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1" r:id="rId2"/>
    <p:sldId id="277" r:id="rId3"/>
    <p:sldId id="275" r:id="rId4"/>
    <p:sldId id="279" r:id="rId5"/>
    <p:sldId id="280" r:id="rId6"/>
    <p:sldId id="278" r:id="rId7"/>
    <p:sldId id="287" r:id="rId8"/>
    <p:sldId id="286" r:id="rId9"/>
    <p:sldId id="285" r:id="rId10"/>
    <p:sldId id="284" r:id="rId11"/>
    <p:sldId id="283" r:id="rId12"/>
    <p:sldId id="276" r:id="rId13"/>
    <p:sldId id="282" r:id="rId14"/>
    <p:sldId id="288" r:id="rId15"/>
    <p:sldId id="294" r:id="rId16"/>
    <p:sldId id="293" r:id="rId17"/>
    <p:sldId id="292" r:id="rId18"/>
    <p:sldId id="291" r:id="rId19"/>
    <p:sldId id="290" r:id="rId20"/>
    <p:sldId id="271" r:id="rId21"/>
    <p:sldId id="300" r:id="rId22"/>
    <p:sldId id="299" r:id="rId23"/>
    <p:sldId id="298" r:id="rId24"/>
    <p:sldId id="297" r:id="rId25"/>
    <p:sldId id="296" r:id="rId26"/>
    <p:sldId id="295" r:id="rId27"/>
    <p:sldId id="258" r:id="rId28"/>
    <p:sldId id="259" r:id="rId29"/>
    <p:sldId id="261" r:id="rId30"/>
    <p:sldId id="262" r:id="rId31"/>
    <p:sldId id="263" r:id="rId32"/>
    <p:sldId id="289" r:id="rId33"/>
    <p:sldId id="310" r:id="rId34"/>
    <p:sldId id="309" r:id="rId35"/>
    <p:sldId id="308" r:id="rId36"/>
    <p:sldId id="307" r:id="rId37"/>
    <p:sldId id="306" r:id="rId38"/>
    <p:sldId id="305" r:id="rId39"/>
    <p:sldId id="304" r:id="rId40"/>
    <p:sldId id="303" r:id="rId41"/>
    <p:sldId id="302" r:id="rId42"/>
    <p:sldId id="301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43929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Главная  цель собрания - </a:t>
            </a:r>
            <a:r>
              <a:rPr lang="ru-RU" dirty="0" smtClean="0">
                <a:latin typeface="Comic Sans MS" pitchFamily="66" charset="0"/>
              </a:rPr>
              <a:t>профилактическая работа по недопущению гибели детей на пожарах, водоемах, дорогах. </a:t>
            </a:r>
            <a:br>
              <a:rPr lang="ru-RU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grpSp>
        <p:nvGrpSpPr>
          <p:cNvPr id="4" name="Group 9"/>
          <p:cNvGrpSpPr>
            <a:grpSpLocks noGrp="1"/>
          </p:cNvGrpSpPr>
          <p:nvPr>
            <p:ph idx="1"/>
          </p:nvPr>
        </p:nvGrpSpPr>
        <p:grpSpPr bwMode="auto">
          <a:xfrm>
            <a:off x="1000100" y="3429000"/>
            <a:ext cx="6572296" cy="3214709"/>
            <a:chOff x="975" y="482"/>
            <a:chExt cx="3810" cy="2823"/>
          </a:xfrm>
        </p:grpSpPr>
        <p:pic>
          <p:nvPicPr>
            <p:cNvPr id="5" name="Picture 7" descr="30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75" y="482"/>
              <a:ext cx="3810" cy="2823"/>
            </a:xfrm>
            <a:prstGeom prst="rect">
              <a:avLst/>
            </a:prstGeom>
            <a:noFill/>
            <a:ln w="38100">
              <a:solidFill>
                <a:srgbClr val="336699"/>
              </a:solidFill>
              <a:miter lim="800000"/>
              <a:headEnd/>
              <a:tailEnd/>
            </a:ln>
          </p:spPr>
        </p:pic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1701" y="572"/>
              <a:ext cx="1088" cy="544"/>
            </a:xfrm>
            <a:prstGeom prst="wedgeEllipseCallout">
              <a:avLst>
                <a:gd name="adj1" fmla="val 16361"/>
                <a:gd name="adj2" fmla="val 88787"/>
              </a:avLst>
            </a:prstGeom>
            <a:solidFill>
              <a:srgbClr val="AFEAFF"/>
            </a:solidFill>
            <a:ln w="28575">
              <a:solidFill>
                <a:srgbClr val="61D6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3200">
                  <a:solidFill>
                    <a:srgbClr val="3366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</a:rPr>
                <a:t>Тону!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229600" cy="438912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>
                <a:latin typeface="Comic Sans MS" pitchFamily="66" charset="0"/>
              </a:rPr>
              <a:t>Обращайте внимание ребенка на сезонные особенности перехода улиц и дорог –  дождь, туман, листопад, другие опасные погодные явления. Учить его быть особо внимательным на дорогах в ненастные дни. </a:t>
            </a:r>
          </a:p>
          <a:p>
            <a:pPr lvl="0"/>
            <a:r>
              <a:rPr lang="ru-RU" b="1" dirty="0" smtClean="0">
                <a:latin typeface="Comic Sans MS" pitchFamily="66" charset="0"/>
              </a:rPr>
              <a:t>Обращайте внимание ребенка на ошибки, допускаемые водителями, пешеходами при переходе улиц и дорог, указывайте на возможные последствия этих ошибок. </a:t>
            </a:r>
          </a:p>
          <a:p>
            <a:pPr lvl="0"/>
            <a:r>
              <a:rPr lang="ru-RU" b="1" dirty="0" smtClean="0">
                <a:latin typeface="Comic Sans MS" pitchFamily="66" charset="0"/>
              </a:rPr>
              <a:t>Объясните ребенку правила поведения в общественном транспорте, правила поведения пешехода.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28601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Comic Sans MS" pitchFamily="66" charset="0"/>
              </a:rPr>
              <a:t/>
            </a:r>
            <a:br>
              <a:rPr lang="ru-RU" sz="4000" b="1" dirty="0" smtClean="0">
                <a:latin typeface="Comic Sans MS" pitchFamily="66" charset="0"/>
              </a:rPr>
            </a:br>
            <a:r>
              <a:rPr lang="ru-RU" sz="4000" b="1" dirty="0" smtClean="0">
                <a:latin typeface="Comic Sans MS" pitchFamily="66" charset="0"/>
              </a:rPr>
              <a:t/>
            </a:r>
            <a:br>
              <a:rPr lang="ru-RU" sz="4000" b="1" dirty="0" smtClean="0">
                <a:latin typeface="Comic Sans MS" pitchFamily="66" charset="0"/>
              </a:rPr>
            </a:br>
            <a:r>
              <a:rPr lang="ru-RU" sz="4000" b="1" dirty="0" smtClean="0">
                <a:latin typeface="Comic Sans MS" pitchFamily="66" charset="0"/>
              </a:rPr>
              <a:t/>
            </a:r>
            <a:br>
              <a:rPr lang="ru-RU" sz="4000" b="1" dirty="0" smtClean="0">
                <a:latin typeface="Comic Sans MS" pitchFamily="66" charset="0"/>
              </a:rPr>
            </a:br>
            <a:r>
              <a:rPr lang="ru-RU" sz="4000" b="1" dirty="0" smtClean="0">
                <a:latin typeface="Comic Sans MS" pitchFamily="66" charset="0"/>
              </a:rPr>
              <a:t/>
            </a:r>
            <a:br>
              <a:rPr lang="ru-RU" sz="4000" b="1" dirty="0" smtClean="0">
                <a:latin typeface="Comic Sans MS" pitchFamily="66" charset="0"/>
              </a:rPr>
            </a:br>
            <a:r>
              <a:rPr lang="ru-RU" sz="4000" b="1" dirty="0" smtClean="0">
                <a:latin typeface="Comic Sans MS" pitchFamily="66" charset="0"/>
              </a:rPr>
              <a:t/>
            </a:r>
            <a:br>
              <a:rPr lang="ru-RU" sz="4000" b="1" dirty="0" smtClean="0">
                <a:latin typeface="Comic Sans MS" pitchFamily="66" charset="0"/>
              </a:rPr>
            </a:br>
            <a:r>
              <a:rPr lang="ru-RU" sz="4000" b="1" dirty="0" smtClean="0">
                <a:latin typeface="Comic Sans MS" pitchFamily="66" charset="0"/>
              </a:rPr>
              <a:t/>
            </a:r>
            <a:br>
              <a:rPr lang="ru-RU" sz="4000" b="1" dirty="0" smtClean="0">
                <a:latin typeface="Comic Sans MS" pitchFamily="66" charset="0"/>
              </a:rPr>
            </a:br>
            <a:r>
              <a:rPr lang="ru-RU" sz="4000" b="1" dirty="0" smtClean="0">
                <a:latin typeface="Comic Sans MS" pitchFamily="66" charset="0"/>
              </a:rPr>
              <a:t>Позаботьтесь </a:t>
            </a:r>
            <a:r>
              <a:rPr lang="ru-RU" sz="4000" b="1" dirty="0" smtClean="0">
                <a:latin typeface="Comic Sans MS" pitchFamily="66" charset="0"/>
              </a:rPr>
              <a:t>о своих детях, об их безопасности!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Comic Sans MS" pitchFamily="66" charset="0"/>
              </a:rPr>
              <a:t>Возрастные особенности детей, несомненно, влияют на их поведение, на улицах и дорогах. В шестилетнем возрасте ребенок боковым зрением видит примерно две трети того, что видят взрослые, т.к. он имеет довольно ограниченный угол зрения. Зачастую младшие школьники  не могут определить, что движется быстрее: велосипед или автомобиль. Им сложно правильно распределять внимание и отделять существенное от незначительного. Мяч, который покатился на дорогу, для ребенка сию минуту важнее всего на свете и может занять все внимание. Только с 7 лет дети могут более точно отличить правую сторону дороги от левой. Только с 8 лет они уже наполовину могут считаться опытными пешеходами, но они по-прежнему не могут предвидеть опасность  на дороге. Важно, чтобы родители были примером для детей в соблюдении Правил дорожного движения.</a:t>
            </a:r>
          </a:p>
          <a:p>
            <a:r>
              <a:rPr lang="ru-RU" b="1" dirty="0" smtClean="0">
                <a:latin typeface="Comic Sans MS" pitchFamily="66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5104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4000" b="1" dirty="0" smtClean="0">
                <a:latin typeface="Comic Sans MS" pitchFamily="66" charset="0"/>
              </a:rPr>
              <a:t>Развитие навыка безопасного общения с незнакомцами.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1921812"/>
            <a:ext cx="850109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Если ребёнок самостоятельно ходит один по улице, играет во дворе, необходимо обучить его нескольким правилам безопасного общения с незнакомцами.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1)Оставаться всё время рядом с друзьями, с людьми.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4" name="Picture 5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286124"/>
            <a:ext cx="4500594" cy="3148003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229600" cy="2286016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2)Немедленно отойти от края тротуара, если рядом притормозила машина или если она медленно едет следом. Что бы ни говорил водитель, нужно держаться от машины подальше.</a:t>
            </a:r>
          </a:p>
          <a:p>
            <a:endParaRPr lang="ru-RU" dirty="0"/>
          </a:p>
        </p:txBody>
      </p:sp>
      <p:pic>
        <p:nvPicPr>
          <p:cNvPr id="4" name="Picture 4" descr="картинка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643182"/>
            <a:ext cx="7129462" cy="3621088"/>
          </a:xfrm>
          <a:prstGeom prst="rect">
            <a:avLst/>
          </a:prstGeom>
          <a:noFill/>
          <a:ln w="38100">
            <a:solidFill>
              <a:srgbClr val="5F5F5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2000264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3)Уйти подальше от незнакомца, который подозрительно смотрит или хочет приблизиться. Нужно быть готовым позвать на помощь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5" descr="Копия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1714488"/>
            <a:ext cx="4005809" cy="4829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2214578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5)Никуда не ходить с незнакомым человеком (если он обещает подарить игрушку, конфету или показать что – то интересное, представляясь знакомым родителей или сообщая, что он действует по их просьбе).</a:t>
            </a:r>
          </a:p>
          <a:p>
            <a:endParaRPr lang="ru-RU" dirty="0"/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428596" y="2928934"/>
            <a:ext cx="8020050" cy="3078162"/>
            <a:chOff x="295" y="935"/>
            <a:chExt cx="5052" cy="1939"/>
          </a:xfrm>
        </p:grpSpPr>
        <p:pic>
          <p:nvPicPr>
            <p:cNvPr id="5" name="Picture 4" descr="Копия (2)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25" y="935"/>
              <a:ext cx="2422" cy="1939"/>
            </a:xfrm>
            <a:prstGeom prst="rect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</p:spPr>
        </p:pic>
        <p:pic>
          <p:nvPicPr>
            <p:cNvPr id="6" name="Picture 5" descr="Копия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5" y="935"/>
              <a:ext cx="2449" cy="1924"/>
            </a:xfrm>
            <a:prstGeom prst="rect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2714644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6)Если незнакомый взрослый хватает за руку, берёт на руки, затаскивает в машину, подталкивает в подъезд или какое – либо строение, надо громко кричать, призывая на помощь и привлекая внимание окружающих: «На помощь, помогите, чужой человек!»</a:t>
            </a:r>
          </a:p>
          <a:p>
            <a:endParaRPr lang="ru-RU" dirty="0"/>
          </a:p>
        </p:txBody>
      </p:sp>
      <p:pic>
        <p:nvPicPr>
          <p:cNvPr id="4" name="Picture 4" descr="картинка0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857496"/>
            <a:ext cx="6527800" cy="3844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4389120"/>
          </a:xfrm>
        </p:spPr>
        <p:txBody>
          <a:bodyPr/>
          <a:lstStyle/>
          <a:p>
            <a:r>
              <a:rPr lang="ru-RU" sz="2400" b="1" dirty="0" smtClean="0">
                <a:latin typeface="Comic Sans MS" pitchFamily="66" charset="0"/>
              </a:rPr>
              <a:t>7)Уметь сказать «нет» ребятам, которые хотят втянуть в опасную ситуацию.</a:t>
            </a:r>
          </a:p>
          <a:p>
            <a:r>
              <a:rPr lang="ru-RU" sz="2400" b="1" dirty="0" smtClean="0">
                <a:latin typeface="Comic Sans MS" pitchFamily="66" charset="0"/>
              </a:rPr>
              <a:t>8)Не входить в подъезд одному, без родителей или знакомых взрослых.</a:t>
            </a:r>
          </a:p>
          <a:p>
            <a:r>
              <a:rPr lang="ru-RU" sz="2400" b="1" dirty="0" smtClean="0">
                <a:latin typeface="Comic Sans MS" pitchFamily="66" charset="0"/>
              </a:rPr>
              <a:t>9)Не открывать дверь чужому, даже если у незнакомого человека ласковый голос или он представляется знакомым родителей, знает, как их зовут.</a:t>
            </a:r>
          </a:p>
          <a:p>
            <a:endParaRPr lang="ru-RU" dirty="0"/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285720" y="3429000"/>
            <a:ext cx="8064500" cy="3013075"/>
            <a:chOff x="340" y="799"/>
            <a:chExt cx="5080" cy="1898"/>
          </a:xfrm>
        </p:grpSpPr>
        <p:pic>
          <p:nvPicPr>
            <p:cNvPr id="5" name="Picture 4" descr="Копия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61" y="799"/>
              <a:ext cx="2359" cy="1890"/>
            </a:xfrm>
            <a:prstGeom prst="rect">
              <a:avLst/>
            </a:prstGeom>
            <a:noFill/>
            <a:ln w="38100">
              <a:solidFill>
                <a:srgbClr val="5F5F5F"/>
              </a:solidFill>
              <a:miter lim="800000"/>
              <a:headEnd/>
              <a:tailEnd/>
            </a:ln>
          </p:spPr>
        </p:pic>
        <p:pic>
          <p:nvPicPr>
            <p:cNvPr id="6" name="Picture 5" descr="Копия (2)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0" y="799"/>
              <a:ext cx="2404" cy="1898"/>
            </a:xfrm>
            <a:prstGeom prst="rect">
              <a:avLst/>
            </a:prstGeom>
            <a:noFill/>
            <a:ln w="38100">
              <a:solidFill>
                <a:srgbClr val="5F5F5F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3000396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10.Дети должны знать безопасные дома на своём пути. Такие дома можно назвать островками безопасности  (магазин, библиотека, школа, полиция). Следует научить ребёнка, как обращаться к людям за помощью в опасной ситуации, кто ему в этом может помочь.</a:t>
            </a:r>
          </a:p>
          <a:p>
            <a:endParaRPr lang="ru-RU" dirty="0"/>
          </a:p>
        </p:txBody>
      </p:sp>
      <p:pic>
        <p:nvPicPr>
          <p:cNvPr id="4" name="Picture 6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050836"/>
            <a:ext cx="4857784" cy="3635709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Что такое безопасность? Это не просто сумма усвоенных знаний, а умение правильно себя вести в различных ситуациях, применение знаний на практике.</a:t>
            </a:r>
          </a:p>
          <a:p>
            <a:r>
              <a:rPr lang="ru-RU" b="1" dirty="0" smtClean="0">
                <a:latin typeface="Comic Sans MS" pitchFamily="66" charset="0"/>
              </a:rPr>
              <a:t>    Что должны делать взрослые, чтобы обеспечить безопасность и здоровье своих детей?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  <a:latin typeface="Comic Sans MS" pitchFamily="66" charset="0"/>
              </a:rPr>
              <a:t>Если ты потерялся.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941888"/>
            <a:ext cx="8229600" cy="1871662"/>
          </a:xfrm>
        </p:spPr>
        <p:txBody>
          <a:bodyPr>
            <a:normAutofit fontScale="92500" lnSpcReduction="10000"/>
          </a:bodyPr>
          <a:lstStyle/>
          <a:p>
            <a:pPr algn="ctr">
              <a:buFontTx/>
              <a:buNone/>
            </a:pPr>
            <a:r>
              <a:rPr lang="ru-RU" dirty="0">
                <a:latin typeface="Comic Sans MS" pitchFamily="66" charset="0"/>
              </a:rPr>
              <a:t> 	</a:t>
            </a:r>
            <a:r>
              <a:rPr lang="ru-RU" b="1" dirty="0">
                <a:latin typeface="Comic Sans MS" pitchFamily="66" charset="0"/>
              </a:rPr>
              <a:t>Если ты потерялся в большом магазине – подойди к продавцу </a:t>
            </a:r>
          </a:p>
          <a:p>
            <a:pPr algn="ctr">
              <a:buNone/>
            </a:pPr>
            <a:r>
              <a:rPr lang="ru-RU" b="1" dirty="0">
                <a:latin typeface="Comic Sans MS" pitchFamily="66" charset="0"/>
              </a:rPr>
              <a:t>или кассиру</a:t>
            </a:r>
            <a:r>
              <a:rPr lang="ru-RU" b="1" dirty="0" smtClean="0">
                <a:latin typeface="Comic Sans MS" pitchFamily="66" charset="0"/>
              </a:rPr>
              <a:t>.</a:t>
            </a:r>
            <a:r>
              <a:rPr lang="ru-RU" b="1" dirty="0" smtClean="0"/>
              <a:t> </a:t>
            </a:r>
            <a:r>
              <a:rPr lang="ru-RU" b="1" dirty="0" smtClean="0">
                <a:latin typeface="Comic Sans MS" pitchFamily="66" charset="0"/>
              </a:rPr>
              <a:t>Назвать </a:t>
            </a:r>
            <a:r>
              <a:rPr lang="ru-RU" b="1" dirty="0" smtClean="0">
                <a:latin typeface="Comic Sans MS" pitchFamily="66" charset="0"/>
              </a:rPr>
              <a:t>свой адрес и номер телефона, а для этого они должны знать, где живут, номер телефона, свои имя и фамилию.</a:t>
            </a:r>
          </a:p>
          <a:p>
            <a:pPr algn="ctr">
              <a:buFontTx/>
              <a:buNone/>
            </a:pPr>
            <a:endParaRPr lang="ru-RU" dirty="0">
              <a:latin typeface="Comic Sans MS" pitchFamily="66" charset="0"/>
            </a:endParaRPr>
          </a:p>
        </p:txBody>
      </p:sp>
      <p:pic>
        <p:nvPicPr>
          <p:cNvPr id="27652" name="Picture 4" descr="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12875"/>
            <a:ext cx="2913063" cy="3392488"/>
          </a:xfrm>
          <a:prstGeom prst="rect">
            <a:avLst/>
          </a:prstGeom>
          <a:noFill/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692275" y="1268413"/>
            <a:ext cx="1798638" cy="3652837"/>
            <a:chOff x="1066" y="799"/>
            <a:chExt cx="1133" cy="2301"/>
          </a:xfrm>
        </p:grpSpPr>
        <p:pic>
          <p:nvPicPr>
            <p:cNvPr id="27653" name="Picture 5" descr="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1066" y="799"/>
              <a:ext cx="1099" cy="2301"/>
            </a:xfrm>
            <a:prstGeom prst="rect">
              <a:avLst/>
            </a:prstGeom>
            <a:noFill/>
          </p:spPr>
        </p:pic>
        <p:sp>
          <p:nvSpPr>
            <p:cNvPr id="27655" name="Rectangle 7"/>
            <p:cNvSpPr>
              <a:spLocks noChangeArrowheads="1"/>
            </p:cNvSpPr>
            <p:nvPr/>
          </p:nvSpPr>
          <p:spPr bwMode="auto">
            <a:xfrm>
              <a:off x="1156" y="2659"/>
              <a:ext cx="272" cy="27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56" name="Rectangle 8"/>
            <p:cNvSpPr>
              <a:spLocks noChangeArrowheads="1"/>
            </p:cNvSpPr>
            <p:nvPr/>
          </p:nvSpPr>
          <p:spPr bwMode="auto">
            <a:xfrm>
              <a:off x="1927" y="2659"/>
              <a:ext cx="272" cy="27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Пожар — это неконтролируемый процесс горения, сопровождающийся уничтожением материальных ценностей и создающий опасность для жизни людей.</a:t>
            </a:r>
          </a:p>
          <a:p>
            <a:r>
              <a:rPr lang="ru-RU" dirty="0" smtClean="0">
                <a:latin typeface="Comic Sans MS" pitchFamily="66" charset="0"/>
              </a:rPr>
              <a:t> Пожар чаще всего возникает из-за детской шалости: природная любознательность малышей часто всего приводит их к играм со спичками, зажигалками, которые расположены близко; бытовыми электроприборами; </a:t>
            </a:r>
            <a:r>
              <a:rPr lang="ru-RU" dirty="0" err="1" smtClean="0">
                <a:latin typeface="Comic Sans MS" pitchFamily="66" charset="0"/>
              </a:rPr>
              <a:t>легковоспломеняющими</a:t>
            </a:r>
            <a:r>
              <a:rPr lang="ru-RU" dirty="0" smtClean="0">
                <a:latin typeface="Comic Sans MS" pitchFamily="66" charset="0"/>
              </a:rPr>
              <a:t> материалами.</a:t>
            </a:r>
          </a:p>
          <a:p>
            <a:endParaRPr lang="ru-RU" dirty="0"/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0" y="22449"/>
            <a:ext cx="44772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ПОЖАР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389120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Задача взрослого: дать каждому ребенку основные понятия пожароопасных ситуаций, познакомить с правилами при пожаре.</a:t>
            </a:r>
            <a:endParaRPr lang="ru-RU" dirty="0" smtClean="0">
              <a:latin typeface="Comic Sans MS" pitchFamily="66" charset="0"/>
            </a:endParaRPr>
          </a:p>
          <a:p>
            <a:r>
              <a:rPr lang="ru-RU" dirty="0" smtClean="0">
                <a:latin typeface="Comic Sans MS" pitchFamily="66" charset="0"/>
              </a:rPr>
              <a:t> Формы работы по проведению профилактической работы пожарной безопасности детей дома: — беседы; рассматривание иллюстраций; картинок; чтение рассказов, стихотворений; создание игровых ситуаций; просмотр сказок, спектаклей.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2428892"/>
          </a:xfrm>
        </p:spPr>
        <p:txBody>
          <a:bodyPr/>
          <a:lstStyle/>
          <a:p>
            <a:r>
              <a:rPr lang="ru-RU" b="1" dirty="0" smtClean="0"/>
              <a:t> </a:t>
            </a:r>
            <a:r>
              <a:rPr lang="ru-RU" b="1" dirty="0" smtClean="0">
                <a:latin typeface="Comic Sans MS" pitchFamily="66" charset="0"/>
              </a:rPr>
              <a:t>ДЛЯ ВАС, РОДИТЕЛИ</a:t>
            </a:r>
            <a:endParaRPr lang="ru-RU" dirty="0" smtClean="0">
              <a:latin typeface="Comic Sans MS" pitchFamily="66" charset="0"/>
            </a:endParaRPr>
          </a:p>
          <a:p>
            <a:r>
              <a:rPr lang="ru-RU" b="1" dirty="0" smtClean="0">
                <a:latin typeface="Comic Sans MS" pitchFamily="66" charset="0"/>
              </a:rPr>
              <a:t> Основные правила поведения при пожаре</a:t>
            </a:r>
            <a:r>
              <a:rPr lang="ru-RU" dirty="0" smtClean="0">
                <a:latin typeface="Comic Sans MS" pitchFamily="66" charset="0"/>
              </a:rPr>
              <a:t> </a:t>
            </a:r>
          </a:p>
          <a:p>
            <a:r>
              <a:rPr lang="ru-RU" b="1" i="1" dirty="0" smtClean="0">
                <a:latin typeface="Comic Sans MS" pitchFamily="66" charset="0"/>
              </a:rPr>
              <a:t>Обнаружив пожар, постарайтесь трезво оценить ситуацию, свои силы и найти себе помощников.</a:t>
            </a:r>
            <a:endParaRPr lang="ru-RU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4" name="Picture 4" descr="йцупйцп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643181"/>
            <a:ext cx="8177241" cy="3714777"/>
          </a:xfrm>
          <a:prstGeom prst="rect">
            <a:avLst/>
          </a:prstGeom>
          <a:noFill/>
        </p:spPr>
      </p:pic>
      <p:pic>
        <p:nvPicPr>
          <p:cNvPr id="5" name="Picture 5" descr="n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571876"/>
            <a:ext cx="846137" cy="1150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3887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Comic Sans MS" pitchFamily="66" charset="0"/>
              </a:rPr>
              <a:t> </a:t>
            </a:r>
            <a:r>
              <a:rPr lang="ru-RU" sz="2200" b="1" dirty="0" smtClean="0">
                <a:latin typeface="Comic Sans MS" pitchFamily="66" charset="0"/>
              </a:rPr>
              <a:t>1. Прежде всего, вызовите пожарную охрану по телефону «01″ или с помощью других аварийных служб.</a:t>
            </a:r>
          </a:p>
          <a:p>
            <a:r>
              <a:rPr lang="ru-RU" sz="2200" b="1" dirty="0" smtClean="0">
                <a:latin typeface="Comic Sans MS" pitchFamily="66" charset="0"/>
              </a:rPr>
              <a:t> 2. В рискованных ситуациях не теряйте времени и силы на спасение имущества. Главное любым способом спасайте себя и других людей, попавших в беду.</a:t>
            </a:r>
          </a:p>
          <a:p>
            <a:r>
              <a:rPr lang="ru-RU" sz="2200" b="1" dirty="0" smtClean="0">
                <a:latin typeface="Comic Sans MS" pitchFamily="66" charset="0"/>
              </a:rPr>
              <a:t> 3. Позаботьтесь о спасении детей и престарелых. Уведите их подальше от места пожара, так как возможны взрывы газовых баллонов, бензобаков и быстрое распространение огня.</a:t>
            </a:r>
          </a:p>
          <a:p>
            <a:r>
              <a:rPr lang="ru-RU" sz="2200" b="1" dirty="0" smtClean="0">
                <a:latin typeface="Comic Sans MS" pitchFamily="66" charset="0"/>
              </a:rPr>
              <a:t> 4. Обязательно направить </a:t>
            </a:r>
            <a:r>
              <a:rPr lang="ru-RU" sz="2200" b="1" dirty="0" smtClean="0">
                <a:latin typeface="Comic Sans MS" pitchFamily="66" charset="0"/>
              </a:rPr>
              <a:t>кого-нибудь</a:t>
            </a:r>
          </a:p>
          <a:p>
            <a:pPr>
              <a:buNone/>
            </a:pPr>
            <a:r>
              <a:rPr lang="ru-RU" sz="2200" b="1" dirty="0" smtClean="0">
                <a:latin typeface="Comic Sans MS" pitchFamily="66" charset="0"/>
              </a:rPr>
              <a:t> </a:t>
            </a:r>
            <a:r>
              <a:rPr lang="ru-RU" sz="2200" b="1" dirty="0" smtClean="0">
                <a:latin typeface="Comic Sans MS" pitchFamily="66" charset="0"/>
              </a:rPr>
              <a:t>на встречу пожарным подразделениям</a:t>
            </a:r>
            <a:r>
              <a:rPr lang="ru-RU" sz="2200" b="1" dirty="0" smtClean="0">
                <a:latin typeface="Comic Sans MS" pitchFamily="66" charset="0"/>
              </a:rPr>
              <a:t>,</a:t>
            </a:r>
          </a:p>
          <a:p>
            <a:pPr>
              <a:buNone/>
            </a:pPr>
            <a:r>
              <a:rPr lang="ru-RU" sz="2200" b="1" dirty="0" smtClean="0">
                <a:latin typeface="Comic Sans MS" pitchFamily="66" charset="0"/>
              </a:rPr>
              <a:t> </a:t>
            </a:r>
            <a:r>
              <a:rPr lang="ru-RU" sz="2200" b="1" dirty="0" smtClean="0">
                <a:latin typeface="Comic Sans MS" pitchFamily="66" charset="0"/>
              </a:rPr>
              <a:t>чтобы дать им необходимую </a:t>
            </a:r>
            <a:r>
              <a:rPr lang="ru-RU" sz="2200" b="1" dirty="0" smtClean="0">
                <a:latin typeface="Comic Sans MS" pitchFamily="66" charset="0"/>
              </a:rPr>
              <a:t>информацию</a:t>
            </a:r>
          </a:p>
          <a:p>
            <a:pPr>
              <a:buNone/>
            </a:pPr>
            <a:r>
              <a:rPr lang="ru-RU" sz="2200" b="1" dirty="0" smtClean="0">
                <a:latin typeface="Comic Sans MS" pitchFamily="66" charset="0"/>
              </a:rPr>
              <a:t> </a:t>
            </a:r>
            <a:r>
              <a:rPr lang="ru-RU" sz="2200" b="1" dirty="0" smtClean="0">
                <a:latin typeface="Comic Sans MS" pitchFamily="66" charset="0"/>
              </a:rPr>
              <a:t>(точный адрес, кратчайшие подъездные </a:t>
            </a:r>
            <a:endParaRPr lang="ru-RU" sz="2200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2200" b="1" dirty="0" smtClean="0">
                <a:latin typeface="Comic Sans MS" pitchFamily="66" charset="0"/>
              </a:rPr>
              <a:t>пути</a:t>
            </a:r>
            <a:r>
              <a:rPr lang="ru-RU" sz="2200" b="1" dirty="0" smtClean="0">
                <a:latin typeface="Comic Sans MS" pitchFamily="66" charset="0"/>
              </a:rPr>
              <a:t>, что горит, есть ли там люди).</a:t>
            </a:r>
          </a:p>
          <a:p>
            <a:endParaRPr lang="ru-RU" dirty="0"/>
          </a:p>
        </p:txBody>
      </p:sp>
      <p:pic>
        <p:nvPicPr>
          <p:cNvPr id="4" name="Picture 6" descr="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715108" y="4143380"/>
            <a:ext cx="2428892" cy="2409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438912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Comic Sans MS" pitchFamily="66" charset="0"/>
              </a:rPr>
              <a:t> Основные правила поведения при пожаре для детей дома:</a:t>
            </a:r>
          </a:p>
          <a:p>
            <a:pPr lvl="0"/>
            <a:r>
              <a:rPr lang="ru-RU" b="1" dirty="0" smtClean="0">
                <a:latin typeface="Comic Sans MS" pitchFamily="66" charset="0"/>
              </a:rPr>
              <a:t> не играть со спичками и зажигалками дома – это одна из первых причин пожара;</a:t>
            </a:r>
          </a:p>
          <a:p>
            <a:pPr lvl="0"/>
            <a:r>
              <a:rPr lang="ru-RU" b="1" dirty="0" smtClean="0">
                <a:latin typeface="Comic Sans MS" pitchFamily="66" charset="0"/>
              </a:rPr>
              <a:t> не играть с огнем;</a:t>
            </a:r>
          </a:p>
          <a:p>
            <a:pPr lvl="0"/>
            <a:r>
              <a:rPr lang="ru-RU" b="1" dirty="0" smtClean="0">
                <a:latin typeface="Comic Sans MS" pitchFamily="66" charset="0"/>
              </a:rPr>
              <a:t> без взрослых не зажигать фейерверки, петарды;</a:t>
            </a:r>
          </a:p>
          <a:p>
            <a:pPr lvl="0"/>
            <a:r>
              <a:rPr lang="ru-RU" b="1" dirty="0" smtClean="0">
                <a:latin typeface="Comic Sans MS" pitchFamily="66" charset="0"/>
              </a:rPr>
              <a:t> нельзя допускать прикосновения бумаги к электрической лампе;</a:t>
            </a:r>
          </a:p>
          <a:p>
            <a:pPr lvl="0"/>
            <a:r>
              <a:rPr lang="ru-RU" b="1" dirty="0" smtClean="0">
                <a:latin typeface="Comic Sans MS" pitchFamily="66" charset="0"/>
              </a:rPr>
              <a:t> нельзя прятаться в шкафу, под кроватью;</a:t>
            </a:r>
          </a:p>
          <a:p>
            <a:pPr lvl="0"/>
            <a:r>
              <a:rPr lang="ru-RU" b="1" dirty="0" smtClean="0">
                <a:latin typeface="Comic Sans MS" pitchFamily="66" charset="0"/>
              </a:rPr>
              <a:t> при сильном возгорании покинуть помещение;</a:t>
            </a:r>
          </a:p>
          <a:p>
            <a:pPr lvl="0"/>
            <a:r>
              <a:rPr lang="ru-RU" b="1" dirty="0" smtClean="0">
                <a:latin typeface="Comic Sans MS" pitchFamily="66" charset="0"/>
              </a:rPr>
              <a:t> не может выйти из квартиры – выходи на балкон и громко кричи;</a:t>
            </a:r>
          </a:p>
          <a:p>
            <a:pPr lvl="0"/>
            <a:r>
              <a:rPr lang="ru-RU" b="1" dirty="0" smtClean="0">
                <a:latin typeface="Comic Sans MS" pitchFamily="66" charset="0"/>
              </a:rPr>
              <a:t> в задымленном помещении дышать нужно через мокрую тряпку;</a:t>
            </a:r>
          </a:p>
          <a:p>
            <a:pPr lvl="0"/>
            <a:r>
              <a:rPr lang="ru-RU" b="1" dirty="0" smtClean="0">
                <a:latin typeface="Comic Sans MS" pitchFamily="66" charset="0"/>
              </a:rPr>
              <a:t> звонить 01 или с сотового 112;</a:t>
            </a:r>
          </a:p>
          <a:p>
            <a:pPr lvl="0"/>
            <a:r>
              <a:rPr lang="ru-RU" b="1" dirty="0" smtClean="0">
                <a:latin typeface="Comic Sans MS" pitchFamily="66" charset="0"/>
              </a:rPr>
              <a:t>научить ребенка громко звать взрослого</a:t>
            </a:r>
          </a:p>
          <a:p>
            <a:endParaRPr lang="ru-RU" dirty="0"/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357158" y="4714884"/>
            <a:ext cx="7848600" cy="2000264"/>
            <a:chOff x="340" y="1162"/>
            <a:chExt cx="4944" cy="1855"/>
          </a:xfrm>
        </p:grpSpPr>
        <p:pic>
          <p:nvPicPr>
            <p:cNvPr id="5" name="Picture 12" descr="бдсиюб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0" y="1162"/>
              <a:ext cx="2359" cy="1850"/>
            </a:xfrm>
            <a:prstGeom prst="rect">
              <a:avLst/>
            </a:prstGeom>
            <a:noFill/>
            <a:ln w="38100">
              <a:solidFill>
                <a:srgbClr val="4D4D4D"/>
              </a:solidFill>
              <a:miter lim="800000"/>
              <a:headEnd/>
              <a:tailEnd/>
            </a:ln>
          </p:spPr>
        </p:pic>
        <p:pic>
          <p:nvPicPr>
            <p:cNvPr id="6" name="Picture 13" descr="дбоюстю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25" y="1162"/>
              <a:ext cx="2359" cy="1855"/>
            </a:xfrm>
            <a:prstGeom prst="rect">
              <a:avLst/>
            </a:prstGeom>
            <a:noFill/>
            <a:ln w="38100">
              <a:solidFill>
                <a:srgbClr val="4D4D4D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714356"/>
            <a:ext cx="72122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Comic Sans MS" pitchFamily="66" charset="0"/>
              </a:rPr>
              <a:t>БЕЗОПАСНОСТЬ НА ВОДОЁМАХ.</a:t>
            </a:r>
            <a:endParaRPr lang="ru-RU" sz="3200" dirty="0">
              <a:latin typeface="Comic Sans MS" pitchFamily="66" charset="0"/>
            </a:endParaRPr>
          </a:p>
        </p:txBody>
      </p:sp>
      <p:pic>
        <p:nvPicPr>
          <p:cNvPr id="5" name="Picture 4" descr="Копия (2)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428735"/>
            <a:ext cx="5715040" cy="3566593"/>
          </a:xfrm>
          <a:prstGeom prst="rect">
            <a:avLst/>
          </a:prstGeom>
          <a:noFill/>
          <a:ln w="38100">
            <a:solidFill>
              <a:srgbClr val="3366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14348" y="5357826"/>
            <a:ext cx="69294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sz="2800" b="1" dirty="0" smtClean="0">
                <a:solidFill>
                  <a:srgbClr val="336699"/>
                </a:solidFill>
                <a:latin typeface="Comic Sans MS" pitchFamily="66" charset="0"/>
              </a:rPr>
              <a:t>Купайтесь только в разрешённых местах, на благоустроенных пляжах.</a:t>
            </a:r>
            <a:endParaRPr lang="ru-RU" sz="2800" b="1" dirty="0">
              <a:solidFill>
                <a:srgbClr val="3366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516563"/>
            <a:ext cx="8229600" cy="15843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>
                <a:latin typeface="Comic Sans MS" pitchFamily="66" charset="0"/>
              </a:rPr>
              <a:t>	</a:t>
            </a:r>
            <a:r>
              <a:rPr lang="ru-RU">
                <a:solidFill>
                  <a:srgbClr val="336699"/>
                </a:solidFill>
                <a:latin typeface="Comic Sans MS" pitchFamily="66" charset="0"/>
              </a:rPr>
              <a:t>Купайтесь только под присмотром взрослых.</a:t>
            </a:r>
          </a:p>
        </p:txBody>
      </p:sp>
      <p:pic>
        <p:nvPicPr>
          <p:cNvPr id="43012" name="Picture 4" descr="купание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549275"/>
            <a:ext cx="4678363" cy="4897438"/>
          </a:xfrm>
          <a:prstGeom prst="rect">
            <a:avLst/>
          </a:prstGeom>
          <a:noFill/>
          <a:ln w="38100">
            <a:solidFill>
              <a:srgbClr val="336699"/>
            </a:solidFill>
            <a:miter lim="800000"/>
            <a:headEnd/>
            <a:tailEnd/>
          </a:ln>
        </p:spPr>
      </p:pic>
      <p:pic>
        <p:nvPicPr>
          <p:cNvPr id="43013" name="Picture 5" descr="5)  ed14b07ee91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948488" y="404813"/>
            <a:ext cx="1728787" cy="1414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374650" y="5084763"/>
            <a:ext cx="8229600" cy="1555750"/>
          </a:xfrm>
        </p:spPr>
        <p:txBody>
          <a:bodyPr>
            <a:normAutofit fontScale="85000" lnSpcReduction="20000"/>
          </a:bodyPr>
          <a:lstStyle/>
          <a:p>
            <a:pPr algn="ctr">
              <a:buFontTx/>
              <a:buNone/>
            </a:pPr>
            <a:r>
              <a:rPr lang="ru-RU" dirty="0">
                <a:latin typeface="Comic Sans MS" pitchFamily="66" charset="0"/>
              </a:rPr>
              <a:t>	</a:t>
            </a:r>
            <a:r>
              <a:rPr lang="ru-RU" b="1" dirty="0">
                <a:solidFill>
                  <a:srgbClr val="336699"/>
                </a:solidFill>
                <a:latin typeface="Comic Sans MS" pitchFamily="66" charset="0"/>
              </a:rPr>
              <a:t>Нельзя нырять в незнакомых местах, так как ты не знаешь, какое дно в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этом месте водоема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.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Осмотреть место отдыха и купания;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        Очистить от битого стекла и острых камней место отдыха;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5060" name="Picture 4" descr="sdg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260350"/>
            <a:ext cx="6480175" cy="4638675"/>
          </a:xfrm>
          <a:prstGeom prst="rect">
            <a:avLst/>
          </a:prstGeom>
          <a:noFill/>
        </p:spPr>
      </p:pic>
      <p:pic>
        <p:nvPicPr>
          <p:cNvPr id="45061" name="Picture 5" descr="5)  ed14b07ee91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948488" y="404813"/>
            <a:ext cx="1728787" cy="1414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4797425"/>
            <a:ext cx="8229600" cy="18716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>
                <a:latin typeface="Comic Sans MS" pitchFamily="66" charset="0"/>
              </a:rPr>
              <a:t>	</a:t>
            </a:r>
            <a:r>
              <a:rPr lang="ru-RU">
                <a:solidFill>
                  <a:srgbClr val="336699"/>
                </a:solidFill>
                <a:latin typeface="Comic Sans MS" pitchFamily="66" charset="0"/>
              </a:rPr>
              <a:t>Не затевай опасных игр в воде. Ни в коем случае нельзя захватывать ноги под водой, пугать и «топить» кого-то, даже в шутку.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68313" y="1268413"/>
            <a:ext cx="7991475" cy="3240087"/>
            <a:chOff x="295" y="799"/>
            <a:chExt cx="5034" cy="1920"/>
          </a:xfrm>
        </p:grpSpPr>
        <p:pic>
          <p:nvPicPr>
            <p:cNvPr id="49158" name="Picture 6" descr="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5" y="799"/>
              <a:ext cx="2404" cy="1920"/>
            </a:xfrm>
            <a:prstGeom prst="rect">
              <a:avLst/>
            </a:prstGeom>
            <a:noFill/>
            <a:ln w="38100">
              <a:solidFill>
                <a:srgbClr val="336699"/>
              </a:solidFill>
              <a:miter lim="800000"/>
              <a:headEnd/>
              <a:tailEnd/>
            </a:ln>
          </p:spPr>
        </p:pic>
        <p:pic>
          <p:nvPicPr>
            <p:cNvPr id="49159" name="Picture 7" descr="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71" y="799"/>
              <a:ext cx="2358" cy="1905"/>
            </a:xfrm>
            <a:prstGeom prst="rect">
              <a:avLst/>
            </a:prstGeom>
            <a:noFill/>
            <a:ln w="38100">
              <a:solidFill>
                <a:srgbClr val="336699"/>
              </a:solidFill>
              <a:miter lim="800000"/>
              <a:headEnd/>
              <a:tailEnd/>
            </a:ln>
          </p:spPr>
        </p:pic>
      </p:grpSp>
      <p:pic>
        <p:nvPicPr>
          <p:cNvPr id="49161" name="Picture 9" descr="5)  ed14b07ee91a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092950" y="333375"/>
            <a:ext cx="1728788" cy="1414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57176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Comic Sans MS" pitchFamily="66" charset="0"/>
              </a:rPr>
              <a:t>Что должны делать взрослые, чтобы обеспечить безопасность и здоровье своих детей?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52856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latin typeface="Comic Sans MS" pitchFamily="66" charset="0"/>
              </a:rPr>
              <a:t>1) Надо дать детям необходимую сумму знаний об общепринятых нормах безопасного поведения.</a:t>
            </a:r>
          </a:p>
          <a:p>
            <a:r>
              <a:rPr lang="ru-RU" b="1" dirty="0" smtClean="0">
                <a:latin typeface="Comic Sans MS" pitchFamily="66" charset="0"/>
              </a:rPr>
              <a:t>2) Научить адекватно, осознанно действовать в той или иной обстановке, помочь детям овладеть элементарными навыками поведения дома, на улице, в парке, в транспорте, лесу, на водоёмах</a:t>
            </a:r>
          </a:p>
          <a:p>
            <a:r>
              <a:rPr lang="ru-RU" b="1" dirty="0" smtClean="0">
                <a:latin typeface="Comic Sans MS" pitchFamily="66" charset="0"/>
              </a:rPr>
              <a:t>3) Развить у школьников самостоятельность и ответственность.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692650"/>
            <a:ext cx="8229600" cy="1905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>
                <a:latin typeface="Comic Sans MS" pitchFamily="66" charset="0"/>
              </a:rPr>
              <a:t>	</a:t>
            </a:r>
            <a:r>
              <a:rPr lang="ru-RU">
                <a:solidFill>
                  <a:srgbClr val="336699"/>
                </a:solidFill>
                <a:latin typeface="Comic Sans MS" pitchFamily="66" charset="0"/>
              </a:rPr>
              <a:t>Не переохлаждайтесь и не перегревайтесь. При появлении озноба или сильной усталости выйди из воды, отдохни и согрейся.</a:t>
            </a:r>
          </a:p>
        </p:txBody>
      </p:sp>
      <p:pic>
        <p:nvPicPr>
          <p:cNvPr id="57348" name="Picture 4" descr="Копия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549275"/>
            <a:ext cx="6481762" cy="4035425"/>
          </a:xfrm>
          <a:prstGeom prst="rect">
            <a:avLst/>
          </a:prstGeom>
          <a:noFill/>
          <a:ln w="38100">
            <a:solidFill>
              <a:srgbClr val="336699"/>
            </a:solidFill>
            <a:miter lim="800000"/>
            <a:headEnd/>
            <a:tailEnd/>
          </a:ln>
        </p:spPr>
      </p:pic>
      <p:pic>
        <p:nvPicPr>
          <p:cNvPr id="57349" name="Picture 5" descr="5)  ed14b07ee91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948488" y="404813"/>
            <a:ext cx="1728787" cy="1414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85775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>
                <a:solidFill>
                  <a:srgbClr val="336699"/>
                </a:solidFill>
                <a:latin typeface="Comic Sans MS" pitchFamily="66" charset="0"/>
              </a:rPr>
              <a:t>                   Что надо делать, если </a:t>
            </a:r>
            <a:br>
              <a:rPr lang="ru-RU" sz="3200">
                <a:solidFill>
                  <a:srgbClr val="336699"/>
                </a:solidFill>
                <a:latin typeface="Comic Sans MS" pitchFamily="66" charset="0"/>
              </a:rPr>
            </a:br>
            <a:r>
              <a:rPr lang="ru-RU" sz="3200">
                <a:solidFill>
                  <a:srgbClr val="336699"/>
                </a:solidFill>
                <a:latin typeface="Comic Sans MS" pitchFamily="66" charset="0"/>
              </a:rPr>
              <a:t>           ты видишь тонущего человека?</a:t>
            </a:r>
            <a:br>
              <a:rPr lang="ru-RU" sz="3200">
                <a:solidFill>
                  <a:srgbClr val="336699"/>
                </a:solidFill>
                <a:latin typeface="Comic Sans MS" pitchFamily="66" charset="0"/>
              </a:rPr>
            </a:br>
            <a:endParaRPr lang="ru-RU" sz="3200">
              <a:solidFill>
                <a:srgbClr val="336699"/>
              </a:solidFill>
              <a:latin typeface="Comic Sans MS" pitchFamily="66" charset="0"/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5543550"/>
            <a:ext cx="8589963" cy="1773238"/>
          </a:xfrm>
        </p:spPr>
        <p:txBody>
          <a:bodyPr/>
          <a:lstStyle/>
          <a:p>
            <a:pPr marL="609600" indent="-609600" algn="ctr">
              <a:buFontTx/>
              <a:buNone/>
            </a:pPr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	Надо привлечь внимание окружающих, крикнуть: «Человек тонет!»</a:t>
            </a:r>
          </a:p>
        </p:txBody>
      </p:sp>
      <p:pic>
        <p:nvPicPr>
          <p:cNvPr id="67588" name="Picture 4" descr="купание0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557338"/>
            <a:ext cx="7345362" cy="3844925"/>
          </a:xfrm>
          <a:prstGeom prst="rect">
            <a:avLst/>
          </a:prstGeom>
          <a:noFill/>
        </p:spPr>
      </p:pic>
      <p:pic>
        <p:nvPicPr>
          <p:cNvPr id="67589" name="Picture 5" descr="5)  ed14b07ee91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60350"/>
            <a:ext cx="1368425" cy="1119188"/>
          </a:xfrm>
          <a:prstGeom prst="rect">
            <a:avLst/>
          </a:prstGeom>
          <a:noFill/>
        </p:spPr>
      </p:pic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827088" y="5516563"/>
            <a:ext cx="74787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>
                <a:solidFill>
                  <a:srgbClr val="FF0000"/>
                </a:solidFill>
                <a:latin typeface="Comic Sans MS" pitchFamily="66" charset="0"/>
              </a:rPr>
              <a:t>Попробовать добросить до тонущего</a:t>
            </a:r>
          </a:p>
          <a:p>
            <a:pPr algn="ctr"/>
            <a:r>
              <a:rPr lang="ru-RU" sz="3200">
                <a:solidFill>
                  <a:srgbClr val="FF0000"/>
                </a:solidFill>
                <a:latin typeface="Comic Sans MS" pitchFamily="66" charset="0"/>
              </a:rPr>
              <a:t>спасательные средства.</a:t>
            </a:r>
            <a:r>
              <a:rPr lang="ru-RU" sz="3200">
                <a:latin typeface="Comic Sans MS" pitchFamily="66" charset="0"/>
              </a:rPr>
              <a:t> 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268538" y="2492375"/>
            <a:ext cx="3959225" cy="2881313"/>
            <a:chOff x="1429" y="1570"/>
            <a:chExt cx="2494" cy="1815"/>
          </a:xfrm>
        </p:grpSpPr>
        <p:sp>
          <p:nvSpPr>
            <p:cNvPr id="67591" name="Line 7"/>
            <p:cNvSpPr>
              <a:spLocks noChangeShapeType="1"/>
            </p:cNvSpPr>
            <p:nvPr/>
          </p:nvSpPr>
          <p:spPr bwMode="auto">
            <a:xfrm flipV="1">
              <a:off x="1429" y="2341"/>
              <a:ext cx="408" cy="86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7592" name="Line 8"/>
            <p:cNvSpPr>
              <a:spLocks noChangeShapeType="1"/>
            </p:cNvSpPr>
            <p:nvPr/>
          </p:nvSpPr>
          <p:spPr bwMode="auto">
            <a:xfrm flipV="1">
              <a:off x="2880" y="2931"/>
              <a:ext cx="0" cy="45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7593" name="Line 9"/>
            <p:cNvSpPr>
              <a:spLocks noChangeShapeType="1"/>
            </p:cNvSpPr>
            <p:nvPr/>
          </p:nvSpPr>
          <p:spPr bwMode="auto">
            <a:xfrm flipH="1" flipV="1">
              <a:off x="3606" y="1570"/>
              <a:ext cx="317" cy="1089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  <p:bldP spid="67587" grpId="1" build="p"/>
      <p:bldP spid="6759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Наркотики. Признаки употребления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Если у близких возникает подозрение, что подросток находится в состоянии наркотического опьянения, т.е. при отсутствии запаха спиртного он выглядит нетрезвым, необходима срочная  консультация врача-нарколога.</a:t>
            </a:r>
          </a:p>
          <a:p>
            <a:endParaRPr lang="ru-RU" dirty="0"/>
          </a:p>
        </p:txBody>
      </p:sp>
      <p:pic>
        <p:nvPicPr>
          <p:cNvPr id="6146" name="Picture 2" descr="http://www.pravkamchatka.ru/wp-content/uploads/2012/02/48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4500570"/>
            <a:ext cx="4030437" cy="2203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Какие признаки должны насторожить?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Comic Sans MS" pitchFamily="66" charset="0"/>
              </a:rPr>
              <a:t>*Неожиданное, резкое изменение 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поведения</a:t>
            </a:r>
            <a:endParaRPr lang="ru-RU" b="1" dirty="0" smtClean="0">
              <a:latin typeface="Comic Sans MS" pitchFamily="66" charset="0"/>
            </a:endParaRPr>
          </a:p>
          <a:p>
            <a:r>
              <a:rPr lang="ru-RU" b="1" dirty="0" smtClean="0">
                <a:latin typeface="Comic Sans MS" pitchFamily="66" charset="0"/>
              </a:rPr>
              <a:t>    *   Снижение социальной активности, потеря интереса к прежним увлечениям, появление немотивированной раздражительности, неоправданных вспышек агрессии, капризность, эгоизм, лживость.</a:t>
            </a:r>
          </a:p>
          <a:p>
            <a:r>
              <a:rPr lang="ru-RU" b="1" dirty="0" smtClean="0">
                <a:latin typeface="Comic Sans MS" pitchFamily="66" charset="0"/>
              </a:rPr>
              <a:t>*      Внезапный интерес к домашней аптечке, литературе по фармакологии, частое появление возле аптек и других медицинских учреждений</a:t>
            </a:r>
          </a:p>
          <a:p>
            <a:r>
              <a:rPr lang="ru-RU" b="1" dirty="0" smtClean="0">
                <a:latin typeface="Comic Sans MS" pitchFamily="66" charset="0"/>
              </a:rPr>
              <a:t>*У него меняется круг общения, прежние друзья исчезают, появляются новые, как правило, старше, чем ваш ребёнок. Они предпочитают, как можно меньше контактировать с Вами, почти ничего не сообщают о себе</a:t>
            </a:r>
            <a:r>
              <a:rPr lang="ru-RU" b="1" dirty="0" smtClean="0">
                <a:latin typeface="Comic Sans MS" pitchFamily="66" charset="0"/>
              </a:rPr>
              <a:t>.</a:t>
            </a:r>
            <a:endParaRPr lang="ru-RU" b="1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59394" name="Picture 2" descr="http://vologda-portal.ru/upload/iblock/ffd/nark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1" y="695568"/>
            <a:ext cx="2500299" cy="1876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229600" cy="528641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Comic Sans MS" pitchFamily="66" charset="0"/>
              </a:rPr>
              <a:t>*У ребёнка появляются финансовые проблемы. Он часто просит у Вас </a:t>
            </a:r>
          </a:p>
          <a:p>
            <a:r>
              <a:rPr lang="ru-RU" b="1" dirty="0" smtClean="0">
                <a:latin typeface="Comic Sans MS" pitchFamily="66" charset="0"/>
              </a:rPr>
              <a:t>деньги, но объяснить, на что они ему нужны, не может, или объяснения малоубедительны. Из дома постепенно исчезают деньги и вещи.</a:t>
            </a:r>
          </a:p>
          <a:p>
            <a:r>
              <a:rPr lang="ru-RU" b="1" dirty="0" smtClean="0">
                <a:latin typeface="Comic Sans MS" pitchFamily="66" charset="0"/>
              </a:rPr>
              <a:t>*У ребёнка часто наблюдается необычное состояние: оно может быть, похоже</a:t>
            </a:r>
          </a:p>
          <a:p>
            <a:r>
              <a:rPr lang="ru-RU" b="1" dirty="0" smtClean="0">
                <a:latin typeface="Comic Sans MS" pitchFamily="66" charset="0"/>
              </a:rPr>
              <a:t>на опьянение, но без запаха алкоголя. Может быть нарушена координация движений, речь, появляется нелепый смех, 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зрачки </a:t>
            </a:r>
            <a:r>
              <a:rPr lang="ru-RU" b="1" dirty="0" smtClean="0">
                <a:latin typeface="Comic Sans MS" pitchFamily="66" charset="0"/>
              </a:rPr>
              <a:t>расширены </a:t>
            </a:r>
            <a:r>
              <a:rPr lang="ru-RU" b="1" dirty="0" smtClean="0">
                <a:latin typeface="Comic Sans MS" pitchFamily="66" charset="0"/>
              </a:rPr>
              <a:t>или </a:t>
            </a: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сужены</a:t>
            </a:r>
            <a:r>
              <a:rPr lang="ru-RU" b="1" dirty="0" smtClean="0">
                <a:latin typeface="Comic Sans MS" pitchFamily="66" charset="0"/>
              </a:rPr>
              <a:t>. Конкретные 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признаки </a:t>
            </a:r>
            <a:r>
              <a:rPr lang="ru-RU" b="1" dirty="0" smtClean="0">
                <a:latin typeface="Comic Sans MS" pitchFamily="66" charset="0"/>
              </a:rPr>
              <a:t>опьянения 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зависят </a:t>
            </a:r>
            <a:r>
              <a:rPr lang="ru-RU" b="1" dirty="0" smtClean="0">
                <a:latin typeface="Comic Sans MS" pitchFamily="66" charset="0"/>
              </a:rPr>
              <a:t>от вида веществ.</a:t>
            </a:r>
          </a:p>
          <a:p>
            <a:endParaRPr lang="ru-RU" dirty="0"/>
          </a:p>
        </p:txBody>
      </p:sp>
      <p:pic>
        <p:nvPicPr>
          <p:cNvPr id="60418" name="Picture 2" descr="http://narkotiki.ucoz.net/_pu/0/967131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188" y="3571876"/>
            <a:ext cx="4111622" cy="3135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1046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Comic Sans MS" pitchFamily="66" charset="0"/>
              </a:rPr>
              <a:t>Защитными факторами, характеризующими отношения в семье, являются: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8229600" cy="335758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>
                <a:latin typeface="Comic Sans MS" pitchFamily="66" charset="0"/>
              </a:rPr>
              <a:t>крепкие семейные узы;</a:t>
            </a:r>
          </a:p>
          <a:p>
            <a:pPr lvl="0"/>
            <a:r>
              <a:rPr lang="ru-RU" b="1" dirty="0" smtClean="0">
                <a:latin typeface="Comic Sans MS" pitchFamily="66" charset="0"/>
              </a:rPr>
              <a:t>активная роль родителей в жизни детей;</a:t>
            </a:r>
          </a:p>
          <a:p>
            <a:pPr lvl="0"/>
            <a:r>
              <a:rPr lang="ru-RU" b="1" dirty="0" smtClean="0">
                <a:latin typeface="Comic Sans MS" pitchFamily="66" charset="0"/>
              </a:rPr>
              <a:t>понимание проблем и личных забот детей;</a:t>
            </a:r>
          </a:p>
          <a:p>
            <a:pPr lvl="0"/>
            <a:r>
              <a:rPr lang="ru-RU" b="1" dirty="0" smtClean="0">
                <a:latin typeface="Comic Sans MS" pitchFamily="66" charset="0"/>
              </a:rPr>
              <a:t>ясные правила, стандарты внутри семьи, постоянные </a:t>
            </a:r>
            <a:r>
              <a:rPr lang="ru-RU" b="1" dirty="0" smtClean="0">
                <a:latin typeface="Comic Sans MS" pitchFamily="66" charset="0"/>
              </a:rPr>
              <a:t>обязанности</a:t>
            </a:r>
          </a:p>
          <a:p>
            <a:pPr lvl="0"/>
            <a:r>
              <a:rPr lang="ru-RU" b="1" dirty="0" smtClean="0">
                <a:latin typeface="Comic Sans MS" pitchFamily="66" charset="0"/>
              </a:rPr>
              <a:t> </a:t>
            </a:r>
            <a:r>
              <a:rPr lang="ru-RU" b="1" dirty="0" smtClean="0">
                <a:latin typeface="Comic Sans MS" pitchFamily="66" charset="0"/>
              </a:rPr>
              <a:t>(система </a:t>
            </a:r>
            <a:r>
              <a:rPr lang="ru-RU" b="1" dirty="0" smtClean="0">
                <a:latin typeface="Comic Sans MS" pitchFamily="66" charset="0"/>
              </a:rPr>
              <a:t>поощрений</a:t>
            </a:r>
          </a:p>
          <a:p>
            <a:pPr lvl="0">
              <a:buNone/>
            </a:pPr>
            <a:r>
              <a:rPr lang="ru-RU" b="1" dirty="0" smtClean="0">
                <a:latin typeface="Comic Sans MS" pitchFamily="66" charset="0"/>
              </a:rPr>
              <a:t> </a:t>
            </a:r>
            <a:r>
              <a:rPr lang="ru-RU" b="1" dirty="0" smtClean="0">
                <a:latin typeface="Comic Sans MS" pitchFamily="66" charset="0"/>
              </a:rPr>
              <a:t>эффективней </a:t>
            </a:r>
            <a:r>
              <a:rPr lang="ru-RU" b="1" dirty="0" smtClean="0">
                <a:latin typeface="Comic Sans MS" pitchFamily="66" charset="0"/>
              </a:rPr>
              <a:t>системы</a:t>
            </a:r>
          </a:p>
          <a:p>
            <a:pPr lvl="0">
              <a:buNone/>
            </a:pPr>
            <a:r>
              <a:rPr lang="ru-RU" b="1" dirty="0" smtClean="0">
                <a:latin typeface="Comic Sans MS" pitchFamily="66" charset="0"/>
              </a:rPr>
              <a:t> </a:t>
            </a:r>
            <a:r>
              <a:rPr lang="ru-RU" b="1" dirty="0" smtClean="0">
                <a:latin typeface="Comic Sans MS" pitchFamily="66" charset="0"/>
              </a:rPr>
              <a:t>наказаний).</a:t>
            </a:r>
          </a:p>
          <a:p>
            <a:endParaRPr lang="ru-RU" dirty="0"/>
          </a:p>
        </p:txBody>
      </p:sp>
      <p:pic>
        <p:nvPicPr>
          <p:cNvPr id="61442" name="Picture 2" descr="http://rda.sarny.rv.ua/system/files/8/image/hap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3350" y="3357562"/>
            <a:ext cx="4805197" cy="31845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52"/>
            <a:ext cx="8229600" cy="438912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Comic Sans MS" pitchFamily="66" charset="0"/>
              </a:rPr>
              <a:t> Впереди лето, у ребят появится больше свободного времени. Хочется напомнить, что в  2009 году  Госдума приняла закон о запрете несовершеннолетним появляться в общественных местах после 22 часов без сопровождения взрослых. Единственным разрешенным местом пребывания для них в это время станет дом. Меры воздействия могут распространяться на родителей или заменяющих их людей, а также на граждан и юридических лиц, организующих мероприятия с участием несовершеннолетних и допустивших эти нарушения.</a:t>
            </a:r>
            <a:endParaRPr lang="ru-RU" b="1" dirty="0">
              <a:latin typeface="Comic Sans MS" pitchFamily="66" charset="0"/>
            </a:endParaRPr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357158" y="4286256"/>
            <a:ext cx="7858179" cy="2571744"/>
            <a:chOff x="340" y="1071"/>
            <a:chExt cx="4990" cy="1888"/>
          </a:xfrm>
        </p:grpSpPr>
        <p:pic>
          <p:nvPicPr>
            <p:cNvPr id="5" name="Picture 4" descr="Копия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0" y="1071"/>
              <a:ext cx="2394" cy="1884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</p:spPr>
        </p:pic>
        <p:pic>
          <p:nvPicPr>
            <p:cNvPr id="6" name="Picture 5" descr="Копия (2)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71" y="1071"/>
              <a:ext cx="2359" cy="1888"/>
            </a:xfrm>
            <a:prstGeom prst="rect">
              <a:avLst/>
            </a:prstGeom>
            <a:noFill/>
            <a:ln w="38100">
              <a:solidFill>
                <a:srgbClr val="006600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Уважаемые родители!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521497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 </a:t>
            </a:r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Администрация школы и классные руководители  предупреждают Вас о том, что Вы несете полную ответственность за жизнь, здоровье и безопасность Ваших детей во время летних каникул!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Детям категорически </a:t>
            </a:r>
            <a:r>
              <a:rPr lang="ru-RU" b="1" dirty="0" smtClean="0">
                <a:latin typeface="Comic Sans MS" pitchFamily="66" charset="0"/>
              </a:rPr>
              <a:t>запрещается</a:t>
            </a:r>
            <a:r>
              <a:rPr lang="ru-RU" dirty="0" smtClean="0">
                <a:latin typeface="Comic Sans MS" pitchFamily="66" charset="0"/>
              </a:rPr>
              <a:t> пользоваться авто-, </a:t>
            </a:r>
            <a:r>
              <a:rPr lang="ru-RU" dirty="0" err="1" smtClean="0">
                <a:latin typeface="Comic Sans MS" pitchFamily="66" charset="0"/>
              </a:rPr>
              <a:t>мото</a:t>
            </a:r>
            <a:r>
              <a:rPr lang="ru-RU" dirty="0" smtClean="0">
                <a:latin typeface="Comic Sans MS" pitchFamily="66" charset="0"/>
              </a:rPr>
              <a:t>- </a:t>
            </a:r>
            <a:r>
              <a:rPr lang="ru-RU" dirty="0" smtClean="0">
                <a:latin typeface="Comic Sans MS" pitchFamily="66" charset="0"/>
              </a:rPr>
              <a:t>транспортом,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огнестрельным оружием. </a:t>
            </a:r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Необходимо </a:t>
            </a:r>
            <a:r>
              <a:rPr lang="ru-RU" dirty="0" smtClean="0">
                <a:latin typeface="Comic Sans MS" pitchFamily="66" charset="0"/>
              </a:rPr>
              <a:t>соблюдать </a:t>
            </a:r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ПДД</a:t>
            </a:r>
            <a:r>
              <a:rPr lang="ru-RU" dirty="0" smtClean="0">
                <a:latin typeface="Comic Sans MS" pitchFamily="66" charset="0"/>
              </a:rPr>
              <a:t>, всегда помнить </a:t>
            </a:r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правила </a:t>
            </a:r>
            <a:r>
              <a:rPr lang="ru-RU" dirty="0" smtClean="0">
                <a:latin typeface="Comic Sans MS" pitchFamily="66" charset="0"/>
              </a:rPr>
              <a:t>поведения </a:t>
            </a:r>
            <a:r>
              <a:rPr lang="ru-RU" dirty="0" smtClean="0">
                <a:latin typeface="Comic Sans MS" pitchFamily="66" charset="0"/>
              </a:rPr>
              <a:t>на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водоемах.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Особую </a:t>
            </a:r>
            <a:r>
              <a:rPr lang="ru-RU" b="1" dirty="0" smtClean="0">
                <a:latin typeface="Comic Sans MS" pitchFamily="66" charset="0"/>
              </a:rPr>
              <a:t>осторожность</a:t>
            </a:r>
            <a:r>
              <a:rPr lang="ru-RU" dirty="0" smtClean="0">
                <a:latin typeface="Comic Sans MS" pitchFamily="66" charset="0"/>
              </a:rPr>
              <a:t> </a:t>
            </a:r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проявлять </a:t>
            </a:r>
            <a:r>
              <a:rPr lang="ru-RU" dirty="0" smtClean="0">
                <a:latin typeface="Comic Sans MS" pitchFamily="66" charset="0"/>
              </a:rPr>
              <a:t>в лесу .</a:t>
            </a:r>
          </a:p>
          <a:p>
            <a:endParaRPr lang="ru-RU" dirty="0"/>
          </a:p>
        </p:txBody>
      </p:sp>
      <p:pic>
        <p:nvPicPr>
          <p:cNvPr id="63490" name="Picture 2" descr="http://pravomsk.ru/v10photos/4862729700-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1526" y="3143248"/>
            <a:ext cx="4772474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247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Пусть каждый день будет безопасным!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8370" name="Picture 2" descr="C:\Documents and Settings\Admin\Рабочий стол\кроватка\2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643051"/>
            <a:ext cx="6601923" cy="4951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Comic Sans MS" pitchFamily="66" charset="0"/>
              </a:rPr>
              <a:t>Задача взрослых состоит в том, чтобы подготовить ребёнка к встрече с различными сложными, а порой опасными жизненными ситуациями. </a:t>
            </a:r>
          </a:p>
          <a:p>
            <a:r>
              <a:rPr lang="ru-RU" b="1" dirty="0" smtClean="0">
                <a:latin typeface="Comic Sans MS" pitchFamily="66" charset="0"/>
              </a:rPr>
              <a:t>    Но вначале надо учиться нам, взрослым. Например, знаете ли вы, что делать в случае попадания в зону задымления или какое положение тела самое безопасное, если вы оказались в заложниках? Вопросов более чем достаточно, поэтому не удивляйтесь, если дети начнут вам рассказывать, что играли в «эвакуацию».</a:t>
            </a:r>
          </a:p>
          <a:p>
            <a:r>
              <a:rPr lang="ru-RU" b="1" dirty="0" smtClean="0">
                <a:latin typeface="Comic Sans MS" pitchFamily="66" charset="0"/>
              </a:rPr>
              <a:t>Знаете ли вы такое мудрое правило: «Входишь в помещение- оглядись: сумеешь ли выйти?» Это мы сейчас и проверим.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-Где находятся запасные выходы в нашем здании?</a:t>
            </a:r>
          </a:p>
          <a:p>
            <a:r>
              <a:rPr lang="ru-RU" b="1" dirty="0" smtClean="0">
                <a:latin typeface="Comic Sans MS" pitchFamily="66" charset="0"/>
              </a:rPr>
              <a:t>-Какой кратчайший путь выхода из помещения, в котором мы сейчас находимся?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92882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Comic Sans MS" pitchFamily="66" charset="0"/>
              </a:rPr>
              <a:t>Итак, на что же следует обратить особое внимание при обучении  школьников безопасному поведению?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>
                <a:latin typeface="Comic Sans MS" pitchFamily="66" charset="0"/>
              </a:rPr>
              <a:t>1.Важно научить ребёнка объяснять собственное поведение.  Ребёнок, который может объяснить, что с ним происходит, помогает нам, взрослым, лучше понять его, а значит, снимает многие проблемы и неприятности.</a:t>
            </a:r>
          </a:p>
          <a:p>
            <a:r>
              <a:rPr lang="ru-RU" b="1" dirty="0" smtClean="0">
                <a:latin typeface="Comic Sans MS" pitchFamily="66" charset="0"/>
              </a:rPr>
              <a:t>2.Решение задач по обеспечению безопасного образа жизни, возможно лишь при постоянном общении взрослого с ребёнком на равных: вместе ищем выход из трудного положения, вместе обсуждаем проблему, ведём диалог, вместе познаём, делаем открытия, удивляемся.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Comic Sans MS" pitchFamily="66" charset="0"/>
              </a:rPr>
              <a:t>3.Большую роль играет положительный пример взрослых. Это следует учитывать в собственном поведении. Нельзя требовать от ребёнка выполнения какого-либо правила поведения, если мы сами не всегда ему следуем. Например, сложно объяснить детям, что надо переходить улицу на зелёный сигнал светофора, если родители сами этого не делают.</a:t>
            </a:r>
          </a:p>
          <a:p>
            <a:r>
              <a:rPr lang="ru-RU" b="1" dirty="0" smtClean="0">
                <a:latin typeface="Comic Sans MS" pitchFamily="66" charset="0"/>
              </a:rPr>
              <a:t>4.Очень важно достичь полного взаимопонимания между взрослыми: педагогами и родителями, мамой и папой, так как разные требования, предъявляемые детям, могут вызвать у них растерянность, обиду или даже агрессию.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УЛИЧНЫЙ ТРАВМАТИЗМ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В деле профилактики уличного травматизма необходима помощь семьи.</a:t>
            </a:r>
          </a:p>
          <a:p>
            <a:r>
              <a:rPr lang="ru-RU" b="1" dirty="0" smtClean="0">
                <a:latin typeface="Comic Sans MS" pitchFamily="66" charset="0"/>
              </a:rPr>
              <a:t>Мы просим Вас:</a:t>
            </a:r>
          </a:p>
          <a:p>
            <a:pPr lvl="0"/>
            <a:r>
              <a:rPr lang="ru-RU" b="1" dirty="0" smtClean="0">
                <a:latin typeface="Comic Sans MS" pitchFamily="66" charset="0"/>
              </a:rPr>
              <a:t>Не нарушайте правила дорожного движения на улице. Важной задачей для нас является обучение детей ПДД, но прежде чем обучить ребенка, вы сами должны знать правила дорожного движения.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229600" cy="3214710"/>
          </a:xfrm>
        </p:spPr>
        <p:txBody>
          <a:bodyPr>
            <a:normAutofit/>
          </a:bodyPr>
          <a:lstStyle/>
          <a:p>
            <a:pPr lvl="0"/>
            <a:r>
              <a:rPr lang="ru-RU" sz="2000" b="1" dirty="0" smtClean="0">
                <a:latin typeface="Comic Sans MS" pitchFamily="66" charset="0"/>
              </a:rPr>
              <a:t>Учите ребенка правильно переходить улицу, дорогу, перекресток, площадь, оборудованные и необорудованные светофорами, с обозначенными пешеходными переходами и без них. Ребенок должен знать различные виды светофоров, сигналы регулировщика, правильно реагировать на них. Следует познакомить его с наиболее распространенными дорожными знаками, рассказать, для чего они установлены, научить ориентироваться на эти знаки при переходе улиц и дорог. </a:t>
            </a:r>
          </a:p>
          <a:p>
            <a:endParaRPr lang="ru-RU" dirty="0"/>
          </a:p>
        </p:txBody>
      </p:sp>
      <p:pic>
        <p:nvPicPr>
          <p:cNvPr id="4" name="Picture 6" descr="Нарушения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286124"/>
            <a:ext cx="5000661" cy="3422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145</TotalTime>
  <Words>1308</Words>
  <PresentationFormat>Экран (4:3)</PresentationFormat>
  <Paragraphs>117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Поток</vt:lpstr>
      <vt:lpstr>Главная  цель собрания - профилактическая работа по недопущению гибели детей на пожарах, водоемах, дорогах.  </vt:lpstr>
      <vt:lpstr>Слайд 2</vt:lpstr>
      <vt:lpstr>Что должны делать взрослые, чтобы обеспечить безопасность и здоровье своих детей?  </vt:lpstr>
      <vt:lpstr>Слайд 4</vt:lpstr>
      <vt:lpstr>Слайд 5</vt:lpstr>
      <vt:lpstr>Итак, на что же следует обратить особое внимание при обучении  школьников безопасному поведению? </vt:lpstr>
      <vt:lpstr>Слайд 7</vt:lpstr>
      <vt:lpstr>УЛИЧНЫЙ ТРАВМАТИЗМ</vt:lpstr>
      <vt:lpstr>Слайд 9</vt:lpstr>
      <vt:lpstr>Слайд 10</vt:lpstr>
      <vt:lpstr>      Позаботьтесь о своих детях, об их безопасности! </vt:lpstr>
      <vt:lpstr>Слайд 12</vt:lpstr>
      <vt:lpstr>  Развитие навыка безопасного общения с незнакомцами. </vt:lpstr>
      <vt:lpstr>Слайд 14</vt:lpstr>
      <vt:lpstr>Слайд 15</vt:lpstr>
      <vt:lpstr>Слайд 16</vt:lpstr>
      <vt:lpstr>Слайд 17</vt:lpstr>
      <vt:lpstr>Слайд 18</vt:lpstr>
      <vt:lpstr>Слайд 19</vt:lpstr>
      <vt:lpstr>Если ты потерялся.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                   Что надо делать, если             ты видишь тонущего человека? </vt:lpstr>
      <vt:lpstr>Наркотики. Признаки употребления</vt:lpstr>
      <vt:lpstr>Какие признаки должны насторожить? </vt:lpstr>
      <vt:lpstr>Слайд 34</vt:lpstr>
      <vt:lpstr>Защитными факторами, характеризующими отношения в семье, являются: </vt:lpstr>
      <vt:lpstr>Слайд 36</vt:lpstr>
      <vt:lpstr>Уважаемые родители! </vt:lpstr>
      <vt:lpstr>Пусть каждый день будет безопасным! </vt:lpstr>
      <vt:lpstr>Слайд 39</vt:lpstr>
      <vt:lpstr>Слайд 40</vt:lpstr>
      <vt:lpstr>Слайд 41</vt:lpstr>
      <vt:lpstr>Слайд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25</cp:revision>
  <dcterms:modified xsi:type="dcterms:W3CDTF">2007-01-01T00:19:24Z</dcterms:modified>
</cp:coreProperties>
</file>