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25"/>
  </p:notesMasterIdLst>
  <p:sldIdLst>
    <p:sldId id="256" r:id="rId3"/>
    <p:sldId id="257" r:id="rId4"/>
    <p:sldId id="260" r:id="rId5"/>
    <p:sldId id="267" r:id="rId6"/>
    <p:sldId id="272" r:id="rId7"/>
    <p:sldId id="273" r:id="rId8"/>
    <p:sldId id="261" r:id="rId9"/>
    <p:sldId id="269" r:id="rId10"/>
    <p:sldId id="277" r:id="rId11"/>
    <p:sldId id="276" r:id="rId12"/>
    <p:sldId id="274" r:id="rId13"/>
    <p:sldId id="275" r:id="rId14"/>
    <p:sldId id="282" r:id="rId15"/>
    <p:sldId id="280" r:id="rId16"/>
    <p:sldId id="281" r:id="rId17"/>
    <p:sldId id="285" r:id="rId18"/>
    <p:sldId id="283" r:id="rId19"/>
    <p:sldId id="284" r:id="rId20"/>
    <p:sldId id="286" r:id="rId21"/>
    <p:sldId id="287" r:id="rId22"/>
    <p:sldId id="288" r:id="rId23"/>
    <p:sldId id="27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90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6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80B71D-25CA-4AFE-B150-DC1875042F6A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C74880D3-C827-4E6B-ADDD-AFC7026A6D91}">
      <dgm:prSet phldrT="[Текст]" custT="1"/>
      <dgm:spPr>
        <a:xfrm>
          <a:off x="497505" y="157231"/>
          <a:ext cx="11040975" cy="816040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ГЕМОГЛОБИН - </a:t>
          </a:r>
          <a:r>
            <a:rPr lang="ru-RU" sz="1800" b="1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сложный железосодержащий белок животных, обладающий кровообращением, способный обратимо связываться с кислородом, обеспечивая его перенос в ткани</a:t>
          </a:r>
        </a:p>
      </dgm:t>
    </dgm:pt>
    <dgm:pt modelId="{AC18C449-304E-4C25-A477-66E1BB0D0754}" type="parTrans" cxnId="{C23E0665-E24E-4D22-B1AE-240C435B24CE}">
      <dgm:prSet/>
      <dgm:spPr/>
      <dgm:t>
        <a:bodyPr/>
        <a:lstStyle/>
        <a:p>
          <a:endParaRPr lang="ru-RU"/>
        </a:p>
      </dgm:t>
    </dgm:pt>
    <dgm:pt modelId="{C2C88632-9A6A-4A5A-8201-F58E76834F5E}" type="sibTrans" cxnId="{C23E0665-E24E-4D22-B1AE-240C435B24CE}">
      <dgm:prSet/>
      <dgm:spPr>
        <a:xfrm>
          <a:off x="-7432602" y="-1169748"/>
          <a:ext cx="8852880" cy="8852880"/>
        </a:xfrm>
        <a:prstGeom prst="blockArc">
          <a:avLst>
            <a:gd name="adj1" fmla="val 18900000"/>
            <a:gd name="adj2" fmla="val 2700000"/>
            <a:gd name="adj3" fmla="val 244"/>
          </a:avLst>
        </a:prstGeom>
      </dgm:spPr>
      <dgm:t>
        <a:bodyPr/>
        <a:lstStyle/>
        <a:p>
          <a:endParaRPr lang="ru-RU"/>
        </a:p>
      </dgm:t>
    </dgm:pt>
    <dgm:pt modelId="{9AC99EA5-643C-463E-B56B-148CE0A5BE23}">
      <dgm:prSet phldrT="[Текст]" custT="1"/>
      <dgm:spPr>
        <a:xfrm>
          <a:off x="1335581" y="3660454"/>
          <a:ext cx="10202819" cy="987205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ИНТЕРФЕРОН - </a:t>
          </a:r>
          <a:r>
            <a:rPr lang="ru-RU" sz="1800" b="1" i="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общее название, под которым  объединяют ряд белков со сходными свойствами, выделяемых клетками организма в ответ на вторжение вируса. Благодаря интерферонам, клетки становятся невосприимчивыми по отношению к вирусу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2DA5B2A6-D6A9-4996-B29F-90BC4CE67719}" type="parTrans" cxnId="{BE4DD1CD-A782-4C6E-B18F-0F1F3D187FB7}">
      <dgm:prSet/>
      <dgm:spPr/>
      <dgm:t>
        <a:bodyPr/>
        <a:lstStyle/>
        <a:p>
          <a:endParaRPr lang="ru-RU"/>
        </a:p>
      </dgm:t>
    </dgm:pt>
    <dgm:pt modelId="{7DE14047-44C1-4CAF-9799-8BED6B063EB1}" type="sibTrans" cxnId="{BE4DD1CD-A782-4C6E-B18F-0F1F3D187FB7}">
      <dgm:prSet/>
      <dgm:spPr/>
      <dgm:t>
        <a:bodyPr/>
        <a:lstStyle/>
        <a:p>
          <a:endParaRPr lang="ru-RU"/>
        </a:p>
      </dgm:t>
    </dgm:pt>
    <dgm:pt modelId="{29267A7D-6F4A-42B7-94C7-7B1FF7CDB194}">
      <dgm:prSet phldrT="[Текст]" custT="1"/>
      <dgm:spPr>
        <a:xfrm>
          <a:off x="497505" y="5429877"/>
          <a:ext cx="11040975" cy="1036507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ru-RU" sz="2000" b="1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АЛЬБУМИН-</a:t>
          </a:r>
          <a:r>
            <a:rPr lang="ru-RU" sz="1200" b="1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lang="ru-RU" sz="1400" b="1" i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 высокой концентрации содержащаяся в крови белковая фракция, общий процент составляет до 65% всей плазмы. В печени происходит его синтез. Непосредственно молекула включает в себя огромное количество аминокислот, их насчитывается до 600, но она относится к группе низкомолекулярных простых белков. 40% всех белковых фракций расположено в крови, то остальной «запас» распределяется в лимфе, можно встретить его и в спинномозговой жидкости,.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A78C4123-FC2D-40F2-A79C-3AE482D1F96A}" type="parTrans" cxnId="{15748344-E2A3-44A0-AB45-F389B641930C}">
      <dgm:prSet/>
      <dgm:spPr/>
      <dgm:t>
        <a:bodyPr/>
        <a:lstStyle/>
        <a:p>
          <a:endParaRPr lang="ru-RU"/>
        </a:p>
      </dgm:t>
    </dgm:pt>
    <dgm:pt modelId="{310B5380-9F23-486C-B7E4-209FBB45384E}" type="sibTrans" cxnId="{15748344-E2A3-44A0-AB45-F389B641930C}">
      <dgm:prSet/>
      <dgm:spPr/>
      <dgm:t>
        <a:bodyPr/>
        <a:lstStyle/>
        <a:p>
          <a:endParaRPr lang="ru-RU"/>
        </a:p>
      </dgm:t>
    </dgm:pt>
    <dgm:pt modelId="{2F08CAFE-706E-44C6-8E72-EE91DE532814}">
      <dgm:prSet custT="1"/>
      <dgm:spPr>
        <a:xfrm>
          <a:off x="1430287" y="2995433"/>
          <a:ext cx="10108083" cy="522516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ru-RU" sz="2000" b="1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ФЕРМЕНТЫ-</a:t>
          </a:r>
          <a:r>
            <a:rPr lang="ru-RU" sz="2400" b="1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ускорители химических реакций в живом организме</a:t>
          </a:r>
          <a:endParaRPr lang="ru-RU" sz="2400" b="1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C8E22C4A-555D-4F15-B03D-107F6D663EBB}" type="parTrans" cxnId="{CAC90A60-61C5-4F0C-80E8-8B4D7EDA7997}">
      <dgm:prSet/>
      <dgm:spPr/>
      <dgm:t>
        <a:bodyPr/>
        <a:lstStyle/>
        <a:p>
          <a:endParaRPr lang="ru-RU"/>
        </a:p>
      </dgm:t>
    </dgm:pt>
    <dgm:pt modelId="{19940DA1-0325-4AF2-AAB4-865C641EAD86}" type="sibTrans" cxnId="{CAC90A60-61C5-4F0C-80E8-8B4D7EDA7997}">
      <dgm:prSet/>
      <dgm:spPr/>
      <dgm:t>
        <a:bodyPr/>
        <a:lstStyle/>
        <a:p>
          <a:endParaRPr lang="ru-RU"/>
        </a:p>
      </dgm:t>
    </dgm:pt>
    <dgm:pt modelId="{B4E6CAFF-07E1-4355-8548-5F1BDAF70173}">
      <dgm:prSet custT="1"/>
      <dgm:spPr>
        <a:xfrm>
          <a:off x="1335581" y="1889471"/>
          <a:ext cx="10202819" cy="939708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ГОРМОНЫ -</a:t>
          </a:r>
          <a:r>
            <a:rPr lang="ru-RU" sz="1600" b="1" i="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представляют собой биологически активные сигнальные химические вещества, выделяющиеся эндокринными железами в организме и оказывающие дистанционное воздействие на организм или определенные его органы и ткани-мишени.</a:t>
          </a:r>
          <a:endParaRPr lang="ru-RU" sz="1600" b="1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9E31BE1B-0C05-4B79-BCAE-25A44406502F}" type="parTrans" cxnId="{C98923D5-902B-4DDA-80D2-F9B65332169A}">
      <dgm:prSet/>
      <dgm:spPr/>
      <dgm:t>
        <a:bodyPr/>
        <a:lstStyle/>
        <a:p>
          <a:endParaRPr lang="ru-RU"/>
        </a:p>
      </dgm:t>
    </dgm:pt>
    <dgm:pt modelId="{D5E89A01-6B8E-4BE2-881B-A2F661526C2B}" type="sibTrans" cxnId="{C98923D5-902B-4DDA-80D2-F9B65332169A}">
      <dgm:prSet/>
      <dgm:spPr/>
      <dgm:t>
        <a:bodyPr/>
        <a:lstStyle/>
        <a:p>
          <a:endParaRPr lang="ru-RU"/>
        </a:p>
      </dgm:t>
    </dgm:pt>
    <dgm:pt modelId="{DD214B97-B17E-49BC-9A87-9722076E7D9F}">
      <dgm:prSet custT="1"/>
      <dgm:spPr>
        <a:xfrm>
          <a:off x="1038866" y="1095382"/>
          <a:ext cx="10499529" cy="734469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ru-RU" sz="2000" b="1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КОЛЛАГЕН - </a:t>
          </a:r>
          <a:r>
            <a:rPr lang="ru-RU" sz="1600" b="1" i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крупномолекулярные белковые спирали, позволяющие соединительной ткани сохраняться в хорошем состоянии и составляющие 1/3 общей массы белка в организме человека.</a:t>
          </a:r>
          <a:endParaRPr lang="ru-RU" sz="1600" b="1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AADA502A-BA2F-46FA-AD7D-87001A20F69F}" type="parTrans" cxnId="{194C31E3-69F1-4011-B8CF-95E6B2A5DB3F}">
      <dgm:prSet/>
      <dgm:spPr/>
      <dgm:t>
        <a:bodyPr/>
        <a:lstStyle/>
        <a:p>
          <a:endParaRPr lang="ru-RU"/>
        </a:p>
      </dgm:t>
    </dgm:pt>
    <dgm:pt modelId="{D2314C3A-20B8-4BD5-BC0B-9407CBDA642A}" type="sibTrans" cxnId="{194C31E3-69F1-4011-B8CF-95E6B2A5DB3F}">
      <dgm:prSet/>
      <dgm:spPr/>
      <dgm:t>
        <a:bodyPr/>
        <a:lstStyle/>
        <a:p>
          <a:endParaRPr lang="ru-RU"/>
        </a:p>
      </dgm:t>
    </dgm:pt>
    <dgm:pt modelId="{01A842AC-8489-4E4A-8325-C35ADAFA1CD6}">
      <dgm:prSet custT="1"/>
      <dgm:spPr>
        <a:xfrm>
          <a:off x="1038866" y="4837909"/>
          <a:ext cx="10499529" cy="425711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ru-RU" sz="2000" b="1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МИОЗИН- </a:t>
          </a:r>
          <a:r>
            <a:rPr lang="ru-RU" sz="2000" b="1" i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белок, который содержится в толстых филаментах скелетных мышц </a:t>
          </a:r>
          <a:r>
            <a:rPr lang="ru-RU" sz="2000" b="1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A0E97A97-4007-4FF7-AFD7-F6775704FD68}" type="parTrans" cxnId="{77C1ED11-6D13-491E-BE95-F94476E6DC21}">
      <dgm:prSet/>
      <dgm:spPr/>
      <dgm:t>
        <a:bodyPr/>
        <a:lstStyle/>
        <a:p>
          <a:endParaRPr lang="ru-RU"/>
        </a:p>
      </dgm:t>
    </dgm:pt>
    <dgm:pt modelId="{0D4DFF3D-EA98-4E22-8C59-24A502497F00}" type="sibTrans" cxnId="{77C1ED11-6D13-491E-BE95-F94476E6DC21}">
      <dgm:prSet/>
      <dgm:spPr/>
      <dgm:t>
        <a:bodyPr/>
        <a:lstStyle/>
        <a:p>
          <a:endParaRPr lang="ru-RU"/>
        </a:p>
      </dgm:t>
    </dgm:pt>
    <dgm:pt modelId="{CDA59073-40CA-4FC6-8DC3-6CB537885220}" type="pres">
      <dgm:prSet presAssocID="{7880B71D-25CA-4AFE-B150-DC1875042F6A}" presName="Name0" presStyleCnt="0">
        <dgm:presLayoutVars>
          <dgm:chMax val="7"/>
          <dgm:chPref val="7"/>
          <dgm:dir/>
        </dgm:presLayoutVars>
      </dgm:prSet>
      <dgm:spPr/>
    </dgm:pt>
    <dgm:pt modelId="{EB3C4E20-3C6E-443B-B327-FBF2355206F9}" type="pres">
      <dgm:prSet presAssocID="{7880B71D-25CA-4AFE-B150-DC1875042F6A}" presName="Name1" presStyleCnt="0"/>
      <dgm:spPr/>
    </dgm:pt>
    <dgm:pt modelId="{9522C6CE-0456-4F82-9751-C8ADE2EE7D21}" type="pres">
      <dgm:prSet presAssocID="{7880B71D-25CA-4AFE-B150-DC1875042F6A}" presName="cycle" presStyleCnt="0"/>
      <dgm:spPr/>
    </dgm:pt>
    <dgm:pt modelId="{33A8AE9E-0049-484C-A034-F71A2AB48183}" type="pres">
      <dgm:prSet presAssocID="{7880B71D-25CA-4AFE-B150-DC1875042F6A}" presName="srcNode" presStyleLbl="node1" presStyleIdx="0" presStyleCnt="7"/>
      <dgm:spPr/>
    </dgm:pt>
    <dgm:pt modelId="{506312BF-A890-402E-B7B3-CD4BEF7BF60F}" type="pres">
      <dgm:prSet presAssocID="{7880B71D-25CA-4AFE-B150-DC1875042F6A}" presName="conn" presStyleLbl="parChTrans1D2" presStyleIdx="0" presStyleCnt="1"/>
      <dgm:spPr/>
    </dgm:pt>
    <dgm:pt modelId="{B33694E0-6F6E-4C0E-806F-848E73C9538E}" type="pres">
      <dgm:prSet presAssocID="{7880B71D-25CA-4AFE-B150-DC1875042F6A}" presName="extraNode" presStyleLbl="node1" presStyleIdx="0" presStyleCnt="7"/>
      <dgm:spPr/>
    </dgm:pt>
    <dgm:pt modelId="{80E0D81D-B60F-4C6E-9E93-0267BB1701C2}" type="pres">
      <dgm:prSet presAssocID="{7880B71D-25CA-4AFE-B150-DC1875042F6A}" presName="dstNode" presStyleLbl="node1" presStyleIdx="0" presStyleCnt="7"/>
      <dgm:spPr/>
    </dgm:pt>
    <dgm:pt modelId="{6CEAD76A-8577-4F65-9259-5C62FB93FCAC}" type="pres">
      <dgm:prSet presAssocID="{C74880D3-C827-4E6B-ADDD-AFC7026A6D91}" presName="text_1" presStyleLbl="node1" presStyleIdx="0" presStyleCnt="7" custScaleY="136486" custLinFactNeighborX="326" custLinFactNeighborY="-5937">
        <dgm:presLayoutVars>
          <dgm:bulletEnabled val="1"/>
        </dgm:presLayoutVars>
      </dgm:prSet>
      <dgm:spPr/>
    </dgm:pt>
    <dgm:pt modelId="{A963EE04-10AB-4CCF-9ED1-4B7C3CE03E58}" type="pres">
      <dgm:prSet presAssocID="{C74880D3-C827-4E6B-ADDD-AFC7026A6D91}" presName="accent_1" presStyleCnt="0"/>
      <dgm:spPr/>
    </dgm:pt>
    <dgm:pt modelId="{18D31AB3-CFB6-41A7-98F1-0BF702585E3B}" type="pres">
      <dgm:prSet presAssocID="{C74880D3-C827-4E6B-ADDD-AFC7026A6D91}" presName="accentRepeatNode" presStyleLbl="solidFgAcc1" presStyleIdx="0" presStyleCnt="7"/>
      <dgm:spPr>
        <a:xfrm>
          <a:off x="87828" y="191568"/>
          <a:ext cx="747366" cy="747366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</dgm:spPr>
    </dgm:pt>
    <dgm:pt modelId="{C67E1E78-26EA-45D4-B81C-20F88597758C}" type="pres">
      <dgm:prSet presAssocID="{DD214B97-B17E-49BC-9A87-9722076E7D9F}" presName="text_2" presStyleLbl="node1" presStyleIdx="1" presStyleCnt="7" custScaleY="122843" custLinFactNeighborX="342" custLinFactNeighborY="-5937">
        <dgm:presLayoutVars>
          <dgm:bulletEnabled val="1"/>
        </dgm:presLayoutVars>
      </dgm:prSet>
      <dgm:spPr/>
    </dgm:pt>
    <dgm:pt modelId="{A99B6694-A03B-423D-BA86-58AFAE5122DE}" type="pres">
      <dgm:prSet presAssocID="{DD214B97-B17E-49BC-9A87-9722076E7D9F}" presName="accent_2" presStyleCnt="0"/>
      <dgm:spPr/>
    </dgm:pt>
    <dgm:pt modelId="{D37608C2-E914-4F10-BB77-806221F5F4EF}" type="pres">
      <dgm:prSet presAssocID="{DD214B97-B17E-49BC-9A87-9722076E7D9F}" presName="accentRepeatNode" presStyleLbl="solidFgAcc1" presStyleIdx="1" presStyleCnt="7"/>
      <dgm:spPr>
        <a:xfrm>
          <a:off x="629274" y="1088934"/>
          <a:ext cx="747366" cy="747366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</dgm:spPr>
    </dgm:pt>
    <dgm:pt modelId="{762627E8-93D2-4224-975C-392B7B9B15A8}" type="pres">
      <dgm:prSet presAssocID="{B4E6CAFF-07E1-4355-8548-5F1BDAF70173}" presName="text_3" presStyleLbl="node1" presStyleIdx="2" presStyleCnt="7" custScaleY="157170" custLinFactNeighborX="352" custLinFactNeighborY="-5937">
        <dgm:presLayoutVars>
          <dgm:bulletEnabled val="1"/>
        </dgm:presLayoutVars>
      </dgm:prSet>
      <dgm:spPr/>
    </dgm:pt>
    <dgm:pt modelId="{DC5CB617-1ECB-4984-89C1-78D8931E882D}" type="pres">
      <dgm:prSet presAssocID="{B4E6CAFF-07E1-4355-8548-5F1BDAF70173}" presName="accent_3" presStyleCnt="0"/>
      <dgm:spPr/>
    </dgm:pt>
    <dgm:pt modelId="{F6D60BA0-BF66-4A38-843F-3396CCC80FD2}" type="pres">
      <dgm:prSet presAssocID="{B4E6CAFF-07E1-4355-8548-5F1BDAF70173}" presName="accentRepeatNode" presStyleLbl="solidFgAcc1" presStyleIdx="2" presStyleCnt="7"/>
      <dgm:spPr>
        <a:xfrm>
          <a:off x="925984" y="1985642"/>
          <a:ext cx="747366" cy="747366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</dgm:spPr>
    </dgm:pt>
    <dgm:pt modelId="{FDB0C6B8-FE83-4DE2-96AD-C330EC3652F2}" type="pres">
      <dgm:prSet presAssocID="{2F08CAFE-706E-44C6-8E72-EE91DE532814}" presName="text_4" presStyleLbl="node1" presStyleIdx="3" presStyleCnt="7" custScaleY="87393" custLinFactNeighborX="355" custLinFactNeighborY="-5937">
        <dgm:presLayoutVars>
          <dgm:bulletEnabled val="1"/>
        </dgm:presLayoutVars>
      </dgm:prSet>
      <dgm:spPr/>
    </dgm:pt>
    <dgm:pt modelId="{20518052-DF89-42CA-BE78-7A7AA6C56808}" type="pres">
      <dgm:prSet presAssocID="{2F08CAFE-706E-44C6-8E72-EE91DE532814}" presName="accent_4" presStyleCnt="0"/>
      <dgm:spPr/>
    </dgm:pt>
    <dgm:pt modelId="{F847E7AA-0FD9-4F9D-95E9-5C09051E2003}" type="pres">
      <dgm:prSet presAssocID="{2F08CAFE-706E-44C6-8E72-EE91DE532814}" presName="accentRepeatNode" presStyleLbl="solidFgAcc1" presStyleIdx="3" presStyleCnt="7" custLinFactNeighborX="-3177" custLinFactNeighborY="-1589"/>
      <dgm:spPr>
        <a:xfrm>
          <a:off x="996977" y="2871132"/>
          <a:ext cx="747366" cy="747366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</dgm:spPr>
    </dgm:pt>
    <dgm:pt modelId="{7F317A9F-2B78-4EDA-9936-6C3A32250D24}" type="pres">
      <dgm:prSet presAssocID="{9AC99EA5-643C-463E-B56B-148CE0A5BE23}" presName="text_5" presStyleLbl="node1" presStyleIdx="4" presStyleCnt="7" custScaleY="165114" custLinFactNeighborX="352" custLinFactNeighborY="-5937">
        <dgm:presLayoutVars>
          <dgm:bulletEnabled val="1"/>
        </dgm:presLayoutVars>
      </dgm:prSet>
      <dgm:spPr/>
    </dgm:pt>
    <dgm:pt modelId="{2EE2FCE5-2CEB-49C9-A2AE-70DC1BACDF22}" type="pres">
      <dgm:prSet presAssocID="{9AC99EA5-643C-463E-B56B-148CE0A5BE23}" presName="accent_5" presStyleCnt="0"/>
      <dgm:spPr/>
    </dgm:pt>
    <dgm:pt modelId="{2E89CDB6-E653-4FD0-A3B5-6C4DE2BCCEC0}" type="pres">
      <dgm:prSet presAssocID="{9AC99EA5-643C-463E-B56B-148CE0A5BE23}" presName="accentRepeatNode" presStyleLbl="solidFgAcc1" presStyleIdx="4" presStyleCnt="7"/>
      <dgm:spPr>
        <a:xfrm>
          <a:off x="925984" y="3780374"/>
          <a:ext cx="747366" cy="747366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</dgm:spPr>
    </dgm:pt>
    <dgm:pt modelId="{9F953D08-D343-4ED9-B98E-532627850571}" type="pres">
      <dgm:prSet presAssocID="{01A842AC-8489-4E4A-8325-C35ADAFA1CD6}" presName="text_6" presStyleLbl="node1" presStyleIdx="5" presStyleCnt="7" custScaleY="71202" custLinFactNeighborX="342" custLinFactNeighborY="-5937">
        <dgm:presLayoutVars>
          <dgm:bulletEnabled val="1"/>
        </dgm:presLayoutVars>
      </dgm:prSet>
      <dgm:spPr/>
    </dgm:pt>
    <dgm:pt modelId="{1D2C1EE4-C7A3-401C-B8E6-80AA45BF21DC}" type="pres">
      <dgm:prSet presAssocID="{01A842AC-8489-4E4A-8325-C35ADAFA1CD6}" presName="accent_6" presStyleCnt="0"/>
      <dgm:spPr/>
    </dgm:pt>
    <dgm:pt modelId="{2101FDD6-E192-4B16-992D-53E4CD7D3FBF}" type="pres">
      <dgm:prSet presAssocID="{01A842AC-8489-4E4A-8325-C35ADAFA1CD6}" presName="accentRepeatNode" presStyleLbl="solidFgAcc1" presStyleIdx="5" presStyleCnt="7"/>
      <dgm:spPr>
        <a:xfrm>
          <a:off x="629274" y="4677082"/>
          <a:ext cx="747366" cy="747366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</dgm:spPr>
    </dgm:pt>
    <dgm:pt modelId="{4844164C-1CF6-42CE-A53D-FF14721A378C}" type="pres">
      <dgm:prSet presAssocID="{29267A7D-6F4A-42B7-94C7-7B1FF7CDB194}" presName="text_7" presStyleLbl="node1" presStyleIdx="6" presStyleCnt="7" custScaleY="173360" custLinFactNeighborX="326" custLinFactNeighborY="-5937">
        <dgm:presLayoutVars>
          <dgm:bulletEnabled val="1"/>
        </dgm:presLayoutVars>
      </dgm:prSet>
      <dgm:spPr/>
    </dgm:pt>
    <dgm:pt modelId="{B88AE234-76B0-435D-B129-D334274CFC6A}" type="pres">
      <dgm:prSet presAssocID="{29267A7D-6F4A-42B7-94C7-7B1FF7CDB194}" presName="accent_7" presStyleCnt="0"/>
      <dgm:spPr/>
    </dgm:pt>
    <dgm:pt modelId="{D30DC0F9-E5D5-419C-8034-9E2AE4B89580}" type="pres">
      <dgm:prSet presAssocID="{29267A7D-6F4A-42B7-94C7-7B1FF7CDB194}" presName="accentRepeatNode" presStyleLbl="solidFgAcc1" presStyleIdx="6" presStyleCnt="7"/>
      <dgm:spPr>
        <a:xfrm>
          <a:off x="87828" y="5574448"/>
          <a:ext cx="747366" cy="747366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</dgm:spPr>
    </dgm:pt>
  </dgm:ptLst>
  <dgm:cxnLst>
    <dgm:cxn modelId="{77C1ED11-6D13-491E-BE95-F94476E6DC21}" srcId="{7880B71D-25CA-4AFE-B150-DC1875042F6A}" destId="{01A842AC-8489-4E4A-8325-C35ADAFA1CD6}" srcOrd="5" destOrd="0" parTransId="{A0E97A97-4007-4FF7-AFD7-F6775704FD68}" sibTransId="{0D4DFF3D-EA98-4E22-8C59-24A502497F00}"/>
    <dgm:cxn modelId="{CAC90A60-61C5-4F0C-80E8-8B4D7EDA7997}" srcId="{7880B71D-25CA-4AFE-B150-DC1875042F6A}" destId="{2F08CAFE-706E-44C6-8E72-EE91DE532814}" srcOrd="3" destOrd="0" parTransId="{C8E22C4A-555D-4F15-B03D-107F6D663EBB}" sibTransId="{19940DA1-0325-4AF2-AAB4-865C641EAD86}"/>
    <dgm:cxn modelId="{43531342-EC58-404E-B00F-A4972DB449EB}" type="presOf" srcId="{DD214B97-B17E-49BC-9A87-9722076E7D9F}" destId="{C67E1E78-26EA-45D4-B81C-20F88597758C}" srcOrd="0" destOrd="0" presId="urn:microsoft.com/office/officeart/2008/layout/VerticalCurvedList"/>
    <dgm:cxn modelId="{15748344-E2A3-44A0-AB45-F389B641930C}" srcId="{7880B71D-25CA-4AFE-B150-DC1875042F6A}" destId="{29267A7D-6F4A-42B7-94C7-7B1FF7CDB194}" srcOrd="6" destOrd="0" parTransId="{A78C4123-FC2D-40F2-A79C-3AE482D1F96A}" sibTransId="{310B5380-9F23-486C-B7E4-209FBB45384E}"/>
    <dgm:cxn modelId="{C23E0665-E24E-4D22-B1AE-240C435B24CE}" srcId="{7880B71D-25CA-4AFE-B150-DC1875042F6A}" destId="{C74880D3-C827-4E6B-ADDD-AFC7026A6D91}" srcOrd="0" destOrd="0" parTransId="{AC18C449-304E-4C25-A477-66E1BB0D0754}" sibTransId="{C2C88632-9A6A-4A5A-8201-F58E76834F5E}"/>
    <dgm:cxn modelId="{1DB98868-1DFA-4219-A972-F22AA3219DC4}" type="presOf" srcId="{9AC99EA5-643C-463E-B56B-148CE0A5BE23}" destId="{7F317A9F-2B78-4EDA-9936-6C3A32250D24}" srcOrd="0" destOrd="0" presId="urn:microsoft.com/office/officeart/2008/layout/VerticalCurvedList"/>
    <dgm:cxn modelId="{F26F8A53-A78A-459E-9FBB-7F7207638542}" type="presOf" srcId="{C74880D3-C827-4E6B-ADDD-AFC7026A6D91}" destId="{6CEAD76A-8577-4F65-9259-5C62FB93FCAC}" srcOrd="0" destOrd="0" presId="urn:microsoft.com/office/officeart/2008/layout/VerticalCurvedList"/>
    <dgm:cxn modelId="{451B6588-C4F3-449A-ACBD-7EF376C79F17}" type="presOf" srcId="{01A842AC-8489-4E4A-8325-C35ADAFA1CD6}" destId="{9F953D08-D343-4ED9-B98E-532627850571}" srcOrd="0" destOrd="0" presId="urn:microsoft.com/office/officeart/2008/layout/VerticalCurvedList"/>
    <dgm:cxn modelId="{5FA68D99-A8FB-4FAB-B71C-297D54125BF1}" type="presOf" srcId="{29267A7D-6F4A-42B7-94C7-7B1FF7CDB194}" destId="{4844164C-1CF6-42CE-A53D-FF14721A378C}" srcOrd="0" destOrd="0" presId="urn:microsoft.com/office/officeart/2008/layout/VerticalCurvedList"/>
    <dgm:cxn modelId="{E90732AB-B4E1-445A-A8BF-E4783B362EEF}" type="presOf" srcId="{2F08CAFE-706E-44C6-8E72-EE91DE532814}" destId="{FDB0C6B8-FE83-4DE2-96AD-C330EC3652F2}" srcOrd="0" destOrd="0" presId="urn:microsoft.com/office/officeart/2008/layout/VerticalCurvedList"/>
    <dgm:cxn modelId="{AE104BCC-B94C-4DBA-9D64-46B7BAC643DC}" type="presOf" srcId="{C2C88632-9A6A-4A5A-8201-F58E76834F5E}" destId="{506312BF-A890-402E-B7B3-CD4BEF7BF60F}" srcOrd="0" destOrd="0" presId="urn:microsoft.com/office/officeart/2008/layout/VerticalCurvedList"/>
    <dgm:cxn modelId="{BE4DD1CD-A782-4C6E-B18F-0F1F3D187FB7}" srcId="{7880B71D-25CA-4AFE-B150-DC1875042F6A}" destId="{9AC99EA5-643C-463E-B56B-148CE0A5BE23}" srcOrd="4" destOrd="0" parTransId="{2DA5B2A6-D6A9-4996-B29F-90BC4CE67719}" sibTransId="{7DE14047-44C1-4CAF-9799-8BED6B063EB1}"/>
    <dgm:cxn modelId="{C98923D5-902B-4DDA-80D2-F9B65332169A}" srcId="{7880B71D-25CA-4AFE-B150-DC1875042F6A}" destId="{B4E6CAFF-07E1-4355-8548-5F1BDAF70173}" srcOrd="2" destOrd="0" parTransId="{9E31BE1B-0C05-4B79-BCAE-25A44406502F}" sibTransId="{D5E89A01-6B8E-4BE2-881B-A2F661526C2B}"/>
    <dgm:cxn modelId="{E7ABAFDD-B973-46E8-B547-63B669C480BA}" type="presOf" srcId="{7880B71D-25CA-4AFE-B150-DC1875042F6A}" destId="{CDA59073-40CA-4FC6-8DC3-6CB537885220}" srcOrd="0" destOrd="0" presId="urn:microsoft.com/office/officeart/2008/layout/VerticalCurvedList"/>
    <dgm:cxn modelId="{194C31E3-69F1-4011-B8CF-95E6B2A5DB3F}" srcId="{7880B71D-25CA-4AFE-B150-DC1875042F6A}" destId="{DD214B97-B17E-49BC-9A87-9722076E7D9F}" srcOrd="1" destOrd="0" parTransId="{AADA502A-BA2F-46FA-AD7D-87001A20F69F}" sibTransId="{D2314C3A-20B8-4BD5-BC0B-9407CBDA642A}"/>
    <dgm:cxn modelId="{6B1070E5-DED5-4FB1-BC22-9CCC95DFDEAD}" type="presOf" srcId="{B4E6CAFF-07E1-4355-8548-5F1BDAF70173}" destId="{762627E8-93D2-4224-975C-392B7B9B15A8}" srcOrd="0" destOrd="0" presId="urn:microsoft.com/office/officeart/2008/layout/VerticalCurvedList"/>
    <dgm:cxn modelId="{1A3BF136-B6DF-495F-9E69-691FDB35EBC6}" type="presParOf" srcId="{CDA59073-40CA-4FC6-8DC3-6CB537885220}" destId="{EB3C4E20-3C6E-443B-B327-FBF2355206F9}" srcOrd="0" destOrd="0" presId="urn:microsoft.com/office/officeart/2008/layout/VerticalCurvedList"/>
    <dgm:cxn modelId="{D5307EC9-49BA-488D-8D63-5CCB82530805}" type="presParOf" srcId="{EB3C4E20-3C6E-443B-B327-FBF2355206F9}" destId="{9522C6CE-0456-4F82-9751-C8ADE2EE7D21}" srcOrd="0" destOrd="0" presId="urn:microsoft.com/office/officeart/2008/layout/VerticalCurvedList"/>
    <dgm:cxn modelId="{968AC947-2497-4E0E-AC72-3B4376E2DB92}" type="presParOf" srcId="{9522C6CE-0456-4F82-9751-C8ADE2EE7D21}" destId="{33A8AE9E-0049-484C-A034-F71A2AB48183}" srcOrd="0" destOrd="0" presId="urn:microsoft.com/office/officeart/2008/layout/VerticalCurvedList"/>
    <dgm:cxn modelId="{DCBAA42E-E218-4A81-87C8-6C810D08BFC6}" type="presParOf" srcId="{9522C6CE-0456-4F82-9751-C8ADE2EE7D21}" destId="{506312BF-A890-402E-B7B3-CD4BEF7BF60F}" srcOrd="1" destOrd="0" presId="urn:microsoft.com/office/officeart/2008/layout/VerticalCurvedList"/>
    <dgm:cxn modelId="{A8C6854A-211A-4191-9788-55641CA39434}" type="presParOf" srcId="{9522C6CE-0456-4F82-9751-C8ADE2EE7D21}" destId="{B33694E0-6F6E-4C0E-806F-848E73C9538E}" srcOrd="2" destOrd="0" presId="urn:microsoft.com/office/officeart/2008/layout/VerticalCurvedList"/>
    <dgm:cxn modelId="{FA7CF404-463F-4092-9661-EA603464649F}" type="presParOf" srcId="{9522C6CE-0456-4F82-9751-C8ADE2EE7D21}" destId="{80E0D81D-B60F-4C6E-9E93-0267BB1701C2}" srcOrd="3" destOrd="0" presId="urn:microsoft.com/office/officeart/2008/layout/VerticalCurvedList"/>
    <dgm:cxn modelId="{FA877462-2A27-4591-B85D-4B9507F952A9}" type="presParOf" srcId="{EB3C4E20-3C6E-443B-B327-FBF2355206F9}" destId="{6CEAD76A-8577-4F65-9259-5C62FB93FCAC}" srcOrd="1" destOrd="0" presId="urn:microsoft.com/office/officeart/2008/layout/VerticalCurvedList"/>
    <dgm:cxn modelId="{59544BAC-38F8-4FC1-819D-92194EAA1F40}" type="presParOf" srcId="{EB3C4E20-3C6E-443B-B327-FBF2355206F9}" destId="{A963EE04-10AB-4CCF-9ED1-4B7C3CE03E58}" srcOrd="2" destOrd="0" presId="urn:microsoft.com/office/officeart/2008/layout/VerticalCurvedList"/>
    <dgm:cxn modelId="{C1321484-66EC-4E44-AD3A-043CD95C37E2}" type="presParOf" srcId="{A963EE04-10AB-4CCF-9ED1-4B7C3CE03E58}" destId="{18D31AB3-CFB6-41A7-98F1-0BF702585E3B}" srcOrd="0" destOrd="0" presId="urn:microsoft.com/office/officeart/2008/layout/VerticalCurvedList"/>
    <dgm:cxn modelId="{766F0A37-A3D4-40FF-B1EA-90840D04F828}" type="presParOf" srcId="{EB3C4E20-3C6E-443B-B327-FBF2355206F9}" destId="{C67E1E78-26EA-45D4-B81C-20F88597758C}" srcOrd="3" destOrd="0" presId="urn:microsoft.com/office/officeart/2008/layout/VerticalCurvedList"/>
    <dgm:cxn modelId="{1EE43EFB-05A5-4AA7-87B6-955DB70665DE}" type="presParOf" srcId="{EB3C4E20-3C6E-443B-B327-FBF2355206F9}" destId="{A99B6694-A03B-423D-BA86-58AFAE5122DE}" srcOrd="4" destOrd="0" presId="urn:microsoft.com/office/officeart/2008/layout/VerticalCurvedList"/>
    <dgm:cxn modelId="{8E5F420B-B2C7-4436-BA37-BB17E480EB47}" type="presParOf" srcId="{A99B6694-A03B-423D-BA86-58AFAE5122DE}" destId="{D37608C2-E914-4F10-BB77-806221F5F4EF}" srcOrd="0" destOrd="0" presId="urn:microsoft.com/office/officeart/2008/layout/VerticalCurvedList"/>
    <dgm:cxn modelId="{0B353370-6BFC-4C29-B855-383D0CB08C66}" type="presParOf" srcId="{EB3C4E20-3C6E-443B-B327-FBF2355206F9}" destId="{762627E8-93D2-4224-975C-392B7B9B15A8}" srcOrd="5" destOrd="0" presId="urn:microsoft.com/office/officeart/2008/layout/VerticalCurvedList"/>
    <dgm:cxn modelId="{6E61011B-84C1-4AF4-A4AB-6BE5F8104688}" type="presParOf" srcId="{EB3C4E20-3C6E-443B-B327-FBF2355206F9}" destId="{DC5CB617-1ECB-4984-89C1-78D8931E882D}" srcOrd="6" destOrd="0" presId="urn:microsoft.com/office/officeart/2008/layout/VerticalCurvedList"/>
    <dgm:cxn modelId="{EA404034-E970-41D8-8005-FE06D16832B2}" type="presParOf" srcId="{DC5CB617-1ECB-4984-89C1-78D8931E882D}" destId="{F6D60BA0-BF66-4A38-843F-3396CCC80FD2}" srcOrd="0" destOrd="0" presId="urn:microsoft.com/office/officeart/2008/layout/VerticalCurvedList"/>
    <dgm:cxn modelId="{1A16F6D0-8BA4-4A8B-A39B-98B92E9F2A2A}" type="presParOf" srcId="{EB3C4E20-3C6E-443B-B327-FBF2355206F9}" destId="{FDB0C6B8-FE83-4DE2-96AD-C330EC3652F2}" srcOrd="7" destOrd="0" presId="urn:microsoft.com/office/officeart/2008/layout/VerticalCurvedList"/>
    <dgm:cxn modelId="{34F0A4E5-32ED-4FC8-B35E-9079DA0B41EE}" type="presParOf" srcId="{EB3C4E20-3C6E-443B-B327-FBF2355206F9}" destId="{20518052-DF89-42CA-BE78-7A7AA6C56808}" srcOrd="8" destOrd="0" presId="urn:microsoft.com/office/officeart/2008/layout/VerticalCurvedList"/>
    <dgm:cxn modelId="{834BF582-51CC-401D-9BBA-0B6335C01044}" type="presParOf" srcId="{20518052-DF89-42CA-BE78-7A7AA6C56808}" destId="{F847E7AA-0FD9-4F9D-95E9-5C09051E2003}" srcOrd="0" destOrd="0" presId="urn:microsoft.com/office/officeart/2008/layout/VerticalCurvedList"/>
    <dgm:cxn modelId="{CB5603F9-B8A6-43A1-A641-13BE09F25AE4}" type="presParOf" srcId="{EB3C4E20-3C6E-443B-B327-FBF2355206F9}" destId="{7F317A9F-2B78-4EDA-9936-6C3A32250D24}" srcOrd="9" destOrd="0" presId="urn:microsoft.com/office/officeart/2008/layout/VerticalCurvedList"/>
    <dgm:cxn modelId="{B6F95CFD-AA76-4DFE-ADDA-BAA240B57A85}" type="presParOf" srcId="{EB3C4E20-3C6E-443B-B327-FBF2355206F9}" destId="{2EE2FCE5-2CEB-49C9-A2AE-70DC1BACDF22}" srcOrd="10" destOrd="0" presId="urn:microsoft.com/office/officeart/2008/layout/VerticalCurvedList"/>
    <dgm:cxn modelId="{CCE138FE-2458-4AAE-AA6B-FE2CDAECF5E1}" type="presParOf" srcId="{2EE2FCE5-2CEB-49C9-A2AE-70DC1BACDF22}" destId="{2E89CDB6-E653-4FD0-A3B5-6C4DE2BCCEC0}" srcOrd="0" destOrd="0" presId="urn:microsoft.com/office/officeart/2008/layout/VerticalCurvedList"/>
    <dgm:cxn modelId="{9326E90D-5F26-489E-B842-715CA203A56C}" type="presParOf" srcId="{EB3C4E20-3C6E-443B-B327-FBF2355206F9}" destId="{9F953D08-D343-4ED9-B98E-532627850571}" srcOrd="11" destOrd="0" presId="urn:microsoft.com/office/officeart/2008/layout/VerticalCurvedList"/>
    <dgm:cxn modelId="{8E4B49B0-93A6-4693-BE09-6E44882BB691}" type="presParOf" srcId="{EB3C4E20-3C6E-443B-B327-FBF2355206F9}" destId="{1D2C1EE4-C7A3-401C-B8E6-80AA45BF21DC}" srcOrd="12" destOrd="0" presId="urn:microsoft.com/office/officeart/2008/layout/VerticalCurvedList"/>
    <dgm:cxn modelId="{93E05AD9-9486-4B1E-B2CE-BA30FFCCC5B5}" type="presParOf" srcId="{1D2C1EE4-C7A3-401C-B8E6-80AA45BF21DC}" destId="{2101FDD6-E192-4B16-992D-53E4CD7D3FBF}" srcOrd="0" destOrd="0" presId="urn:microsoft.com/office/officeart/2008/layout/VerticalCurvedList"/>
    <dgm:cxn modelId="{297D30C3-FFFF-4977-A605-5D748DF857DC}" type="presParOf" srcId="{EB3C4E20-3C6E-443B-B327-FBF2355206F9}" destId="{4844164C-1CF6-42CE-A53D-FF14721A378C}" srcOrd="13" destOrd="0" presId="urn:microsoft.com/office/officeart/2008/layout/VerticalCurvedList"/>
    <dgm:cxn modelId="{07701655-9A95-48DD-9ED6-6EAC60974C0B}" type="presParOf" srcId="{EB3C4E20-3C6E-443B-B327-FBF2355206F9}" destId="{B88AE234-76B0-435D-B129-D334274CFC6A}" srcOrd="14" destOrd="0" presId="urn:microsoft.com/office/officeart/2008/layout/VerticalCurvedList"/>
    <dgm:cxn modelId="{90B33F4B-DC0E-435E-A836-B7C6DD8F85B8}" type="presParOf" srcId="{B88AE234-76B0-435D-B129-D334274CFC6A}" destId="{D30DC0F9-E5D5-419C-8034-9E2AE4B8958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6312BF-A890-402E-B7B3-CD4BEF7BF60F}">
      <dsp:nvSpPr>
        <dsp:cNvPr id="0" name=""/>
        <dsp:cNvSpPr/>
      </dsp:nvSpPr>
      <dsp:spPr>
        <a:xfrm>
          <a:off x="-7459415" y="-1173984"/>
          <a:ext cx="8884801" cy="8884801"/>
        </a:xfrm>
        <a:prstGeom prst="blockArc">
          <a:avLst>
            <a:gd name="adj1" fmla="val 18900000"/>
            <a:gd name="adj2" fmla="val 2700000"/>
            <a:gd name="adj3" fmla="val 244"/>
          </a:avLst>
        </a:pr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AD76A-8577-4F65-9259-5C62FB93FCAC}">
      <dsp:nvSpPr>
        <dsp:cNvPr id="0" name=""/>
        <dsp:cNvSpPr/>
      </dsp:nvSpPr>
      <dsp:spPr>
        <a:xfrm>
          <a:off x="499590" y="122141"/>
          <a:ext cx="11169621" cy="818986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9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ГЕМОГЛОБИН - </a:t>
          </a:r>
          <a:r>
            <a:rPr lang="ru-RU" sz="1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сложный железосодержащий белок животных, обладающий кровообращением, способный обратимо связываться с кислородом, обеспечивая его перенос в ткани</a:t>
          </a:r>
        </a:p>
      </dsp:txBody>
      <dsp:txXfrm>
        <a:off x="499590" y="122141"/>
        <a:ext cx="11169621" cy="818986"/>
      </dsp:txXfrm>
    </dsp:sp>
    <dsp:sp modelId="{18D31AB3-CFB6-41A7-98F1-0BF702585E3B}">
      <dsp:nvSpPr>
        <dsp:cNvPr id="0" name=""/>
        <dsp:cNvSpPr/>
      </dsp:nvSpPr>
      <dsp:spPr>
        <a:xfrm>
          <a:off x="88145" y="192227"/>
          <a:ext cx="750064" cy="750064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7E1E78-26EA-45D4-B81C-20F88597758C}">
      <dsp:nvSpPr>
        <dsp:cNvPr id="0" name=""/>
        <dsp:cNvSpPr/>
      </dsp:nvSpPr>
      <dsp:spPr>
        <a:xfrm>
          <a:off x="1042920" y="1063679"/>
          <a:ext cx="10626220" cy="73712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9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КОЛЛАГЕН - </a:t>
          </a:r>
          <a:r>
            <a:rPr lang="ru-RU" sz="1600" b="1" i="0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крупномолекулярные белковые спирали, позволяющие соединительной ткани сохраняться в хорошем состоянии и составляющие 1/3 общей массы белка в организме человека.</a:t>
          </a:r>
          <a:endParaRPr lang="ru-RU" sz="16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042920" y="1063679"/>
        <a:ext cx="10626220" cy="737121"/>
      </dsp:txXfrm>
    </dsp:sp>
    <dsp:sp modelId="{D37608C2-E914-4F10-BB77-806221F5F4EF}">
      <dsp:nvSpPr>
        <dsp:cNvPr id="0" name=""/>
        <dsp:cNvSpPr/>
      </dsp:nvSpPr>
      <dsp:spPr>
        <a:xfrm>
          <a:off x="631546" y="1092833"/>
          <a:ext cx="750064" cy="750064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2627E8-93D2-4224-975C-392B7B9B15A8}">
      <dsp:nvSpPr>
        <dsp:cNvPr id="0" name=""/>
        <dsp:cNvSpPr/>
      </dsp:nvSpPr>
      <dsp:spPr>
        <a:xfrm>
          <a:off x="1340715" y="1860635"/>
          <a:ext cx="10328439" cy="943101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9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ГОРМОНЫ -</a:t>
          </a:r>
          <a:r>
            <a:rPr lang="ru-RU" sz="1600" b="1" i="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представляют собой биологически активные сигнальные химические вещества, выделяющиеся эндокринными железами в организме и оказывающие дистанционное воздействие на организм или определенные его органы и ткани-мишени.</a:t>
          </a:r>
          <a:endParaRPr lang="ru-RU" sz="16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340715" y="1860635"/>
        <a:ext cx="10328439" cy="943101"/>
      </dsp:txXfrm>
    </dsp:sp>
    <dsp:sp modelId="{F6D60BA0-BF66-4A38-843F-3396CCC80FD2}">
      <dsp:nvSpPr>
        <dsp:cNvPr id="0" name=""/>
        <dsp:cNvSpPr/>
      </dsp:nvSpPr>
      <dsp:spPr>
        <a:xfrm>
          <a:off x="929327" y="1992778"/>
          <a:ext cx="750064" cy="750064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B0C6B8-FE83-4DE2-96AD-C330EC3652F2}">
      <dsp:nvSpPr>
        <dsp:cNvPr id="0" name=""/>
        <dsp:cNvSpPr/>
      </dsp:nvSpPr>
      <dsp:spPr>
        <a:xfrm>
          <a:off x="1435766" y="2970589"/>
          <a:ext cx="10233361" cy="524403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9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ФЕРМЕНТЫ-</a:t>
          </a:r>
          <a:r>
            <a:rPr lang="ru-RU" sz="2400" b="1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ускорители химических реакций в живом организме</a:t>
          </a:r>
          <a:endParaRPr lang="ru-RU" sz="24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435766" y="2970589"/>
        <a:ext cx="10233361" cy="524403"/>
      </dsp:txXfrm>
    </dsp:sp>
    <dsp:sp modelId="{F847E7AA-0FD9-4F9D-95E9-5C09051E2003}">
      <dsp:nvSpPr>
        <dsp:cNvPr id="0" name=""/>
        <dsp:cNvSpPr/>
      </dsp:nvSpPr>
      <dsp:spPr>
        <a:xfrm>
          <a:off x="1000576" y="2881465"/>
          <a:ext cx="750064" cy="750064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317A9F-2B78-4EDA-9936-6C3A32250D24}">
      <dsp:nvSpPr>
        <dsp:cNvPr id="0" name=""/>
        <dsp:cNvSpPr/>
      </dsp:nvSpPr>
      <dsp:spPr>
        <a:xfrm>
          <a:off x="1340715" y="3638012"/>
          <a:ext cx="10328439" cy="990769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9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ИНТЕРФЕРОН - </a:t>
          </a:r>
          <a:r>
            <a:rPr lang="ru-RU" sz="1800" b="1" i="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общее название, под которым  объединяют ряд белков со сходными свойствами, выделяемых клетками организма в ответ на вторжение вируса. Благодаря интерферонам, клетки становятся невосприимчивыми по отношению к вирусу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340715" y="3638012"/>
        <a:ext cx="10328439" cy="990769"/>
      </dsp:txXfrm>
    </dsp:sp>
    <dsp:sp modelId="{2E89CDB6-E653-4FD0-A3B5-6C4DE2BCCEC0}">
      <dsp:nvSpPr>
        <dsp:cNvPr id="0" name=""/>
        <dsp:cNvSpPr/>
      </dsp:nvSpPr>
      <dsp:spPr>
        <a:xfrm>
          <a:off x="929327" y="3793989"/>
          <a:ext cx="750064" cy="750064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953D08-D343-4ED9-B98E-532627850571}">
      <dsp:nvSpPr>
        <dsp:cNvPr id="0" name=""/>
        <dsp:cNvSpPr/>
      </dsp:nvSpPr>
      <dsp:spPr>
        <a:xfrm>
          <a:off x="1042920" y="4819717"/>
          <a:ext cx="10626220" cy="427248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3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9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МИОЗИН- </a:t>
          </a:r>
          <a:r>
            <a:rPr lang="ru-RU" sz="2000" b="1" i="0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белок, который содержится в толстых филаментах скелетных мышц </a:t>
          </a:r>
          <a:r>
            <a:rPr lang="ru-RU" sz="2000" b="1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042920" y="4819717"/>
        <a:ext cx="10626220" cy="427248"/>
      </dsp:txXfrm>
    </dsp:sp>
    <dsp:sp modelId="{2101FDD6-E192-4B16-992D-53E4CD7D3FBF}">
      <dsp:nvSpPr>
        <dsp:cNvPr id="0" name=""/>
        <dsp:cNvSpPr/>
      </dsp:nvSpPr>
      <dsp:spPr>
        <a:xfrm>
          <a:off x="631546" y="4693934"/>
          <a:ext cx="750064" cy="750064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3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44164C-1CF6-42CE-A53D-FF14721A378C}">
      <dsp:nvSpPr>
        <dsp:cNvPr id="0" name=""/>
        <dsp:cNvSpPr/>
      </dsp:nvSpPr>
      <dsp:spPr>
        <a:xfrm>
          <a:off x="499590" y="5413822"/>
          <a:ext cx="11169621" cy="1040249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9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АЛЬБУМИН-</a:t>
          </a:r>
          <a:r>
            <a:rPr lang="ru-RU" sz="1200" b="1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lang="ru-RU" sz="1400" b="1" i="0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 высокой концентрации содержащаяся в крови белковая фракция, общий процент составляет до 65% всей плазмы. В печени происходит его синтез. Непосредственно молекула включает в себя огромное количество аминокислот, их насчитывается до 600, но она относится к группе низкомолекулярных простых белков. 40% всех белковых фракций расположено в крови, то остальной «запас» распределяется в лимфе, можно встретить его и в спинномозговой жидкости,.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99590" y="5413822"/>
        <a:ext cx="11169621" cy="1040249"/>
      </dsp:txXfrm>
    </dsp:sp>
    <dsp:sp modelId="{D30DC0F9-E5D5-419C-8034-9E2AE4B89580}">
      <dsp:nvSpPr>
        <dsp:cNvPr id="0" name=""/>
        <dsp:cNvSpPr/>
      </dsp:nvSpPr>
      <dsp:spPr>
        <a:xfrm>
          <a:off x="88145" y="5594540"/>
          <a:ext cx="750064" cy="750064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6000" r="-6000"/>
          </a:stretch>
        </a:blip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9BC06-D08B-4954-B0EE-9544C49AAA4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08A68-CC97-4222-A84F-29C791ECC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432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108A68-CC97-4222-A84F-29C791ECC96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064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108A68-CC97-4222-A84F-29C791ECC96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93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18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58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756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050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3966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546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836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459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75153B-D204-4190-8206-F8DD05F06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7484611-2EF0-4F76-8A28-F07989C8DE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23999E-F880-4170-A59F-A926565C6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20A046-0A74-44F5-8E86-10B16E029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E518DA-0289-4592-A140-0EBDBEDEF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14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D6F14E-783A-4D29-B646-3E6946CF1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FAAF30-0E6B-4939-B49A-83F333B2D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D2AF48-DD2C-4E9F-8E21-FE53CF9FD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7B9F29-204D-4CC7-8724-D169BDB3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C1F36D-D983-49C7-8BB5-28D5E4E64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92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C2660E-D3E3-4CEF-AF5B-3612C90B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C8BC85-C9DE-49C1-81C2-23A016CC1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096876-B163-4E55-99D4-B4B864903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9ED984-1B13-4EEC-A523-0DE4543EE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396A9F-9E93-4CBC-991C-46F70F3F5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045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540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D5B782-053B-4C4B-ACAB-A77A5A7E8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65FF4A-EF9E-4A03-A8D8-24C58E7E57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0BD973C-3032-4003-B379-23EE04E9A4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CA0530-CF4C-4813-AF1C-D4B2E68D7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1AB367-6C38-48DC-A3F9-9A60AB68B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B1E2A8-2664-434B-B91C-F90F720FF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171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FEB414-23A1-4250-A4A8-426CF0A86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91F88A-5673-4165-A137-CC951B9E4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858C931-28C2-4F9C-A956-EBC78EC67D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7BF3A8E-9D27-4004-9019-591EB80F5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1666F02-5818-435A-B6DD-6CA876998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FA94B25-8A52-45F0-A485-D7BD0F34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9DEC57A-14C4-4695-81A0-5C8053858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3AF558F-A4DD-4265-BA59-BE5F14426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181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C3E9E-D90A-44C9-93CF-5437C3574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5581B2F-669F-48C2-9AD8-8A6804603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E986F98-FABF-41F7-9EFB-8A19BD2EB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D1D8867-2930-4ED1-A69E-E90EBB061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5216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5F0A188-31F6-403B-9923-D5D20F6E9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860E17F-E02D-4AB3-B76E-2DB626F2C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9523C5E-15F0-4101-8F8C-B820415B7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889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C63FA-64EB-4660-B5E9-2DFCD878B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D39C1D-B107-472D-9D7A-47D2A6EC0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FF86563-CB19-411A-B602-803AEAB02E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578074-6B6F-48F4-8502-6E08CBC3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636A74-9ECF-4E90-A117-697F19E8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314BA4A-8953-4E57-82BE-FF0DC87B9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4712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F7ED05-D854-41D0-8B4A-998496182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537A266-AD8B-4D8A-A839-B2C091716C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4039C2-0081-435D-A87D-518E3EFEAA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C572539-FFBB-438A-ACA8-A95AACFB7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CF43A4-7D8B-4C09-ADFB-EC3D4911D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B9B33D-AF43-4633-87FE-6DE2C19DB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761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C2FEEA-7076-4570-998E-F2CC03E9F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2E6B7AE-F873-4A94-B20A-062C2B77BA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4602E9-2C32-4D7E-A294-21FAB54DC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C8879F-E6B9-4A9B-BA6E-BAE3F4CC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A00E06-865A-4A9A-A1B3-3A097CFC6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7404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3BC056C-5389-4E7F-A7AF-3C18EAEBE2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DE0F5AE-7EAD-44C8-918A-0ABD4CFFD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DAA738-2217-4D54-A77B-98B07434B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B4A1D0-0118-45E0-AE30-141EA99EC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F8A68D-436E-418E-9433-3553D303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424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497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4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25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84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580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652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66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49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0FD98A-CA1B-447B-9341-46C598731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7F72D7D-43D9-4C88-A156-397FC8A27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918A40-45E2-431D-8059-95F0986ADE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D6C4F-5796-4AB7-8D16-FBEB3AC21F3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5CE63F-410D-42EA-881E-E1D7115D21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EB6C6D-12B7-436E-92E6-2FB2A947B9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C63C9-53E5-4946-A827-DED85A96D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290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krasgmu.net/publ/zdorove/ukhod_za_detmi_pediatrija/kvashiorkor_lechenie_prichiny_simptomy/56-1-0-995" TargetMode="Externa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hyperlink" Target="http://sostavproduktov.ru/komponenty/belki/funkcii" TargetMode="Externa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://www.pitportal.ru/samples_docs/gigiena_pitaniya/6255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ED3DBA-E80F-40EC-A56F-9B76AF7BD3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6" y="1805048"/>
            <a:ext cx="8123821" cy="1294411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ru-RU" sz="6600" b="1" spc="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9E5697-D21B-49FF-9B56-4EB2175C32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3420093"/>
            <a:ext cx="8123820" cy="2161309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43.02.15. Поварское и кондитерское дело</a:t>
            </a:r>
          </a:p>
          <a:p>
            <a:pPr algn="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Москвитина А.С.</a:t>
            </a:r>
          </a:p>
          <a:p>
            <a:pPr algn="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2017-18</a:t>
            </a:r>
          </a:p>
          <a:p>
            <a:pPr algn="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СПб ГБПОУ «ККМ» ул. Руставели д.35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5325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FA02E3C-582B-4679-BAD0-6B2E366BEF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282"/>
          <a:stretch/>
        </p:blipFill>
        <p:spPr>
          <a:xfrm>
            <a:off x="225052" y="201882"/>
            <a:ext cx="11769447" cy="6377048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00444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624DF-617E-4BA9-B5CA-2A3CB2226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744" y="427511"/>
            <a:ext cx="8598257" cy="866899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БЕЛКИ ПОДРАЗДЕЛЯЮТСЯ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AA0C64-C144-4A3D-AEBE-0CCBAFAF9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745" y="1584721"/>
            <a:ext cx="4185623" cy="57626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ru-RU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БЕЛКИ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0C84877-563C-4585-B55B-29CDC6C69C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Протеины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состоящие только из остатков аминокислот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E4826F8-31B1-43B1-996C-940AE46B99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88383" y="1584721"/>
            <a:ext cx="4185618" cy="57626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ru-RU" b="1" spc="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БЕЛКИ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3D2ED3-38E7-4AC3-9BF7-C41A1BDAFF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Протеиды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состоящие из белковой и небелковой частей. Сложные белки нуклеопротеиды в качестве небелковой  части содержат нуклеиновые кислоты, липопротеиды содержат кроме белка липиды, фосфопротеиды – остатки фосфорной кислоты</a:t>
            </a:r>
          </a:p>
        </p:txBody>
      </p:sp>
    </p:spTree>
    <p:extLst>
      <p:ext uri="{BB962C8B-B14F-4D97-AF65-F5344CB8AC3E}">
        <p14:creationId xmlns:p14="http://schemas.microsoft.com/office/powerpoint/2010/main" val="984729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A9818D-5B11-4805-A3A4-97EC20796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04" y="154380"/>
            <a:ext cx="9131497" cy="66501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200" b="1" spc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ПИЩЕВАЯ ЦЕННОСТЬ БЕЛКОВ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4456FD-DFAE-4A51-A161-EB3D84D08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505" y="925949"/>
            <a:ext cx="4718864" cy="689096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НЕЗАМЕНИМЫЕ АМИНОКИСЛОТЫ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300E56A-ED02-4EAD-B8F9-67185FEA31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2504" y="1721596"/>
            <a:ext cx="4718865" cy="4940461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ИЗОЛЕЙЦИН</a:t>
            </a:r>
          </a:p>
          <a:p>
            <a:r>
              <a:rPr lang="ru-RU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ЛЕЙЦИН</a:t>
            </a:r>
          </a:p>
          <a:p>
            <a:r>
              <a:rPr lang="ru-RU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ЛИЗИН</a:t>
            </a:r>
          </a:p>
          <a:p>
            <a:r>
              <a:rPr lang="ru-RU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МЕТИОНИН</a:t>
            </a:r>
          </a:p>
          <a:p>
            <a:r>
              <a:rPr lang="ru-RU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ЦИСТЕИН</a:t>
            </a:r>
          </a:p>
          <a:p>
            <a:r>
              <a:rPr lang="ru-RU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ФЕНИЛАЛАНИН </a:t>
            </a:r>
          </a:p>
          <a:p>
            <a:r>
              <a:rPr lang="ru-RU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ТРЕОНИН </a:t>
            </a:r>
          </a:p>
          <a:p>
            <a:r>
              <a:rPr lang="ru-RU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ТРИПТОФАН </a:t>
            </a:r>
          </a:p>
          <a:p>
            <a:r>
              <a:rPr lang="ru-RU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ВАЛИН</a:t>
            </a:r>
          </a:p>
          <a:p>
            <a:r>
              <a:rPr lang="ru-RU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ГИСТИДИН 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973A1C6-6B44-4EDA-8103-0D8E8BB8BE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88383" y="925949"/>
            <a:ext cx="4185618" cy="689096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ЗАМЕНИМЫЕ АМИНОКИСЛОТЫ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BDD551E-3176-4CEC-9B23-B1A93B9878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88384" y="1721596"/>
            <a:ext cx="4185617" cy="4940461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sz="2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ГЛИЦИН</a:t>
            </a:r>
          </a:p>
          <a:p>
            <a:r>
              <a:rPr lang="ru-RU" sz="2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ГЛУТАМИНОВАЯ КИСЛОТА</a:t>
            </a:r>
          </a:p>
          <a:p>
            <a:r>
              <a:rPr lang="ru-RU" sz="2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АРГИНИН</a:t>
            </a:r>
          </a:p>
          <a:p>
            <a:r>
              <a:rPr lang="ru-RU" sz="2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АСПАРАГИНОВАЯ КИСЛОТА</a:t>
            </a:r>
          </a:p>
          <a:p>
            <a:r>
              <a:rPr lang="ru-RU" sz="2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ПРОЛИН</a:t>
            </a:r>
          </a:p>
          <a:p>
            <a:r>
              <a:rPr lang="ru-RU" sz="2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АЛАНИН</a:t>
            </a:r>
          </a:p>
          <a:p>
            <a:r>
              <a:rPr lang="ru-RU" sz="2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СЕРИН</a:t>
            </a:r>
          </a:p>
          <a:p>
            <a:r>
              <a:rPr lang="ru-RU" sz="2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ТИРОЗИН</a:t>
            </a:r>
          </a:p>
          <a:p>
            <a:r>
              <a:rPr lang="ru-RU" sz="2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АСПАРАГИН</a:t>
            </a:r>
          </a:p>
          <a:p>
            <a:r>
              <a:rPr lang="ru-RU" sz="2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ГЛУТАМИН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0138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82562E-C8ED-452E-89AB-0D295D3A2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132" y="213756"/>
            <a:ext cx="9369632" cy="1543792"/>
          </a:xfrm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Биологическая ценность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зависит от содержания и сбалансированности незаменимы аминокислот, чем больше в нем незаменимых аминокислот, тем он ценней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6931BB-D587-4C8F-945A-CE112C4A1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3132" y="1959265"/>
            <a:ext cx="4185623" cy="576262"/>
          </a:xfrm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Полноценный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65BF8B-0F3D-4CF1-B11A-99D1FA2241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85007" y="2820373"/>
            <a:ext cx="4185623" cy="2654152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Белок, содержащий все восемь незаменимых аминокислот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Источником полноценных аминокислот являются все продукты животного происхождения: молочные, мясо, птица, рыба, яйца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2BFE70B-119A-458E-94F4-628A74E5C6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57146" y="1959265"/>
            <a:ext cx="4185618" cy="576262"/>
          </a:xfrm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Неполноценный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40B5785-E60A-44CF-8A39-9F4F033D8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57146" y="2820372"/>
            <a:ext cx="4185617" cy="2654154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Растительные продукты содержат в основном неполноценные аминокислоты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бобовые (соя) 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F64AE45-40A2-4ECC-8429-55064A75EFCB}"/>
              </a:ext>
            </a:extLst>
          </p:cNvPr>
          <p:cNvSpPr txBox="1">
            <a:spLocks/>
          </p:cNvSpPr>
          <p:nvPr/>
        </p:nvSpPr>
        <p:spPr>
          <a:xfrm rot="10800000" flipV="1">
            <a:off x="351310" y="5759371"/>
            <a:ext cx="9291452" cy="950025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Суточная норма потребления белка для людей трудоспособного возраста составляет 58 - 117 грамм в зависимости от пола, возраста и характера труда</a:t>
            </a:r>
          </a:p>
        </p:txBody>
      </p:sp>
    </p:spTree>
    <p:extLst>
      <p:ext uri="{BB962C8B-B14F-4D97-AF65-F5344CB8AC3E}">
        <p14:creationId xmlns:p14="http://schemas.microsoft.com/office/powerpoint/2010/main" val="752397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снимок экран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2AB5FFA4-F28B-49F4-80E0-EC3D760B8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688769"/>
            <a:ext cx="10905066" cy="546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372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57BBDA-C25F-4BB5-B715-108A16087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79" y="142504"/>
            <a:ext cx="10901548" cy="1021278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2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ПЕРЕВАРИВАНИЕ БЕЛКОВ И ВСАСЫВАНИЕ АМИНОКИСЛОТ</a:t>
            </a:r>
            <a:r>
              <a:rPr lang="ru-RU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7EEEEE-DE6C-4CDC-80C9-6248A64A4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379" y="1294410"/>
            <a:ext cx="10901548" cy="5415148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Расщепление белков катализируют специфические пищеварительные ферменты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протеазы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переваривания белков варьируется от 78 % (растительный) 97 % белок яиц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Свободные аминокислоты, дипептиды и трипептиды, образующиеся при гидролизе белка, всасываются в кровотоках и транспортируются в органы и ткани, в первую очередь в печень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степень усвоения организмом белков оказывает влияние технология получения пищевых продуктов и их кулинарная обработка: измельчение, действие температуры, брожение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Умеренна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тепловая обработка –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усвояемость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белков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возрастает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интенсивная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тепловая обработка –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усвояемость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снижает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глубокая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тепловая обработка с образованием корочки может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разрушить часть аминокислот</a:t>
            </a:r>
          </a:p>
        </p:txBody>
      </p:sp>
    </p:spTree>
    <p:extLst>
      <p:ext uri="{BB962C8B-B14F-4D97-AF65-F5344CB8AC3E}">
        <p14:creationId xmlns:p14="http://schemas.microsoft.com/office/powerpoint/2010/main" val="656921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62BBDE-2F3E-46C3-B947-E6A5FE4CA5AD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600" b="1" spc="3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ПЕРЕВАРИВАНИЯ БЕЛКОВ</a:t>
            </a:r>
            <a:endParaRPr lang="ru-RU" sz="3600" b="1" spc="300" dirty="0">
              <a:solidFill>
                <a:schemeClr val="accent6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B511BF-6383-4D6A-91E8-785F1EE90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93928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600" b="1" spc="3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Яйца – 97</a:t>
            </a:r>
          </a:p>
          <a:p>
            <a:r>
              <a:rPr lang="ru-RU" sz="3600" b="1" spc="3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Смешанный рацион развитых стран – 96</a:t>
            </a:r>
          </a:p>
          <a:p>
            <a:r>
              <a:rPr lang="ru-RU" sz="3600" b="1" spc="3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Молоко, сыры – 95</a:t>
            </a:r>
          </a:p>
          <a:p>
            <a:r>
              <a:rPr lang="ru-RU" sz="3600" b="1" spc="3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Полированный рис – 88</a:t>
            </a:r>
          </a:p>
          <a:p>
            <a:r>
              <a:rPr lang="ru-RU" sz="3600" b="1" spc="3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Цельное зерно пшеницы – 86</a:t>
            </a:r>
          </a:p>
          <a:p>
            <a:r>
              <a:rPr lang="ru-RU" sz="3600" b="1" spc="3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Овсяные хлопья -86</a:t>
            </a:r>
          </a:p>
          <a:p>
            <a:r>
              <a:rPr lang="ru-RU" sz="3600" b="1" spc="3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Бобовые - 78</a:t>
            </a:r>
          </a:p>
        </p:txBody>
      </p:sp>
    </p:spTree>
    <p:extLst>
      <p:ext uri="{BB962C8B-B14F-4D97-AF65-F5344CB8AC3E}">
        <p14:creationId xmlns:p14="http://schemas.microsoft.com/office/powerpoint/2010/main" val="3880339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8EFC2F-30C5-4EB1-9059-B334E9C96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29" y="265216"/>
            <a:ext cx="10260280" cy="744187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МЕТАБОЛИЗМ АМИНОКИСЛОТ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0D9B29-453E-4C74-B51C-87148C722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9" y="1163782"/>
            <a:ext cx="10260280" cy="5462649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достаточном потреблении энергии с пищей, аминокислоты используются для синтеза новых белков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недостаточном потреблении энергии с пищей, аминокислоты после дезаминирования расходуются на получение энергии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дезаминировании аланина, цистеина и метионина их углеродный остаток превращается в глюкозу с последующим её окислением или превращением в гликоген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дезаминировании лейцина, фенилаланина и тирозина они превращаются в жирные кислоты, которые или окисляются с выделением энергии, или участвуют в синтезе триглицеридов и запасаются в жировые депо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Конечным продуктом метаболизма белков является вода, углекислый газ и мочевина, а также энергия, которая выделяется при окислении углеродного скелета аминокислот, превратившихся в углеводы и жиры</a:t>
            </a:r>
          </a:p>
        </p:txBody>
      </p:sp>
    </p:spTree>
    <p:extLst>
      <p:ext uri="{BB962C8B-B14F-4D97-AF65-F5344CB8AC3E}">
        <p14:creationId xmlns:p14="http://schemas.microsoft.com/office/powerpoint/2010/main" val="1816676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5F9DF5-C398-46DB-B87D-ADBD3BF9C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631" y="166255"/>
            <a:ext cx="10794670" cy="712519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ОБНОВЛЕНИЕ БЕЛКА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147FAC-A34B-47A9-9F3F-9F3B92D5A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631" y="1009404"/>
            <a:ext cx="10794670" cy="568828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организме человека постоянно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протекают процессы распада белковых молекул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синтеза новых белков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постоянный обмен аминокислот между тканями, между вновь поступающими с пищей аминокислотами и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«старыми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аминокислотами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Тканевые белки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расщепляются и синтезируются новые белковые молекулы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процессах участвуют вновь поступившие аминокислоты пищевых белков, которые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«подпитывают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все процессы белкового обмена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Освобождающиеся при распаде бека аминокислоты поступают в кровь, образуя фонд свободных аминокислот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распада и увеличение потери белка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состояния человека (травмы, операции, ожоги, инфекции, раковые опухоли) при выздоровлении распад и потеря белка снижаются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Белки слизистой тонкого кишечника, печени, поджелудочной железы имеют наивысшую скорость обновления, белки мышц, коллаген кожи или костные белки обновляются очень медленно</a:t>
            </a:r>
          </a:p>
        </p:txBody>
      </p:sp>
    </p:spTree>
    <p:extLst>
      <p:ext uri="{BB962C8B-B14F-4D97-AF65-F5344CB8AC3E}">
        <p14:creationId xmlns:p14="http://schemas.microsoft.com/office/powerpoint/2010/main" val="3090789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675E3C-491E-4E99-A557-4ECD8819D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5" y="106878"/>
            <a:ext cx="10794672" cy="688769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БЕЛКЕ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5D0DE2-61F5-44DF-958E-D7BFF86BE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05" y="926275"/>
            <a:ext cx="10794672" cy="5652655"/>
          </a:xfr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Азотистый баланс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все белки содержат 16% азота и для определения белка в пище достаточно определить количество азота и умножить на коэффициент 6.25 (100:16)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азотистый баланс необходим – растущим организмам, беременным женщинам, в период выздоровления от болезней и травм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Отрицательный азотистый баланс свидетельствует о том, что  потери азота превышают потребление азота с пищей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Длительный отрицательный  азотистый баланс приводит к потери массы тела и даже гибели организма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белке здорового человека изменяется в зависимости от возраста, пола, физиологического состояния, уровня физической активности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белке взрослых людей 0.75 г/кг массы тела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Белково –калорийная недостаточность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следствием общего недомогания, т.е. недостаточного потребления с пищей энергии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белково- калорийной недостаточности у детей носит название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квашиоркор и маразм</a:t>
            </a:r>
          </a:p>
        </p:txBody>
      </p:sp>
    </p:spTree>
    <p:extLst>
      <p:ext uri="{BB962C8B-B14F-4D97-AF65-F5344CB8AC3E}">
        <p14:creationId xmlns:p14="http://schemas.microsoft.com/office/powerpoint/2010/main" val="173438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BBD1C-276F-4E74-96F4-AAFF4C84E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009" y="225630"/>
            <a:ext cx="11625942" cy="855025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5400" b="1" spc="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ПО ТЕМЕ: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9F6132-9B2C-4B2F-A2E3-0E6CD459D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009" y="1080656"/>
            <a:ext cx="11625942" cy="5640778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Функции белка</a:t>
            </a: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Строение и аминокислотный состав белков</a:t>
            </a: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Пищевая ценность белков</a:t>
            </a: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Переваривание белков и всасывание  аминокислот</a:t>
            </a: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Метаболизм аминокислот</a:t>
            </a: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Обновление белка</a:t>
            </a: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Потребность в белке</a:t>
            </a:r>
          </a:p>
        </p:txBody>
      </p:sp>
    </p:spTree>
    <p:extLst>
      <p:ext uri="{BB962C8B-B14F-4D97-AF65-F5344CB8AC3E}">
        <p14:creationId xmlns:p14="http://schemas.microsoft.com/office/powerpoint/2010/main" val="1113144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542362C-22D0-4C19-A977-8088D95A88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097980"/>
              </p:ext>
            </p:extLst>
          </p:nvPr>
        </p:nvGraphicFramePr>
        <p:xfrm>
          <a:off x="213755" y="201881"/>
          <a:ext cx="11732821" cy="642455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933205">
                  <a:extLst>
                    <a:ext uri="{9D8B030D-6E8A-4147-A177-3AD203B41FA5}">
                      <a16:colId xmlns:a16="http://schemas.microsoft.com/office/drawing/2014/main" val="1381491414"/>
                    </a:ext>
                  </a:extLst>
                </a:gridCol>
                <a:gridCol w="2735460">
                  <a:extLst>
                    <a:ext uri="{9D8B030D-6E8A-4147-A177-3AD203B41FA5}">
                      <a16:colId xmlns:a16="http://schemas.microsoft.com/office/drawing/2014/main" val="3425021672"/>
                    </a:ext>
                  </a:extLst>
                </a:gridCol>
                <a:gridCol w="3570338">
                  <a:extLst>
                    <a:ext uri="{9D8B030D-6E8A-4147-A177-3AD203B41FA5}">
                      <a16:colId xmlns:a16="http://schemas.microsoft.com/office/drawing/2014/main" val="2136183386"/>
                    </a:ext>
                  </a:extLst>
                </a:gridCol>
                <a:gridCol w="2493818">
                  <a:extLst>
                    <a:ext uri="{9D8B030D-6E8A-4147-A177-3AD203B41FA5}">
                      <a16:colId xmlns:a16="http://schemas.microsoft.com/office/drawing/2014/main" val="1121005634"/>
                    </a:ext>
                  </a:extLst>
                </a:gridCol>
              </a:tblGrid>
              <a:tr h="436890">
                <a:tc gridSpan="4">
                  <a:txBody>
                    <a:bodyPr/>
                    <a:lstStyle/>
                    <a:p>
                      <a:pPr algn="ctr"/>
                      <a:r>
                        <a:rPr lang="ru-RU" spc="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БЕЛКА В ПОРЦИИ НЕКОТОРЫХ ПРОДУКТОВ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273591"/>
                  </a:ext>
                </a:extLst>
              </a:tr>
              <a:tr h="34290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Порция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Энергетическая ценность ккал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белка 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629186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Творог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988356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Куриная ножка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768074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Кефир нежирный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855355"/>
                  </a:ext>
                </a:extLst>
              </a:tr>
              <a:tr h="402073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Картофель  отварной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г. (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средних клубня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53688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Хлеб чёрный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066498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023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Банан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910446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Морковь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084110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Огурец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2627389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986055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Майонез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069488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Сахар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чайные ложки 20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752899"/>
                  </a:ext>
                </a:extLst>
              </a:tr>
              <a:tr h="43689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сливочное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1733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45406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186B85E-AE3B-4378-97B8-7ACB47974021}"/>
              </a:ext>
            </a:extLst>
          </p:cNvPr>
          <p:cNvSpPr/>
          <p:nvPr/>
        </p:nvSpPr>
        <p:spPr>
          <a:xfrm>
            <a:off x="213756" y="991777"/>
            <a:ext cx="11673442" cy="3477875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Квашиоркор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вид тяжёлой дистрофии на фоне недостатка белков в пищевом рационе. Болезнь обычно возникает у детей 1-4 лет, хотя бывает, что она возникает и в более старшем возрасте (например, у взрослых или у более старших детей).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различные объяснения по развитию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квашиоркора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тема остается спорной.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Квашиоркор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kwashiorkor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языке коренного населения Ганы «золотой мальчик» или «красный мальчик») - хроническое расстройство питания, являющееся одним из вариантов гипотрофии у детей раннего возраста в тропических странах, обусловленным бел­ково-энергетической недостаточностью.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Подробнее: </a:t>
            </a:r>
            <a:r>
              <a:rPr lang="ru-RU" sz="2000" dirty="0">
                <a:solidFill>
                  <a:srgbClr val="2B587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https://krasgmu.net/publ/zdorove/ukhod_za_detmi_pediatrija/kvashiorkor_lechenie_prichiny_simptomy/56-1-0-995</a:t>
            </a:r>
            <a:b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endParaRPr lang="ru-RU" sz="20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3891AC2-455E-42E0-B483-326661483567}"/>
              </a:ext>
            </a:extLst>
          </p:cNvPr>
          <p:cNvSpPr/>
          <p:nvPr/>
        </p:nvSpPr>
        <p:spPr>
          <a:xfrm>
            <a:off x="213757" y="4606407"/>
            <a:ext cx="11673442" cy="1631216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Алиментарный маразм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тяжелая форма белково-энергетической недостаточности с преобладанием энергетической недостаточности.</a:t>
            </a:r>
          </a:p>
          <a:p>
            <a:pPr algn="just"/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в ряде развивающихся стран неполноценно в количественном и качественном отношении питаются более 500 млн. человек. По данным ООН, каждый третий из общего числа умерших умирает от голода или причин, связанных с недоеданием.</a:t>
            </a:r>
            <a:endParaRPr lang="ru-RU" sz="20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1ABA3D8-3910-4EA1-86D0-182CD95FEFAA}"/>
              </a:ext>
            </a:extLst>
          </p:cNvPr>
          <p:cNvSpPr txBox="1">
            <a:spLocks/>
          </p:cNvSpPr>
          <p:nvPr/>
        </p:nvSpPr>
        <p:spPr>
          <a:xfrm>
            <a:off x="213756" y="130629"/>
            <a:ext cx="11673441" cy="72439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spc="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</a:p>
        </p:txBody>
      </p:sp>
    </p:spTree>
    <p:extLst>
      <p:ext uri="{BB962C8B-B14F-4D97-AF65-F5344CB8AC3E}">
        <p14:creationId xmlns:p14="http://schemas.microsoft.com/office/powerpoint/2010/main" val="15586196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Freeform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48626"/>
            <a:ext cx="6738450" cy="1409374"/>
          </a:xfrm>
          <a:custGeom>
            <a:avLst/>
            <a:gdLst>
              <a:gd name="connsiteX0" fmla="*/ 0 w 6738450"/>
              <a:gd name="connsiteY0" fmla="*/ 0 h 1409374"/>
              <a:gd name="connsiteX1" fmla="*/ 6738450 w 6738450"/>
              <a:gd name="connsiteY1" fmla="*/ 0 h 1409374"/>
              <a:gd name="connsiteX2" fmla="*/ 6085725 w 6738450"/>
              <a:gd name="connsiteY2" fmla="*/ 1409374 h 1409374"/>
              <a:gd name="connsiteX3" fmla="*/ 1524000 w 6738450"/>
              <a:gd name="connsiteY3" fmla="*/ 1409374 h 1409374"/>
              <a:gd name="connsiteX4" fmla="*/ 1200418 w 6738450"/>
              <a:gd name="connsiteY4" fmla="*/ 1409374 h 1409374"/>
              <a:gd name="connsiteX5" fmla="*/ 0 w 6738450"/>
              <a:gd name="connsiteY5" fmla="*/ 1409374 h 1409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38450" h="1409374">
                <a:moveTo>
                  <a:pt x="0" y="0"/>
                </a:moveTo>
                <a:lnTo>
                  <a:pt x="6738450" y="0"/>
                </a:lnTo>
                <a:lnTo>
                  <a:pt x="6085725" y="1409374"/>
                </a:lnTo>
                <a:lnTo>
                  <a:pt x="1524000" y="1409374"/>
                </a:lnTo>
                <a:lnTo>
                  <a:pt x="1200418" y="1409374"/>
                </a:lnTo>
                <a:lnTo>
                  <a:pt x="0" y="140937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3" name="Freeform 3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02096" y="3608996"/>
            <a:ext cx="4522796" cy="3249004"/>
          </a:xfrm>
          <a:custGeom>
            <a:avLst/>
            <a:gdLst>
              <a:gd name="connsiteX0" fmla="*/ 3018081 w 4522796"/>
              <a:gd name="connsiteY0" fmla="*/ 0 h 3249004"/>
              <a:gd name="connsiteX1" fmla="*/ 0 w 4522796"/>
              <a:gd name="connsiteY1" fmla="*/ 0 h 3249004"/>
              <a:gd name="connsiteX2" fmla="*/ 0 w 4522796"/>
              <a:gd name="connsiteY2" fmla="*/ 3249004 h 3249004"/>
              <a:gd name="connsiteX3" fmla="*/ 4522796 w 4522796"/>
              <a:gd name="connsiteY3" fmla="*/ 3249004 h 3249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3249004">
                <a:moveTo>
                  <a:pt x="3018081" y="0"/>
                </a:moveTo>
                <a:lnTo>
                  <a:pt x="0" y="0"/>
                </a:lnTo>
                <a:lnTo>
                  <a:pt x="0" y="3249004"/>
                </a:lnTo>
                <a:lnTo>
                  <a:pt x="4522796" y="324900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15" name="Freeform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6810" y="5448626"/>
            <a:ext cx="5925190" cy="1409374"/>
          </a:xfrm>
          <a:custGeom>
            <a:avLst/>
            <a:gdLst>
              <a:gd name="connsiteX0" fmla="*/ 652725 w 5925190"/>
              <a:gd name="connsiteY0" fmla="*/ 0 h 1409374"/>
              <a:gd name="connsiteX1" fmla="*/ 5925190 w 5925190"/>
              <a:gd name="connsiteY1" fmla="*/ 0 h 1409374"/>
              <a:gd name="connsiteX2" fmla="*/ 5925190 w 5925190"/>
              <a:gd name="connsiteY2" fmla="*/ 1409374 h 1409374"/>
              <a:gd name="connsiteX3" fmla="*/ 0 w 5925190"/>
              <a:gd name="connsiteY3" fmla="*/ 1409374 h 1409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1409374">
                <a:moveTo>
                  <a:pt x="652725" y="0"/>
                </a:moveTo>
                <a:lnTo>
                  <a:pt x="5925190" y="0"/>
                </a:lnTo>
                <a:lnTo>
                  <a:pt x="5925190" y="1409374"/>
                </a:lnTo>
                <a:lnTo>
                  <a:pt x="0" y="1409374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 2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20618" cy="2896258"/>
          </a:xfrm>
          <a:custGeom>
            <a:avLst/>
            <a:gdLst>
              <a:gd name="connsiteX0" fmla="*/ 0 w 5920618"/>
              <a:gd name="connsiteY0" fmla="*/ 0 h 2896258"/>
              <a:gd name="connsiteX1" fmla="*/ 3191370 w 5920618"/>
              <a:gd name="connsiteY1" fmla="*/ 0 h 2896258"/>
              <a:gd name="connsiteX2" fmla="*/ 3346315 w 5920618"/>
              <a:gd name="connsiteY2" fmla="*/ 0 h 2896258"/>
              <a:gd name="connsiteX3" fmla="*/ 5920618 w 5920618"/>
              <a:gd name="connsiteY3" fmla="*/ 0 h 2896258"/>
              <a:gd name="connsiteX4" fmla="*/ 4583705 w 5920618"/>
              <a:gd name="connsiteY4" fmla="*/ 2896258 h 2896258"/>
              <a:gd name="connsiteX5" fmla="*/ 3346315 w 5920618"/>
              <a:gd name="connsiteY5" fmla="*/ 2896258 h 2896258"/>
              <a:gd name="connsiteX6" fmla="*/ 1854457 w 5920618"/>
              <a:gd name="connsiteY6" fmla="*/ 2896258 h 2896258"/>
              <a:gd name="connsiteX7" fmla="*/ 0 w 5920618"/>
              <a:gd name="connsiteY7" fmla="*/ 2896258 h 28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20618" h="2896258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8" y="0"/>
                </a:lnTo>
                <a:lnTo>
                  <a:pt x="4583705" y="2896258"/>
                </a:lnTo>
                <a:lnTo>
                  <a:pt x="3346315" y="2896258"/>
                </a:lnTo>
                <a:lnTo>
                  <a:pt x="1854457" y="2896258"/>
                </a:lnTo>
                <a:lnTo>
                  <a:pt x="0" y="28962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381F22-51F4-43A8-A105-CF10C2F59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0773" y="593767"/>
            <a:ext cx="6448301" cy="155566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lnSpc>
                <a:spcPct val="150000"/>
              </a:lnSpc>
            </a:pPr>
            <a:br>
              <a:rPr lang="ru-RU" sz="2400" kern="1200" spc="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kern="1200" spc="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kern="1200" spc="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kern="1200" spc="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ИНФОРМАЦИЯ</a:t>
            </a:r>
            <a:endParaRPr lang="en-US" sz="3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577EB4F-F5FD-4C96-9CF5-FEE2777765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33797" y="4355819"/>
            <a:ext cx="10022774" cy="667443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http://sostavproduktov.ru/komponenty/belki/funkcii</a:t>
            </a:r>
            <a:endParaRPr lang="en-US" sz="2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>
            <a:hlinkClick r:id="rId3" action="ppaction://hlinksldjump"/>
            <a:extLst>
              <a:ext uri="{FF2B5EF4-FFF2-40B4-BE49-F238E27FC236}">
                <a16:creationId xmlns:a16="http://schemas.microsoft.com/office/drawing/2014/main" id="{5E1EE051-13F5-4C8B-AA13-F3274DAEE093}"/>
              </a:ext>
            </a:extLst>
          </p:cNvPr>
          <p:cNvSpPr/>
          <p:nvPr/>
        </p:nvSpPr>
        <p:spPr>
          <a:xfrm>
            <a:off x="1555668" y="3105835"/>
            <a:ext cx="103434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hlinkClick r:id="rId4"/>
              </a:rPr>
              <a:t>http://www.pitportal.ru/samples_docs/gigiena_pitaniya/6255.html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43567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1364139" y="0"/>
            <a:ext cx="842596" cy="461628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6670" y="1442595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2890A5-2276-4D36-A002-22DB602C9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33" y="688769"/>
            <a:ext cx="3895863" cy="4954271"/>
          </a:xfrm>
        </p:spPr>
        <p:txBody>
          <a:bodyPr anchor="ctr">
            <a:normAutofit fontScale="90000"/>
          </a:bodyPr>
          <a:lstStyle/>
          <a:p>
            <a:pPr algn="ctr">
              <a:lnSpc>
                <a:spcPct val="250000"/>
              </a:lnSpc>
            </a:pPr>
            <a:br>
              <a:rPr lang="ru-RU" sz="48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БЕЛКА</a:t>
            </a:r>
            <a:br>
              <a:rPr lang="ru-RU" sz="48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spc="3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DDC62C-7DA2-47F9-A2DD-458E8077A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7616" y="118752"/>
            <a:ext cx="7861466" cy="6590805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anchor="ctr"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участием белков осуществляется рост и размножение клеток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Каталитические (ферменты) функции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Регуляторные (гормоны) функции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(коллаген) функции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Сократительные (миозин) функции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Транспортная (гемоглобин, миоглобин) функции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Защитные (иммуноглобулин, интерферон) функции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Запасные (альбумин) функции</a:t>
            </a:r>
          </a:p>
        </p:txBody>
      </p:sp>
    </p:spTree>
    <p:extLst>
      <p:ext uri="{BB962C8B-B14F-4D97-AF65-F5344CB8AC3E}">
        <p14:creationId xmlns:p14="http://schemas.microsoft.com/office/powerpoint/2010/main" val="742971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92FDE8BC-6D9A-4B1A-80CE-41D4E362EF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476504"/>
              </p:ext>
            </p:extLst>
          </p:nvPr>
        </p:nvGraphicFramePr>
        <p:xfrm>
          <a:off x="249382" y="130629"/>
          <a:ext cx="11720945" cy="6602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9615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25C384-8494-4568-8904-C93D905D4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630" y="190005"/>
            <a:ext cx="10379035" cy="1080655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И АМИНОКИСЛОТНЫЙ </a:t>
            </a:r>
            <a:br>
              <a:rPr lang="ru-RU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БЕЛКОВ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FD6763-70DE-4F0F-A921-01703C635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631" y="1413164"/>
            <a:ext cx="10379034" cy="530827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Белки природные полимеры построены из остатков аминокислот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Белки синтезируются из аминокислот и превращаются аминокислоты при переваривании (гидролизе) или катаболизме в организме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Природных аминокислот насчитывается 150, в состав белков пищи входят 20 индивидуальных аминокислот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белков определяются набором аминокислот из которых они состоят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Комбинация из 20 аминокислот, позволяет создать практически неограниченное количество уникальных белковых молекул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Тело человека содержит 30 тысяч различных белков, в печени насчитывается 1 тысяча белков- ферментов</a:t>
            </a:r>
          </a:p>
        </p:txBody>
      </p:sp>
    </p:spTree>
    <p:extLst>
      <p:ext uri="{BB962C8B-B14F-4D97-AF65-F5344CB8AC3E}">
        <p14:creationId xmlns:p14="http://schemas.microsoft.com/office/powerpoint/2010/main" val="2554529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97FD61-BCEF-4799-B575-184B446B2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514925"/>
            <a:ext cx="4060921" cy="158700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Молекулы аминокислот содержат несколько функциональных групп, определяющих их свойства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F8E4CD5-5E97-4BC7-B9FC-2AC41FF64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7334" y="2244436"/>
            <a:ext cx="4060920" cy="4227616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Аминогруппа –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Карбоксильная группа –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COOH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Аминокислотный радикал (остаток)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Имеющий различное строение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0EB56E77-E23B-4447-99BC-B1D4EEDD93BF}"/>
              </a:ext>
            </a:extLst>
          </p:cNvPr>
          <p:cNvSpPr/>
          <p:nvPr/>
        </p:nvSpPr>
        <p:spPr>
          <a:xfrm>
            <a:off x="6596597" y="4130706"/>
            <a:ext cx="1630975" cy="6450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dirty="0"/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1345A769-A0BA-4534-8145-26846B94C28E}"/>
              </a:ext>
            </a:extLst>
          </p:cNvPr>
          <p:cNvSpPr/>
          <p:nvPr/>
        </p:nvSpPr>
        <p:spPr>
          <a:xfrm>
            <a:off x="6596597" y="1952048"/>
            <a:ext cx="165675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COOH</a:t>
            </a:r>
            <a:endParaRPr lang="ru-RU" sz="3600" dirty="0"/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6F89EAC5-A438-4EEA-A9E2-177A69FFBDFE}"/>
              </a:ext>
            </a:extLst>
          </p:cNvPr>
          <p:cNvSpPr/>
          <p:nvPr/>
        </p:nvSpPr>
        <p:spPr>
          <a:xfrm>
            <a:off x="6615423" y="3072154"/>
            <a:ext cx="159332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endParaRPr lang="ru-RU" sz="3600" dirty="0"/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1D456F6B-450D-4DF6-89A7-824C36232744}"/>
              </a:ext>
            </a:extLst>
          </p:cNvPr>
          <p:cNvSpPr/>
          <p:nvPr/>
        </p:nvSpPr>
        <p:spPr>
          <a:xfrm>
            <a:off x="5144067" y="3072154"/>
            <a:ext cx="78376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ru-RU" sz="3600" dirty="0"/>
          </a:p>
        </p:txBody>
      </p: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10E04A89-1D10-4335-9ABB-F84433F21A7C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7424974" y="2598379"/>
            <a:ext cx="0" cy="4737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>
            <a:extLst>
              <a:ext uri="{FF2B5EF4-FFF2-40B4-BE49-F238E27FC236}">
                <a16:creationId xmlns:a16="http://schemas.microsoft.com/office/drawing/2014/main" id="{A6A16B34-219D-419F-8529-762711779A56}"/>
              </a:ext>
            </a:extLst>
          </p:cNvPr>
          <p:cNvCxnSpPr>
            <a:cxnSpLocks/>
            <a:stCxn id="52" idx="2"/>
            <a:endCxn id="50" idx="0"/>
          </p:cNvCxnSpPr>
          <p:nvPr/>
        </p:nvCxnSpPr>
        <p:spPr>
          <a:xfrm>
            <a:off x="7412084" y="3718485"/>
            <a:ext cx="1" cy="41222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BF220641-32B9-40DF-9119-520AC1FE2949}"/>
              </a:ext>
            </a:extLst>
          </p:cNvPr>
          <p:cNvCxnSpPr>
            <a:cxnSpLocks/>
          </p:cNvCxnSpPr>
          <p:nvPr/>
        </p:nvCxnSpPr>
        <p:spPr>
          <a:xfrm>
            <a:off x="5927837" y="3407194"/>
            <a:ext cx="687586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034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25EC9E-85E7-4E24-974E-CE9309E8D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6" y="368135"/>
            <a:ext cx="4294356" cy="3051959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Белки,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протеины – высокомолекулярные природные азотосодержащие соединения , молекулы которых построены из  остатков 20 аминокислот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3A5D397-C46A-4C76-96D7-4598931790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5909" y="878773"/>
            <a:ext cx="7233166" cy="4825877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6F61A2A-9A90-4485-86AF-1F7EEB3F1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37506" y="3645724"/>
            <a:ext cx="4294356" cy="2395637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1\5 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тела человека состоит из белка</a:t>
            </a:r>
          </a:p>
        </p:txBody>
      </p:sp>
    </p:spTree>
    <p:extLst>
      <p:ext uri="{BB962C8B-B14F-4D97-AF65-F5344CB8AC3E}">
        <p14:creationId xmlns:p14="http://schemas.microsoft.com/office/powerpoint/2010/main" val="273332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0D751012-7A54-4332-8FF9-1D9687E7F4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580872"/>
              </p:ext>
            </p:extLst>
          </p:nvPr>
        </p:nvGraphicFramePr>
        <p:xfrm>
          <a:off x="285008" y="142504"/>
          <a:ext cx="11625943" cy="653542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655127">
                  <a:extLst>
                    <a:ext uri="{9D8B030D-6E8A-4147-A177-3AD203B41FA5}">
                      <a16:colId xmlns:a16="http://schemas.microsoft.com/office/drawing/2014/main" val="388646841"/>
                    </a:ext>
                  </a:extLst>
                </a:gridCol>
                <a:gridCol w="3095502">
                  <a:extLst>
                    <a:ext uri="{9D8B030D-6E8A-4147-A177-3AD203B41FA5}">
                      <a16:colId xmlns:a16="http://schemas.microsoft.com/office/drawing/2014/main" val="1999321045"/>
                    </a:ext>
                  </a:extLst>
                </a:gridCol>
                <a:gridCol w="3875314">
                  <a:extLst>
                    <a:ext uri="{9D8B030D-6E8A-4147-A177-3AD203B41FA5}">
                      <a16:colId xmlns:a16="http://schemas.microsoft.com/office/drawing/2014/main" val="3803118353"/>
                    </a:ext>
                  </a:extLst>
                </a:gridCol>
              </a:tblGrid>
              <a:tr h="246645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spc="6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БЕЛКОВ В ОРГАНАХ И ТКАНЯХ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982160"/>
                  </a:ext>
                </a:extLst>
              </a:tr>
              <a:tr h="2466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ОРГАНЫ И ТКАНИ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БЕЛКА, %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332518"/>
                  </a:ext>
                </a:extLst>
              </a:tr>
              <a:tr h="398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СУХОЙ МАССЫ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ОБЩЕГО КОЛ-ВА БЕЛКА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43689938"/>
                  </a:ext>
                </a:extLst>
              </a:tr>
              <a:tr h="33227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Кожа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841536596"/>
                  </a:ext>
                </a:extLst>
              </a:tr>
              <a:tr h="33227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Кости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18,7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827298505"/>
                  </a:ext>
                </a:extLst>
              </a:tr>
              <a:tr h="33227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Зубы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597781005"/>
                  </a:ext>
                </a:extLst>
              </a:tr>
              <a:tr h="30346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Поперечнополосатые мышцы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34,7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1774515863"/>
                  </a:ext>
                </a:extLst>
              </a:tr>
              <a:tr h="345663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Нервная ткань (в т.ч. мозг)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1344073728"/>
                  </a:ext>
                </a:extLst>
              </a:tr>
              <a:tr h="33227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Печень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449441838"/>
                  </a:ext>
                </a:extLst>
              </a:tr>
              <a:tr h="33227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Сердце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2433894776"/>
                  </a:ext>
                </a:extLst>
              </a:tr>
              <a:tr h="33227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Легкие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680050221"/>
                  </a:ext>
                </a:extLst>
              </a:tr>
              <a:tr h="33227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Селезенка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3863681415"/>
                  </a:ext>
                </a:extLst>
              </a:tr>
              <a:tr h="33227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Почки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1640294136"/>
                  </a:ext>
                </a:extLst>
              </a:tr>
              <a:tr h="282234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Поджелудочная железа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4037372587"/>
                  </a:ext>
                </a:extLst>
              </a:tr>
              <a:tr h="261127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Пищеварительный тракт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2907576238"/>
                  </a:ext>
                </a:extLst>
              </a:tr>
              <a:tr h="33227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Жировая ткань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54051812"/>
                  </a:ext>
                </a:extLst>
              </a:tr>
              <a:tr h="33227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Другое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</a:p>
                  </a:txBody>
                  <a:tcPr marL="31747" marR="31747" marT="31747" marB="31747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1426413835"/>
                  </a:ext>
                </a:extLst>
              </a:tr>
              <a:tr h="332276">
                <a:tc gridSpan="2"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31747" marR="31747" marT="31747" marB="31747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1747" marR="31747" marT="31747" marB="31747" anchor="ctr"/>
                </a:tc>
                <a:extLst>
                  <a:ext uri="{0D108BD9-81ED-4DB2-BD59-A6C34878D82A}">
                    <a16:rowId xmlns:a16="http://schemas.microsoft.com/office/drawing/2014/main" val="459572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958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48F118-8F02-4925-8C7B-248A26603D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24" t="4915" r="7007" b="16216"/>
          <a:stretch/>
        </p:blipFill>
        <p:spPr>
          <a:xfrm>
            <a:off x="610585" y="1603169"/>
            <a:ext cx="5639559" cy="3835729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9779D5DF-0DE6-4BF1-B8D4-131EA7C5D500}"/>
              </a:ext>
            </a:extLst>
          </p:cNvPr>
          <p:cNvSpPr txBox="1">
            <a:spLocks/>
          </p:cNvSpPr>
          <p:nvPr/>
        </p:nvSpPr>
        <p:spPr>
          <a:xfrm>
            <a:off x="6305797" y="653143"/>
            <a:ext cx="5177641" cy="5510151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соединения аминокислотных остатков в полипептидной цепи всегда задана генетически и получила название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первичной структуры белка.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укладки полипептидной цепи с образованием спирали часто называется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структурой.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Дальнейшая укладка молекулы приводит к формированию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третичной структуры.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Белковая молекула может состоять из одной или нескольких полипептидных цепей. Совокупность белковых единиц определяет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четвертичную структуру.</a:t>
            </a:r>
          </a:p>
        </p:txBody>
      </p:sp>
    </p:spTree>
    <p:extLst>
      <p:ext uri="{BB962C8B-B14F-4D97-AF65-F5344CB8AC3E}">
        <p14:creationId xmlns:p14="http://schemas.microsoft.com/office/powerpoint/2010/main" val="205324737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721</TotalTime>
  <Words>1390</Words>
  <Application>Microsoft Office PowerPoint</Application>
  <PresentationFormat>Широкоэкранный</PresentationFormat>
  <Paragraphs>240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Trebuchet MS</vt:lpstr>
      <vt:lpstr>Verdana</vt:lpstr>
      <vt:lpstr>Wingdings 3</vt:lpstr>
      <vt:lpstr>Аспект</vt:lpstr>
      <vt:lpstr>Тема Office</vt:lpstr>
      <vt:lpstr>БЕЛКИ</vt:lpstr>
      <vt:lpstr>ВОПРОСЫ ПО ТЕМЕ:</vt:lpstr>
      <vt:lpstr> ФУНКЦИИ БЕЛКА </vt:lpstr>
      <vt:lpstr>Презентация PowerPoint</vt:lpstr>
      <vt:lpstr>СТРОЕНИЕ И АМИНОКИСЛОТНЫЙ  СОСТАВ БЕЛКОВ</vt:lpstr>
      <vt:lpstr>Молекулы аминокислот содержат несколько функциональных групп, определяющих их свойства </vt:lpstr>
      <vt:lpstr>Белки, или протеины – высокомолекулярные природные азотосодержащие соединения , молекулы которых построены из  остатков 20 аминокислот</vt:lpstr>
      <vt:lpstr>Презентация PowerPoint</vt:lpstr>
      <vt:lpstr>Презентация PowerPoint</vt:lpstr>
      <vt:lpstr>Презентация PowerPoint</vt:lpstr>
      <vt:lpstr>БЕЛКИ ПОДРАЗДЕЛЯЮТСЯ </vt:lpstr>
      <vt:lpstr>ПИЩЕВАЯ ЦЕННОСТЬ БЕЛКОВ </vt:lpstr>
      <vt:lpstr>Биологическая ценность белка зависит от содержания и сбалансированности незаменимы аминокислот, чем больше в нем незаменимых аминокислот, тем он ценней</vt:lpstr>
      <vt:lpstr>Презентация PowerPoint</vt:lpstr>
      <vt:lpstr>ПЕРЕВАРИВАНИЕ БЕЛКОВ И ВСАСЫВАНИЕ АМИНОКИСЛОТ </vt:lpstr>
      <vt:lpstr>КОЭФФИЦИЕНТ ПЕРЕВАРИВАНИЯ БЕЛКОВ</vt:lpstr>
      <vt:lpstr>МЕТАБОЛИЗМ АМИНОКИСЛОТ</vt:lpstr>
      <vt:lpstr>ОБНОВЛЕНИЕ БЕЛКА </vt:lpstr>
      <vt:lpstr>ПОТРЕБНОСТЬ В БЕЛКЕ</vt:lpstr>
      <vt:lpstr>Презентация PowerPoint</vt:lpstr>
      <vt:lpstr>Презентация PowerPoint</vt:lpstr>
      <vt:lpstr>    ИСПОЛЬЗУЕМАЯ ИНФОРМАЦИЯ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БЕЛКИ</dc:title>
  <dc:creator>Москвитина</dc:creator>
  <cp:lastModifiedBy>USER</cp:lastModifiedBy>
  <cp:revision>2</cp:revision>
  <dcterms:created xsi:type="dcterms:W3CDTF">2017-06-25T07:07:32Z</dcterms:created>
  <dcterms:modified xsi:type="dcterms:W3CDTF">2017-09-01T18:06:43Z</dcterms:modified>
</cp:coreProperties>
</file>