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41C55-8A07-4E0E-B135-6F541C5D3066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34C30-E258-4DB3-9C91-674CA1F45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98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34C30-E258-4DB3-9C91-674CA1F4595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022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98599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Мастер – класс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480720" cy="194421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«Поговорим </a:t>
            </a:r>
            <a:endParaRPr lang="ru-RU" sz="4800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r>
              <a:rPr lang="ru-RU" sz="4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 </a:t>
            </a:r>
            <a:r>
              <a:rPr lang="ru-RU" sz="4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профессиях»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4038575"/>
            <a:ext cx="1501915" cy="18051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461" y="4411858"/>
            <a:ext cx="1987556" cy="14906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643" y="974928"/>
            <a:ext cx="1298890" cy="16400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3778" y="1052657"/>
            <a:ext cx="1402854" cy="14234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602128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старший воспитатель </a:t>
            </a:r>
            <a:r>
              <a:rPr lang="ru-RU" dirty="0" err="1" smtClean="0"/>
              <a:t>Мищанин</a:t>
            </a:r>
            <a:r>
              <a:rPr lang="ru-RU" smtClean="0"/>
              <a:t> М.Г.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83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6470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Классификация </a:t>
            </a:r>
          </a:p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профессий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62776"/>
            <a:ext cx="655272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 </a:t>
            </a: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типа «чело­век — 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знаковая система»</a:t>
            </a:r>
          </a:p>
          <a:p>
            <a:pPr algn="ctr"/>
            <a:endParaRPr lang="ru-RU" sz="3200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связанные с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текстами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корректор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машинистка, переводчик, библиотекарь),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цифрами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формулами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и таблицами (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программист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экономист, бухгалтер,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кассир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чертежами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картами,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схемами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(штурман, чертежник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),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со звуковыми сигналами (радист,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телефонист).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564904"/>
            <a:ext cx="2371550" cy="178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6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6470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Классификация </a:t>
            </a:r>
          </a:p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профессий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62776"/>
            <a:ext cx="65527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 </a:t>
            </a: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типа «чело­век — 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художественный образ»</a:t>
            </a:r>
          </a:p>
          <a:p>
            <a:pPr algn="ctr"/>
            <a:endParaRPr lang="ru-RU" sz="3200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связанные с созданием, проектированием, моделированием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художественных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произведений (художник, журналист, модельер,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композитор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воспроизведением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изготовлением различных изделии по эскизу, образцу (ювелир,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актер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закройщик, реставратор, столяр-краснодеревщик,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цветовод-декоратор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).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3213" y="1158062"/>
            <a:ext cx="1858293" cy="220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31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83671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Классификация </a:t>
            </a:r>
          </a:p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профессий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62776"/>
            <a:ext cx="655272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 </a:t>
            </a: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типа «чело­век — 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природа»</a:t>
            </a:r>
          </a:p>
          <a:p>
            <a:pPr algn="ctr"/>
            <a:endParaRPr lang="ru-RU" sz="3200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связанные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 изучением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живой и неживой природы (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микробиолог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агрохимик, геолог),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уходом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 растениями и животными (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лесовод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овощевод, зоотехник),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профилактикой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и лечением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заболеваний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растений и животных (ветеринар).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1052736"/>
            <a:ext cx="1640379" cy="261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15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272808" cy="5493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7030A0"/>
                </a:solidFill>
                <a:latin typeface="Constantia"/>
              </a:rPr>
              <a:t>Расскажи о </a:t>
            </a:r>
            <a:r>
              <a:rPr lang="ru-RU" sz="4000" b="1" dirty="0" smtClean="0">
                <a:solidFill>
                  <a:srgbClr val="7030A0"/>
                </a:solidFill>
                <a:latin typeface="Constantia"/>
              </a:rPr>
              <a:t>профессии</a:t>
            </a:r>
          </a:p>
          <a:p>
            <a:pPr marL="12700" marR="12700" indent="-12700"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Нужно </a:t>
            </a:r>
            <a:r>
              <a:rPr lang="ru-RU" sz="28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рассказать о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</a:t>
            </a:r>
            <a:r>
              <a:rPr lang="ru-RU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название которой написано на карточке, по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следующей схеме</a:t>
            </a:r>
            <a:r>
              <a:rPr lang="ru-RU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514350" marR="12700" indent="-51435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инстру­менты </a:t>
            </a: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для 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работы,</a:t>
            </a:r>
          </a:p>
          <a:p>
            <a:pPr marL="514350" marR="12700" indent="-51435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выполня­емые </a:t>
            </a: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трудовые 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операции,</a:t>
            </a:r>
          </a:p>
          <a:p>
            <a:pPr marL="514350" marR="12700" indent="-51435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ре­зультат труда,</a:t>
            </a:r>
          </a:p>
          <a:p>
            <a:pPr marL="514350" marR="12700" indent="-51435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место рабо­ты,</a:t>
            </a:r>
          </a:p>
          <a:p>
            <a:pPr marL="514350" marR="12700" indent="-514350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условия </a:t>
            </a: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труда.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00330" y="3353417"/>
            <a:ext cx="2408431" cy="340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5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476672"/>
            <a:ext cx="2397388" cy="7217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err="1">
                <a:solidFill>
                  <a:srgbClr val="7030A0"/>
                </a:solidFill>
                <a:latin typeface="Constantia"/>
              </a:rPr>
              <a:t>Эмпатия</a:t>
            </a:r>
            <a:endParaRPr lang="ru-RU" sz="40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359359"/>
            <a:ext cx="7128792" cy="4439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2700" indent="-127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Представьте, что вы </a:t>
            </a:r>
            <a:r>
              <a:rPr lang="ru-RU" sz="20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наблюдаете </a:t>
            </a:r>
            <a:r>
              <a:rPr lang="ru-RU" sz="2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 работой специалис­та. </a:t>
            </a:r>
            <a:endParaRPr lang="ru-RU" sz="2000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12700" marR="12700" indent="-127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Постарайтесь </a:t>
            </a:r>
            <a:r>
              <a:rPr lang="ru-RU" sz="20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вообразить себя на его </a:t>
            </a:r>
            <a:r>
              <a:rPr lang="ru-RU" sz="20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месте.</a:t>
            </a:r>
          </a:p>
          <a:p>
            <a:pPr marL="12700" marR="12700" indent="-127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</a:t>
            </a:r>
            <a:r>
              <a:rPr lang="ru-RU" sz="2000" u="sng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: </a:t>
            </a:r>
            <a:r>
              <a:rPr lang="ru-RU" sz="2800" b="1" u="sng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официант, художник, сварщик, кассир, ветеринар.</a:t>
            </a:r>
          </a:p>
          <a:p>
            <a:pPr marL="457200" marR="12700" indent="-457200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Что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вы будете видеть, слы­шать,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чувствовать?</a:t>
            </a:r>
          </a:p>
          <a:p>
            <a:pPr marL="457200" marR="12700" indent="-457200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чем вы будете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думать?</a:t>
            </a:r>
          </a:p>
          <a:p>
            <a:pPr marL="457200" marR="12700" indent="-457200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Что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вам будет мешать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рабо­тать?</a:t>
            </a:r>
          </a:p>
          <a:p>
            <a:pPr marL="457200" marR="12700" indent="-457200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От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чего в работе вы сможе­те получить удовлетворение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?</a:t>
            </a:r>
            <a:endParaRPr lang="ru-RU" sz="32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273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556792"/>
            <a:ext cx="7200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Constantia"/>
              </a:rPr>
              <a:t>Р</a:t>
            </a:r>
            <a:r>
              <a:rPr lang="ru-RU" sz="4400" b="1" dirty="0" smtClean="0">
                <a:solidFill>
                  <a:srgbClr val="7030A0"/>
                </a:solidFill>
                <a:latin typeface="Constantia"/>
              </a:rPr>
              <a:t>азработать 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Constantia"/>
              </a:rPr>
              <a:t>модель проведения </a:t>
            </a:r>
            <a:r>
              <a:rPr lang="ru-RU" sz="4400" b="1" dirty="0" smtClean="0">
                <a:solidFill>
                  <a:srgbClr val="7030A0"/>
                </a:solidFill>
                <a:latin typeface="Constantia"/>
              </a:rPr>
              <a:t>НОД</a:t>
            </a:r>
            <a:r>
              <a:rPr lang="ru-RU" sz="4400" b="1" dirty="0" smtClean="0">
                <a:solidFill>
                  <a:srgbClr val="7030A0"/>
                </a:solidFill>
                <a:latin typeface="Constantia"/>
              </a:rPr>
              <a:t> </a:t>
            </a:r>
            <a:r>
              <a:rPr lang="ru-RU" sz="4400" b="1" dirty="0">
                <a:solidFill>
                  <a:srgbClr val="7030A0"/>
                </a:solidFill>
                <a:latin typeface="Constantia"/>
              </a:rPr>
              <a:t>с детьми по ознакомле­нию с профессией. </a:t>
            </a:r>
          </a:p>
        </p:txBody>
      </p:sp>
    </p:spTree>
    <p:extLst>
      <p:ext uri="{BB962C8B-B14F-4D97-AF65-F5344CB8AC3E}">
        <p14:creationId xmlns:p14="http://schemas.microsoft.com/office/powerpoint/2010/main" val="236300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916832"/>
            <a:ext cx="7128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Constantia"/>
              </a:rPr>
              <a:t>Благодарю </a:t>
            </a:r>
            <a:endParaRPr lang="ru-RU" sz="4400" b="1" dirty="0" smtClean="0">
              <a:solidFill>
                <a:srgbClr val="7030A0"/>
              </a:solidFill>
              <a:latin typeface="Constantia"/>
            </a:endParaRP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Constantia"/>
              </a:rPr>
              <a:t>за 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Constantia"/>
              </a:rPr>
              <a:t>сотрудничество!</a:t>
            </a:r>
            <a:endParaRPr lang="ru-RU" sz="4400" b="1" dirty="0">
              <a:solidFill>
                <a:srgbClr val="7030A0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8512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6984776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Как же знакомить детей с профессиями взрослых?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5656" y="2204864"/>
            <a:ext cx="64087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Беседы;</a:t>
            </a:r>
            <a:endParaRPr lang="ru-RU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ц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еленаправленные наблюдения;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экскурсии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 пределы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группы;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тение художественной литературы.</a:t>
            </a:r>
            <a:endParaRPr lang="ru-RU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797152"/>
            <a:ext cx="698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Когда дети имеют возможность сами активно действовать, то они получают более точные и полные представления о труде взрослых, начинают им подражать.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681" y="3672551"/>
            <a:ext cx="1445659" cy="108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93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52736"/>
            <a:ext cx="6696744" cy="4221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Проблема </a:t>
            </a:r>
            <a:r>
              <a:rPr lang="ru-RU" sz="28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состоит в том, что дошкольники очень мало знают о профессиях. Воспитание ува­жения к людям, интерес к природному и рукотворному миру, в котором ребенку предстоит жить - единственная возможность формирования сознатель­ного отношения к труду, стрем­ления к созидательной деятель­ности.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653136"/>
            <a:ext cx="1224136" cy="157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79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222201"/>
            <a:ext cx="5544615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4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Как </a:t>
            </a:r>
            <a:r>
              <a:rPr lang="ru-RU" sz="4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появились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</a:t>
            </a:r>
            <a:r>
              <a:rPr lang="ru-RU" sz="4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7" y="1340768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Что </a:t>
            </a:r>
            <a:r>
              <a:rPr lang="ru-RU" sz="4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означает </a:t>
            </a:r>
            <a:r>
              <a:rPr lang="ru-RU" sz="4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слово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«профессия»?</a:t>
            </a:r>
            <a:endParaRPr lang="ru-RU" sz="40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4437112"/>
            <a:ext cx="2411760" cy="16950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3077" y="1975518"/>
            <a:ext cx="1239943" cy="13773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478538"/>
            <a:ext cx="2548801" cy="374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14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4354" y="876405"/>
            <a:ext cx="492500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25400" indent="540385" algn="ctr">
              <a:spcAft>
                <a:spcPts val="0"/>
              </a:spcAft>
            </a:pPr>
            <a:r>
              <a:rPr lang="ru-RU" sz="40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Классификация </a:t>
            </a:r>
            <a:endParaRPr lang="ru-RU" sz="4000" b="1" dirty="0" smtClean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marR="25400" indent="540385" algn="ctr">
              <a:spcAft>
                <a:spcPts val="0"/>
              </a:spcAft>
            </a:pPr>
            <a:r>
              <a:rPr lang="ru-RU" sz="40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профессий</a:t>
            </a:r>
            <a:endParaRPr lang="ru-RU" sz="4000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492896"/>
            <a:ext cx="6552728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2700"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Чем определяется </a:t>
            </a: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ус­пешность в профессиональной деятельности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?</a:t>
            </a:r>
          </a:p>
          <a:p>
            <a:pPr marL="12700" marR="12700" indent="540385" algn="just"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050"/>
              <a:buFont typeface="Wingdings" pitchFamily="2" charset="2"/>
              <a:buChar char="Ø"/>
              <a:tabLst>
                <a:tab pos="259080" algn="l"/>
              </a:tabLst>
            </a:pPr>
            <a:r>
              <a:rPr lang="ru-RU" sz="28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</a:t>
            </a:r>
            <a:r>
              <a:rPr lang="ru-RU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ровнем образования;</a:t>
            </a:r>
            <a:endParaRPr lang="ru-RU" sz="28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457200" marR="12700" lvl="0" indent="-457200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050"/>
              <a:buFont typeface="Wingdings" pitchFamily="2" charset="2"/>
              <a:buChar char="Ø"/>
              <a:tabLst>
                <a:tab pos="268605" algn="l"/>
              </a:tabLst>
            </a:pPr>
            <a:r>
              <a:rPr lang="ru-RU" sz="28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</a:t>
            </a:r>
            <a:r>
              <a:rPr lang="ru-RU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ровнем </a:t>
            </a:r>
            <a:r>
              <a:rPr lang="ru-RU" sz="28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профессиональной компетентности.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050"/>
              <a:buFont typeface="Wingdings" pitchFamily="2" charset="2"/>
              <a:buChar char="Ø"/>
              <a:tabLst>
                <a:tab pos="259080" algn="l"/>
              </a:tabLst>
            </a:pPr>
            <a:r>
              <a:rPr lang="ru-RU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карьерным </a:t>
            </a:r>
            <a:r>
              <a:rPr lang="ru-RU" sz="28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ростом.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355456" y="3068960"/>
            <a:ext cx="298779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97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698793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Классификация </a:t>
            </a:r>
            <a:endParaRPr lang="ru-RU" sz="4000" b="1" dirty="0" smtClean="0">
              <a:solidFill>
                <a:srgbClr val="7030A0"/>
              </a:solidFill>
              <a:latin typeface="Constantia"/>
            </a:endParaRPr>
          </a:p>
          <a:p>
            <a:pPr marR="25400" lvl="0" algn="ctr"/>
            <a:r>
              <a:rPr lang="ru-RU" sz="4000" b="1" dirty="0" smtClean="0">
                <a:solidFill>
                  <a:srgbClr val="7030A0"/>
                </a:solidFill>
                <a:latin typeface="Constantia"/>
              </a:rPr>
              <a:t>профессий</a:t>
            </a:r>
            <a:endParaRPr lang="ru-RU" sz="40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7489" y="2276872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Специаль­ность 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- </a:t>
            </a:r>
            <a:r>
              <a:rPr lang="ru-RU" sz="3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род деятельности че­ловека в рамках одной профес­сии.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7556" y="3717032"/>
            <a:ext cx="72649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Должность </a:t>
            </a:r>
            <a:r>
              <a:rPr lang="ru-RU" sz="3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— круг обязанно­стей, которые исполняет чело­век независимо от специальнос­ти. </a:t>
            </a:r>
          </a:p>
        </p:txBody>
      </p:sp>
    </p:spTree>
    <p:extLst>
      <p:ext uri="{BB962C8B-B14F-4D97-AF65-F5344CB8AC3E}">
        <p14:creationId xmlns:p14="http://schemas.microsoft.com/office/powerpoint/2010/main" val="365953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54203"/>
              </p:ext>
            </p:extLst>
          </p:nvPr>
        </p:nvGraphicFramePr>
        <p:xfrm>
          <a:off x="994785" y="3429000"/>
          <a:ext cx="7128789" cy="1789913"/>
        </p:xfrm>
        <a:graphic>
          <a:graphicData uri="http://schemas.openxmlformats.org/drawingml/2006/table">
            <a:tbl>
              <a:tblPr firstRow="1" firstCol="1" bandRow="1"/>
              <a:tblGrid>
                <a:gridCol w="1187777"/>
                <a:gridCol w="1187777"/>
                <a:gridCol w="1187777"/>
                <a:gridCol w="1188486"/>
                <a:gridCol w="1188486"/>
                <a:gridCol w="1188486"/>
              </a:tblGrid>
              <a:tr h="864096"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Класс профес­сий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Чело­век - человек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Чело­век-техника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Чело­век-знаковая система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Человек- художественный образ	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Человек- природа</a:t>
                      </a:r>
                      <a:endParaRPr lang="ru-RU" sz="1400" b="1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817"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Разно­вид­ность профес­сий</a:t>
                      </a:r>
                      <a:endParaRPr lang="ru-RU" sz="1400" b="1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64" marR="66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73180" y="90872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Классификация </a:t>
            </a:r>
          </a:p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профессий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02" y="692696"/>
            <a:ext cx="2000897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199" y="1096940"/>
            <a:ext cx="2026859" cy="190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3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8392" y="69269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Классификация </a:t>
            </a:r>
          </a:p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профессий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62776"/>
            <a:ext cx="65527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 </a:t>
            </a: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типа «чело­век — человек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»</a:t>
            </a:r>
          </a:p>
          <a:p>
            <a:pPr algn="ctr"/>
            <a:endParaRPr lang="ru-RU" sz="3200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связанные с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медицинским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обслуживанием (врач, медсестра, санитарка),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обучением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и воспитанием (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воспитатель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няня, учитель,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преподаватель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тренер),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бытовым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обслуживанием (продавец,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проводник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официант),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правовой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защитой (юрист, следователь, участковый инспектор).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5349" y="2016135"/>
            <a:ext cx="1474022" cy="302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5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83671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Классификация </a:t>
            </a:r>
          </a:p>
          <a:p>
            <a:pPr marR="25400" lvl="0" algn="ctr"/>
            <a:r>
              <a:rPr lang="ru-RU" sz="4000" b="1" dirty="0">
                <a:solidFill>
                  <a:srgbClr val="7030A0"/>
                </a:solidFill>
                <a:latin typeface="Constantia"/>
              </a:rPr>
              <a:t>профессий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62776"/>
            <a:ext cx="65527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 </a:t>
            </a:r>
            <a:r>
              <a:rPr lang="ru-RU" sz="32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типа «чело­век — </a:t>
            </a:r>
            <a:r>
              <a:rPr lang="ru-R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техника»</a:t>
            </a:r>
          </a:p>
          <a:p>
            <a:pPr algn="ctr"/>
            <a:endParaRPr lang="ru-RU" sz="3200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профессии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связанные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созданием,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монтажом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сборкой и наладкой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технических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устройств (каменщик, монтажник, сварщик, инженер-конструктор), </a:t>
            </a:r>
            <a:endParaRPr lang="ru-RU" b="1" dirty="0" smtClean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эксплуатацией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технических средств (водитель, кочегар, крановщик, токарь, швея-мотористка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),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ремонтом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техники (слесарь-ремонтник,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механик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электромонтер по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ремонту </a:t>
            </a:r>
            <a:r>
              <a:rPr lang="ru-RU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оборудования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2636912"/>
            <a:ext cx="1412465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4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231</TotalTime>
  <Words>554</Words>
  <Application>Microsoft Office PowerPoint</Application>
  <PresentationFormat>Экран (4:3)</PresentationFormat>
  <Paragraphs>97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Wingdings</vt:lpstr>
      <vt:lpstr>Кнопка</vt:lpstr>
      <vt:lpstr>Мастер –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</dc:title>
  <dc:creator>User</dc:creator>
  <cp:lastModifiedBy>1</cp:lastModifiedBy>
  <cp:revision>20</cp:revision>
  <dcterms:created xsi:type="dcterms:W3CDTF">2015-05-11T13:39:20Z</dcterms:created>
  <dcterms:modified xsi:type="dcterms:W3CDTF">2017-09-01T02:36:38Z</dcterms:modified>
</cp:coreProperties>
</file>