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sldIdLst>
    <p:sldId id="435" r:id="rId2"/>
    <p:sldId id="314" r:id="rId3"/>
    <p:sldId id="316" r:id="rId4"/>
    <p:sldId id="317" r:id="rId5"/>
    <p:sldId id="436" r:id="rId6"/>
    <p:sldId id="319" r:id="rId7"/>
    <p:sldId id="320" r:id="rId8"/>
    <p:sldId id="437" r:id="rId9"/>
    <p:sldId id="308" r:id="rId10"/>
    <p:sldId id="518" r:id="rId11"/>
    <p:sldId id="429" r:id="rId12"/>
    <p:sldId id="522" r:id="rId13"/>
    <p:sldId id="519" r:id="rId14"/>
    <p:sldId id="520" r:id="rId15"/>
    <p:sldId id="523" r:id="rId16"/>
    <p:sldId id="521" r:id="rId17"/>
    <p:sldId id="524" r:id="rId18"/>
    <p:sldId id="276" r:id="rId19"/>
    <p:sldId id="373" r:id="rId20"/>
    <p:sldId id="499" r:id="rId21"/>
    <p:sldId id="501" r:id="rId22"/>
    <p:sldId id="503" r:id="rId23"/>
    <p:sldId id="504" r:id="rId24"/>
    <p:sldId id="274" r:id="rId25"/>
    <p:sldId id="512" r:id="rId26"/>
    <p:sldId id="513" r:id="rId27"/>
    <p:sldId id="515" r:id="rId28"/>
    <p:sldId id="516" r:id="rId2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Lucida Console" pitchFamily="4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Lucida Console" pitchFamily="4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Lucida Console" pitchFamily="4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Lucida Console" pitchFamily="4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Lucida Console" pitchFamily="49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Lucida Console" pitchFamily="49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Lucida Console" pitchFamily="49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Lucida Console" pitchFamily="49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Lucida Console" pitchFamily="4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00"/>
    <a:srgbClr val="800000"/>
    <a:srgbClr val="78430E"/>
    <a:srgbClr val="660033"/>
    <a:srgbClr val="008000"/>
    <a:srgbClr val="0000FF"/>
    <a:srgbClr val="63370B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955" autoAdjust="0"/>
    <p:restoredTop sz="94624" autoAdjust="0"/>
  </p:normalViewPr>
  <p:slideViewPr>
    <p:cSldViewPr>
      <p:cViewPr varScale="1">
        <p:scale>
          <a:sx n="55" d="100"/>
          <a:sy n="55" d="100"/>
        </p:scale>
        <p:origin x="-9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67C3F2C-4CEF-4964-8753-4A2F22EBA27F}" type="datetimeFigureOut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E0C4A35-D03F-4585-9208-5951B248F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9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b="0" smtClean="0">
              <a:latin typeface="Times New Roman" panose="02020603050405020304" pitchFamily="18" charset="0"/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ltGray">
          <a:xfrm>
            <a:off x="1" y="50800"/>
            <a:ext cx="11811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b="0" smtClean="0">
              <a:latin typeface="Times New Roman" panose="02020603050405020304" pitchFamily="18" charset="0"/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 cstate="print"/>
          <a:srcRect t="39999"/>
          <a:stretch>
            <a:fillRect/>
          </a:stretch>
        </p:blipFill>
        <p:spPr bwMode="ltGray">
          <a:xfrm>
            <a:off x="1" y="4222750"/>
            <a:ext cx="1181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E4C2E-C6B7-4991-9B5F-C91F2EDA9C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F3B1E-9548-4ED0-9078-34ECF1B9BF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78844-CC71-4CBB-B7C3-4F401A415E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625" y="229432"/>
            <a:ext cx="7490859" cy="1141814"/>
          </a:xfrm>
        </p:spPr>
        <p:txBody>
          <a:bodyPr lIns="101599" tIns="50799" rIns="101599" bIns="50799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500627" y="1524199"/>
            <a:ext cx="3660405" cy="4714874"/>
          </a:xfrm>
        </p:spPr>
        <p:txBody>
          <a:bodyPr rIns="101599" bIns="50799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9326" y="1524199"/>
            <a:ext cx="3662159" cy="4714874"/>
          </a:xfrm>
        </p:spPr>
        <p:txBody>
          <a:bodyPr rIns="101599" bIns="50799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/>
        <p:txBody>
          <a:bodyPr lIns="101599" tIns="50799" rIns="101599" bIns="50799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/>
        <p:txBody>
          <a:bodyPr lIns="101599" tIns="50799" rIns="101599" bIns="50799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/>
        <p:txBody>
          <a:bodyPr lIns="101599" tIns="50799" rIns="101599" bIns="50799"/>
          <a:lstStyle>
            <a:lvl1pPr>
              <a:defRPr/>
            </a:lvl1pPr>
          </a:lstStyle>
          <a:p>
            <a:pPr>
              <a:defRPr/>
            </a:pPr>
            <a:fld id="{0E363BCD-EB8C-47A6-B9A6-714E34D4C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A5DD3-D2C1-466A-BA86-989FEDAA07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A1801-05B2-4A9D-9135-E8A31FE809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B0B83-68D6-49BC-8E84-C29FB8B404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DAECB-871D-46AB-8471-D0F4031E12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6BD32-72D3-4779-8084-DAA18BB12C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B7AA0-D628-4074-9CFD-39ED1EC609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0200C-98A6-44DD-A2AF-599FACF287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FA9DD-D797-45C4-9FB6-2D22790DC6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ChangeArrowheads="1"/>
          </p:cNvSpPr>
          <p:nvPr/>
        </p:nvSpPr>
        <p:spPr bwMode="ltGray">
          <a:xfrm>
            <a:off x="609600" y="228601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>
            <a:lvl1pPr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Lucida Console" panose="020B0609040504020204" pitchFamily="49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b="0" smtClean="0">
              <a:latin typeface="Times New Roman" panose="02020603050405020304" pitchFamily="18" charset="0"/>
            </a:endParaRPr>
          </a:p>
        </p:txBody>
      </p:sp>
      <p:sp>
        <p:nvSpPr>
          <p:cNvPr id="1027" name="Line 1027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28" name="Picture 1028" descr="minispir"/>
          <p:cNvPicPr>
            <a:picLocks noChangeAspect="1" noChangeArrowheads="1"/>
          </p:cNvPicPr>
          <p:nvPr/>
        </p:nvPicPr>
        <p:blipFill>
          <a:blip r:embed="rId14" cstate="print"/>
          <a:srcRect b="5333"/>
          <a:stretch>
            <a:fillRect/>
          </a:stretch>
        </p:blipFill>
        <p:spPr bwMode="ltGray">
          <a:xfrm>
            <a:off x="1" y="50800"/>
            <a:ext cx="11811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029" descr="minispir"/>
          <p:cNvPicPr>
            <a:picLocks noChangeAspect="1" noChangeArrowheads="1"/>
          </p:cNvPicPr>
          <p:nvPr/>
        </p:nvPicPr>
        <p:blipFill>
          <a:blip r:embed="rId14" cstate="print"/>
          <a:srcRect t="39999"/>
          <a:stretch>
            <a:fillRect/>
          </a:stretch>
        </p:blipFill>
        <p:spPr bwMode="ltGray">
          <a:xfrm>
            <a:off x="1" y="4222750"/>
            <a:ext cx="1181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1030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1" name="Rectangle 10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080" name="Rectangle 10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81" name="Rectangle 10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82" name="Rectangle 10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fld id="{A75647A2-9E0F-471C-A8F3-AD63C470E3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259632" y="1268760"/>
            <a:ext cx="7677151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/>
              <a:t>                          </a:t>
            </a:r>
          </a:p>
          <a:p>
            <a:pPr>
              <a:spcBef>
                <a:spcPct val="50000"/>
              </a:spcBef>
            </a:pPr>
            <a:r>
              <a:rPr lang="ru-RU" sz="2000" dirty="0"/>
              <a:t> </a:t>
            </a:r>
            <a:r>
              <a:rPr lang="ru-RU" sz="2000" dirty="0" smtClean="0"/>
              <a:t>                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Научно-исследовательская работа </a:t>
            </a:r>
            <a:endParaRPr lang="ru-RU" sz="2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077" name="WordArt 6"/>
          <p:cNvSpPr>
            <a:spLocks noChangeArrowheads="1" noChangeShapeType="1" noTextEdit="1"/>
          </p:cNvSpPr>
          <p:nvPr/>
        </p:nvSpPr>
        <p:spPr bwMode="auto">
          <a:xfrm rot="-416982">
            <a:off x="2501821" y="2591167"/>
            <a:ext cx="6525975" cy="2317016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>
              <a:defRPr/>
            </a:pPr>
            <a:r>
              <a:rPr lang="ru-RU" sz="3600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76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                Роль </a:t>
            </a:r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76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иронии в поэме </a:t>
            </a:r>
          </a:p>
          <a:p>
            <a:pPr algn="ctr">
              <a:defRPr/>
            </a:pPr>
            <a:r>
              <a:rPr lang="ru-RU" sz="3600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76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 Н.В. Гоголя </a:t>
            </a:r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76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«Мертвые души</a:t>
            </a:r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760000" scaled="1"/>
                </a:gradFill>
                <a:effectLst>
                  <a:outerShdw blurRad="38100" dist="38100" dir="2700000" sy="5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»</a:t>
            </a:r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3851920" y="4941168"/>
            <a:ext cx="5113337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/>
              <a:t>  </a:t>
            </a:r>
            <a:r>
              <a:rPr lang="ru-RU" sz="1600" i="1" dirty="0" smtClean="0">
                <a:solidFill>
                  <a:schemeClr val="hlink"/>
                </a:solidFill>
              </a:rPr>
              <a:t>Авторы:</a:t>
            </a:r>
            <a:r>
              <a:rPr lang="ru-RU" sz="1600" i="1" dirty="0"/>
              <a:t> </a:t>
            </a:r>
            <a:r>
              <a:rPr lang="ru-RU" sz="1600" i="1" dirty="0" smtClean="0"/>
              <a:t>ученицы 9 «а» класса </a:t>
            </a:r>
          </a:p>
          <a:p>
            <a:pPr>
              <a:spcBef>
                <a:spcPct val="50000"/>
              </a:spcBef>
            </a:pPr>
            <a:r>
              <a:rPr lang="ru-RU" sz="1600" i="1" dirty="0" smtClean="0"/>
              <a:t>Бабкина </a:t>
            </a:r>
            <a:r>
              <a:rPr lang="ru-RU" sz="1600" i="1" dirty="0"/>
              <a:t>Людмила, Пономарева Елизавета, </a:t>
            </a:r>
          </a:p>
          <a:p>
            <a:pPr>
              <a:spcBef>
                <a:spcPct val="50000"/>
              </a:spcBef>
            </a:pPr>
            <a:r>
              <a:rPr lang="ru-RU" sz="1600" i="1" dirty="0" smtClean="0">
                <a:solidFill>
                  <a:schemeClr val="hlink"/>
                </a:solidFill>
              </a:rPr>
              <a:t>Научный руководитель: </a:t>
            </a:r>
            <a:r>
              <a:rPr lang="ru-RU" sz="1600" i="1" dirty="0"/>
              <a:t>учитель русского языка и литературы </a:t>
            </a:r>
            <a:endParaRPr lang="ru-RU" sz="1600" i="1" dirty="0" smtClean="0"/>
          </a:p>
          <a:p>
            <a:pPr>
              <a:spcBef>
                <a:spcPct val="50000"/>
              </a:spcBef>
            </a:pPr>
            <a:r>
              <a:rPr lang="ru-RU" sz="1600" i="1" dirty="0" err="1" smtClean="0"/>
              <a:t>Сидельцева</a:t>
            </a:r>
            <a:r>
              <a:rPr lang="ru-RU" sz="1600" i="1" dirty="0" smtClean="0"/>
              <a:t> </a:t>
            </a:r>
            <a:r>
              <a:rPr lang="ru-RU" sz="1600" i="1" dirty="0"/>
              <a:t>Светлана Петровна</a:t>
            </a:r>
          </a:p>
        </p:txBody>
      </p:sp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2700339" y="6308726"/>
            <a:ext cx="28082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129" name="Rectangle 14"/>
          <p:cNvSpPr>
            <a:spLocks noChangeArrowheads="1"/>
          </p:cNvSpPr>
          <p:nvPr/>
        </p:nvSpPr>
        <p:spPr bwMode="auto">
          <a:xfrm>
            <a:off x="3635896" y="260648"/>
            <a:ext cx="40777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600" dirty="0">
                <a:latin typeface="Times New Roman" pitchFamily="18" charset="0"/>
              </a:rPr>
              <a:t>ГБОУ «Гимназия № 11», Санкт-Петербург, 2016</a:t>
            </a:r>
          </a:p>
        </p:txBody>
      </p:sp>
      <p:pic>
        <p:nvPicPr>
          <p:cNvPr id="30722" name="Picture 2" descr="http://fs152.www.ex.ua/show/6149685/6149685.jpg?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3240360" cy="33700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95536" y="908720"/>
            <a:ext cx="85011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    Словарная работа. Сатира, ирония, сарказм</a:t>
            </a:r>
            <a:endParaRPr lang="ru-RU" sz="2800" dirty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043608" y="1484784"/>
            <a:ext cx="761685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endParaRPr lang="ru-RU" sz="2000" dirty="0">
              <a:solidFill>
                <a:srgbClr val="990000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Сатира</a:t>
            </a:r>
            <a:r>
              <a:rPr lang="ru-RU" sz="2000" dirty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</a:rPr>
              <a:t>(от </a:t>
            </a:r>
            <a:r>
              <a:rPr lang="ru-RU" sz="2000" dirty="0" err="1" smtClean="0">
                <a:latin typeface="Times New Roman" pitchFamily="18" charset="0"/>
              </a:rPr>
              <a:t>латин</a:t>
            </a:r>
            <a:r>
              <a:rPr lang="ru-RU" sz="2000" dirty="0" smtClean="0">
                <a:latin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</a:rPr>
              <a:t>satira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– смесь</a:t>
            </a:r>
            <a:r>
              <a:rPr lang="ru-RU" sz="2000" dirty="0">
                <a:latin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</a:rPr>
              <a:t>мешанина) </a:t>
            </a:r>
            <a:r>
              <a:rPr lang="ru-RU" sz="2000" dirty="0">
                <a:latin typeface="Times New Roman" pitchFamily="18" charset="0"/>
              </a:rPr>
              <a:t>– вид комического, </a:t>
            </a:r>
            <a:r>
              <a:rPr lang="ru-RU" sz="2000" dirty="0" smtClean="0">
                <a:latin typeface="Times New Roman" pitchFamily="18" charset="0"/>
              </a:rPr>
              <a:t>заключающийся в </a:t>
            </a:r>
            <a:r>
              <a:rPr lang="ru-RU" sz="2000" dirty="0">
                <a:latin typeface="Times New Roman" pitchFamily="18" charset="0"/>
              </a:rPr>
              <a:t>уничтожающем осмеянии явлений, которые представляются автору порочными. </a:t>
            </a:r>
            <a:endParaRPr lang="ru-RU" sz="2000" dirty="0" smtClean="0">
              <a:latin typeface="Times New Roman" pitchFamily="18" charset="0"/>
            </a:endParaRPr>
          </a:p>
          <a:p>
            <a:pPr algn="just" eaLnBrk="1" hangingPunct="1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Ирония</a:t>
            </a:r>
            <a:r>
              <a:rPr lang="ru-RU" sz="2000" dirty="0" smtClean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(от греч. </a:t>
            </a:r>
            <a:r>
              <a:rPr lang="en-US" sz="2000" dirty="0" err="1" smtClean="0">
                <a:latin typeface="Times New Roman" pitchFamily="18" charset="0"/>
              </a:rPr>
              <a:t>eironeia</a:t>
            </a:r>
            <a:r>
              <a:rPr lang="en-US" sz="2000" dirty="0" smtClean="0">
                <a:latin typeface="Times New Roman" pitchFamily="18" charset="0"/>
              </a:rPr>
              <a:t> – </a:t>
            </a:r>
            <a:r>
              <a:rPr lang="ru-RU" sz="2000" dirty="0" smtClean="0">
                <a:latin typeface="Times New Roman" pitchFamily="18" charset="0"/>
              </a:rPr>
              <a:t>притворство) – тонкая, скрытая насмешка. Комический эффект достигается посредством того, что говорится прямо противоположное подразумеваемому. Приведем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примеры:</a:t>
            </a:r>
            <a:r>
              <a:rPr lang="ru-RU" sz="2000" dirty="0" smtClean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«покойная комната с тараканами», сравнение их с черносливом (какой же тут покой?); поднос, 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на котором чашки «сидят», как птицы на морском берегу (романтическое сравнение вызывает смех). Возвышенность описания усиливает иронию автора. </a:t>
            </a:r>
          </a:p>
          <a:p>
            <a:pPr algn="just" eaLnBrk="1" hangingPunct="1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Сарказм</a:t>
            </a:r>
            <a:r>
              <a:rPr lang="ru-RU" sz="2000" dirty="0" smtClean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(от греч. </a:t>
            </a:r>
            <a:r>
              <a:rPr lang="ru-RU" sz="2000" dirty="0" err="1" smtClean="0">
                <a:latin typeface="Times New Roman" pitchFamily="18" charset="0"/>
              </a:rPr>
              <a:t>sarkadzo</a:t>
            </a:r>
            <a:r>
              <a:rPr lang="ru-RU" sz="2000" dirty="0" smtClean="0">
                <a:latin typeface="Times New Roman" pitchFamily="18" charset="0"/>
              </a:rPr>
              <a:t> - рвать, терзать)  — особый вид комического, язвительная насмешка, высшая степень проявления иронии.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928662" y="549276"/>
            <a:ext cx="70278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ts val="0"/>
              </a:spcBef>
              <a:defRPr/>
            </a:pP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Ирония в поэме </a:t>
            </a:r>
          </a:p>
          <a:p>
            <a:pPr algn="ctr" eaLnBrk="1" hangingPunct="1">
              <a:spcBef>
                <a:spcPts val="0"/>
              </a:spcBef>
              <a:defRPr/>
            </a:pP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«Мертвые души»</a:t>
            </a:r>
            <a:endParaRPr lang="ru-RU" sz="2800" dirty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187624" y="620688"/>
            <a:ext cx="71628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endParaRPr 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indent="457200" algn="just" eaLnBrk="1" hangingPunct="1"/>
            <a:endParaRPr 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indent="457200" algn="just" eaLnBrk="1" hangingPunct="1"/>
            <a:endParaRPr lang="ru-RU" sz="2000" dirty="0" smtClean="0">
              <a:latin typeface="Times New Roman" pitchFamily="18" charset="0"/>
            </a:endParaRPr>
          </a:p>
          <a:p>
            <a:pPr indent="457200" algn="just" eaLnBrk="1" hangingPunct="1"/>
            <a:endParaRPr lang="ru-RU" sz="2000" dirty="0" smtClean="0">
              <a:latin typeface="Times New Roman" pitchFamily="18" charset="0"/>
            </a:endParaRPr>
          </a:p>
          <a:p>
            <a:pPr indent="457200" algn="just" eaLnBrk="1" hangingPunct="1"/>
            <a:r>
              <a:rPr lang="ru-RU" sz="2000" dirty="0" smtClean="0">
                <a:latin typeface="Times New Roman" pitchFamily="18" charset="0"/>
              </a:rPr>
              <a:t>Н.В. Гоголь в поэме «Мертвые души» звал писателей, говоря словами Некрасова, «проповедовать любовь враждебным словом отрицанья». </a:t>
            </a:r>
          </a:p>
          <a:p>
            <a:pPr indent="457200" algn="just" eaLnBrk="1" hangingPunct="1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Ирония пронизывает всю поэму</a:t>
            </a:r>
            <a:r>
              <a:rPr lang="ru-RU" sz="2000" dirty="0" smtClean="0">
                <a:latin typeface="Times New Roman" pitchFamily="18" charset="0"/>
              </a:rPr>
              <a:t>, вплетается 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в размышления, воспоминания, обличения. Она помогает срывать маски добропорядочности и пристойности 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с дворянского общества. Ирония встречается в поэме 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не только как разновидность комического пафоса, но и как художественный приём, троп. </a:t>
            </a:r>
          </a:p>
          <a:p>
            <a:pPr indent="457200" algn="just" eaLnBrk="1" hangingPunct="1"/>
            <a:r>
              <a:rPr lang="ru-RU" sz="2000" dirty="0" smtClean="0">
                <a:latin typeface="Times New Roman" pitchFamily="18" charset="0"/>
              </a:rPr>
              <a:t>Гоголь </a:t>
            </a:r>
            <a:r>
              <a:rPr lang="ru-RU" sz="2000" dirty="0">
                <a:latin typeface="Times New Roman" pitchFamily="18" charset="0"/>
              </a:rPr>
              <a:t>умел видеть жизнь сквозь «видимый миру смех» и незримые, неведомые ему слёзы. То есть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гоголевская ирония, в конечном счете, двояка: сказанное с серьёзным видом вызывает смех</a:t>
            </a:r>
            <a:r>
              <a:rPr lang="ru-RU" sz="2000" dirty="0">
                <a:latin typeface="Times New Roman" pitchFamily="18" charset="0"/>
              </a:rPr>
              <a:t>, который на самом деле разоблачает негативные явления жизни, на основе чего формируется </a:t>
            </a:r>
            <a:r>
              <a:rPr lang="ru-RU" sz="2000" dirty="0" smtClean="0">
                <a:latin typeface="Times New Roman" pitchFamily="18" charset="0"/>
              </a:rPr>
              <a:t>сатирический </a:t>
            </a:r>
            <a:r>
              <a:rPr lang="ru-RU" sz="2000" dirty="0">
                <a:latin typeface="Times New Roman" pitchFamily="18" charset="0"/>
              </a:rPr>
              <a:t>пафос </a:t>
            </a:r>
            <a:r>
              <a:rPr lang="ru-RU" sz="2000" dirty="0" smtClean="0">
                <a:latin typeface="Times New Roman" pitchFamily="18" charset="0"/>
              </a:rPr>
              <a:t>произведения.      </a:t>
            </a:r>
            <a:endParaRPr lang="ru-RU" sz="2000" dirty="0">
              <a:latin typeface="Times New Roman" pitchFamily="18" charset="0"/>
            </a:endParaRPr>
          </a:p>
          <a:p>
            <a:pPr algn="just" eaLnBrk="1" hangingPunct="1"/>
            <a:endParaRPr lang="ru-RU" altLang="ru-RU" sz="2000" dirty="0">
              <a:solidFill>
                <a:srgbClr val="990000"/>
              </a:solidFill>
              <a:latin typeface="Times New Roman" pitchFamily="18" charset="0"/>
            </a:endParaRPr>
          </a:p>
        </p:txBody>
      </p:sp>
      <p:pic>
        <p:nvPicPr>
          <p:cNvPr id="17412" name="Picture 4" descr="http://novosti-dny.ru/uploads/posts/2014-04/konkurs-politicheskoy-satiry-smeh-skvoz-slezy-gazeta-fakty-i-kommentarii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14290"/>
            <a:ext cx="2643206" cy="1466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00033" y="2714620"/>
            <a:ext cx="2786083" cy="1143008"/>
          </a:xfrm>
          <a:prstGeom prst="ellipse">
            <a:avLst/>
          </a:prstGeom>
          <a:solidFill>
            <a:schemeClr val="accent3">
              <a:lumMod val="75000"/>
            </a:schemeClr>
          </a:solidFill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slope"/>
            <a:contourClr>
              <a:schemeClr val="accent3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МАНИЛОВ</a:t>
            </a:r>
          </a:p>
        </p:txBody>
      </p:sp>
      <p:sp>
        <p:nvSpPr>
          <p:cNvPr id="6" name="Овал 5"/>
          <p:cNvSpPr/>
          <p:nvPr/>
        </p:nvSpPr>
        <p:spPr>
          <a:xfrm>
            <a:off x="5286380" y="4572008"/>
            <a:ext cx="2286015" cy="1143008"/>
          </a:xfrm>
          <a:prstGeom prst="ellipse">
            <a:avLst/>
          </a:prstGeom>
          <a:solidFill>
            <a:schemeClr val="accent3">
              <a:lumMod val="75000"/>
            </a:schemeClr>
          </a:solidFill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slope"/>
            <a:contourClr>
              <a:schemeClr val="accent3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СОБАКЕВИЧ</a:t>
            </a:r>
          </a:p>
        </p:txBody>
      </p:sp>
      <p:sp>
        <p:nvSpPr>
          <p:cNvPr id="8" name="Овал 7"/>
          <p:cNvSpPr/>
          <p:nvPr/>
        </p:nvSpPr>
        <p:spPr>
          <a:xfrm>
            <a:off x="6286480" y="2428868"/>
            <a:ext cx="2857520" cy="1357322"/>
          </a:xfrm>
          <a:prstGeom prst="ellipse">
            <a:avLst/>
          </a:prstGeom>
          <a:solidFill>
            <a:schemeClr val="accent3">
              <a:lumMod val="75000"/>
            </a:schemeClr>
          </a:solidFill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slope"/>
            <a:contourClr>
              <a:schemeClr val="accent3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НОЗДРЕВ</a:t>
            </a:r>
          </a:p>
        </p:txBody>
      </p:sp>
      <p:sp>
        <p:nvSpPr>
          <p:cNvPr id="9" name="Овал 8"/>
          <p:cNvSpPr/>
          <p:nvPr/>
        </p:nvSpPr>
        <p:spPr>
          <a:xfrm>
            <a:off x="1714481" y="4714884"/>
            <a:ext cx="2714644" cy="1285884"/>
          </a:xfrm>
          <a:prstGeom prst="ellipse">
            <a:avLst/>
          </a:prstGeom>
          <a:solidFill>
            <a:schemeClr val="accent3">
              <a:lumMod val="75000"/>
            </a:schemeClr>
          </a:solidFill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slope"/>
            <a:contourClr>
              <a:schemeClr val="accent3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ПЛЮШКИН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9726853">
            <a:off x="2714626" y="2428875"/>
            <a:ext cx="571500" cy="28575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934387">
            <a:off x="6105526" y="2341563"/>
            <a:ext cx="571500" cy="28575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0188119">
            <a:off x="4605339" y="5056188"/>
            <a:ext cx="571500" cy="28575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7380576">
            <a:off x="6962775" y="4270375"/>
            <a:ext cx="571500" cy="285751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14679" y="3000372"/>
            <a:ext cx="3000396" cy="150019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000" dirty="0">
                <a:solidFill>
                  <a:srgbClr val="FF0000"/>
                </a:solidFill>
              </a:rPr>
              <a:t>«Один за другим следуют у меня герои один пошлее другого»</a:t>
            </a:r>
          </a:p>
          <a:p>
            <a:pPr>
              <a:defRPr/>
            </a:pPr>
            <a:r>
              <a:rPr lang="ru-RU" dirty="0"/>
              <a:t>                              </a:t>
            </a:r>
          </a:p>
          <a:p>
            <a:pPr algn="r">
              <a:defRPr/>
            </a:pPr>
            <a:r>
              <a:rPr lang="ru-RU" sz="1200" dirty="0"/>
              <a:t>  Н.В.ГОГОЛЬ</a:t>
            </a:r>
          </a:p>
        </p:txBody>
      </p:sp>
      <p:sp>
        <p:nvSpPr>
          <p:cNvPr id="17" name="Управляющая кнопка: назад 16">
            <a:hlinkClick r:id="rId2" action="ppaction://hlinksldjump" highlightClick="1"/>
          </p:cNvPr>
          <p:cNvSpPr/>
          <p:nvPr/>
        </p:nvSpPr>
        <p:spPr>
          <a:xfrm>
            <a:off x="1500188" y="3500439"/>
            <a:ext cx="214312" cy="214312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Управляющая кнопка: назад 17">
            <a:hlinkClick r:id="rId3" action="ppaction://hlinksldjump" highlightClick="1"/>
          </p:cNvPr>
          <p:cNvSpPr/>
          <p:nvPr/>
        </p:nvSpPr>
        <p:spPr>
          <a:xfrm>
            <a:off x="4357689" y="2357439"/>
            <a:ext cx="285751" cy="214312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Управляющая кнопка: назад 18">
            <a:hlinkClick r:id="" action="ppaction://noaction" highlightClick="1"/>
          </p:cNvPr>
          <p:cNvSpPr/>
          <p:nvPr/>
        </p:nvSpPr>
        <p:spPr>
          <a:xfrm>
            <a:off x="7358063" y="3643314"/>
            <a:ext cx="285751" cy="214312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Управляющая кнопка: назад 19">
            <a:hlinkClick r:id="" action="ppaction://noaction" highlightClick="1"/>
          </p:cNvPr>
          <p:cNvSpPr/>
          <p:nvPr/>
        </p:nvSpPr>
        <p:spPr>
          <a:xfrm>
            <a:off x="6357938" y="5643564"/>
            <a:ext cx="285751" cy="214312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Управляющая кнопка: назад 20">
            <a:hlinkClick r:id="rId4" action="ppaction://hlinksldjump" highlightClick="1"/>
          </p:cNvPr>
          <p:cNvSpPr/>
          <p:nvPr/>
        </p:nvSpPr>
        <p:spPr>
          <a:xfrm>
            <a:off x="2786063" y="5572126"/>
            <a:ext cx="214312" cy="214313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Управляющая кнопка: назад 21">
            <a:hlinkClick r:id="" action="ppaction://noaction" highlightClick="1"/>
          </p:cNvPr>
          <p:cNvSpPr/>
          <p:nvPr/>
        </p:nvSpPr>
        <p:spPr>
          <a:xfrm>
            <a:off x="571501" y="6429376"/>
            <a:ext cx="357188" cy="214313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571868" y="1000108"/>
            <a:ext cx="2357454" cy="1928826"/>
          </a:xfrm>
          <a:prstGeom prst="ellipse">
            <a:avLst/>
          </a:prstGeom>
          <a:solidFill>
            <a:schemeClr val="accent3">
              <a:lumMod val="75000"/>
            </a:schemeClr>
          </a:solidFill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slope"/>
            <a:contourClr>
              <a:schemeClr val="accent3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КОРОБОЧКА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Grp="1" noChangeAspect="1" noChangeArrowheads="1"/>
          </p:cNvSpPr>
          <p:nvPr>
            <p:ph type="title"/>
          </p:nvPr>
        </p:nvSpPr>
        <p:spPr>
          <a:xfrm>
            <a:off x="1475656" y="404664"/>
            <a:ext cx="5911851" cy="71755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</a:br>
            <a:r>
              <a:rPr lang="ru-RU" sz="40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Обобщение 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</a:t>
            </a:r>
            <a:endParaRPr lang="ru-RU" sz="4000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403647" y="1340768"/>
            <a:ext cx="7056785" cy="4824536"/>
          </a:xfrm>
        </p:spPr>
        <p:txBody>
          <a:bodyPr/>
          <a:lstStyle/>
          <a:p>
            <a:pPr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ru-RU" altLang="ru-RU" sz="2400" i="1" dirty="0" smtClean="0">
                <a:solidFill>
                  <a:srgbClr val="FF0000"/>
                </a:solidFill>
                <a:latin typeface="Times New Roman" pitchFamily="18" charset="0"/>
              </a:rPr>
              <a:t>Манилов</a:t>
            </a:r>
            <a:r>
              <a:rPr lang="ru-RU" altLang="ru-RU" sz="2400" i="1" dirty="0" smtClean="0">
                <a:latin typeface="Times New Roman" pitchFamily="18" charset="0"/>
              </a:rPr>
              <a:t> – « ни то, ни сё» (примеры иронии:</a:t>
            </a:r>
            <a:r>
              <a:rPr lang="ru-RU" sz="2400" i="1" dirty="0" smtClean="0"/>
              <a:t> «хозяйство шло как-то само собою»,</a:t>
            </a:r>
            <a:r>
              <a:rPr lang="ru-RU" altLang="ru-RU" sz="2400" i="1" dirty="0" smtClean="0">
                <a:latin typeface="Times New Roman" pitchFamily="18" charset="0"/>
              </a:rPr>
              <a:t> «ни в городе Богдан ни в селе Селифан»,</a:t>
            </a:r>
            <a:r>
              <a:rPr lang="ru-RU" altLang="ru-RU" sz="2400" b="1" kern="1200" dirty="0" smtClean="0">
                <a:latin typeface="Times New Roman" pitchFamily="18" charset="0"/>
              </a:rPr>
              <a:t> </a:t>
            </a:r>
            <a:r>
              <a:rPr lang="ru-RU" altLang="ru-RU" sz="2400" i="1" kern="1200" dirty="0" smtClean="0">
                <a:latin typeface="Times New Roman" pitchFamily="18" charset="0"/>
              </a:rPr>
              <a:t>«не могла заманить», «Храм уединенного размышления»</a:t>
            </a:r>
            <a:r>
              <a:rPr lang="ru-RU" altLang="ru-RU" sz="2400" i="1" dirty="0" smtClean="0">
                <a:latin typeface="Times New Roman" pitchFamily="18" charset="0"/>
              </a:rPr>
              <a:t>).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altLang="ru-RU" sz="2400" i="1" dirty="0" smtClean="0">
                <a:solidFill>
                  <a:srgbClr val="FF0000"/>
                </a:solidFill>
                <a:latin typeface="Times New Roman" pitchFamily="18" charset="0"/>
              </a:rPr>
              <a:t>Коробочка </a:t>
            </a:r>
            <a:r>
              <a:rPr lang="ru-RU" altLang="ru-RU" sz="2400" i="1" dirty="0" smtClean="0">
                <a:latin typeface="Times New Roman" pitchFamily="18" charset="0"/>
              </a:rPr>
              <a:t>– «дубинноголовая»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altLang="ru-RU" sz="2400" i="1" dirty="0" smtClean="0">
                <a:solidFill>
                  <a:srgbClr val="FF0000"/>
                </a:solidFill>
                <a:latin typeface="Times New Roman" pitchFamily="18" charset="0"/>
              </a:rPr>
              <a:t>Ноздрев </a:t>
            </a:r>
            <a:r>
              <a:rPr lang="ru-RU" altLang="ru-RU" sz="2400" i="1" dirty="0" smtClean="0">
                <a:latin typeface="Times New Roman" pitchFamily="18" charset="0"/>
              </a:rPr>
              <a:t>– «исторический человек»(любитель </a:t>
            </a:r>
            <a:r>
              <a:rPr lang="ru-RU" altLang="ru-RU" sz="2400" i="1" dirty="0" smtClean="0"/>
              <a:t>«</a:t>
            </a:r>
            <a:r>
              <a:rPr lang="ru-RU" sz="2400" i="1" dirty="0" smtClean="0"/>
              <a:t>нагадить ближнему», «лить пули», человек «на все руки», </a:t>
            </a:r>
            <a:r>
              <a:rPr lang="ru-RU" altLang="ru-RU" sz="2400" i="1" kern="1200" dirty="0" smtClean="0">
                <a:latin typeface="Times New Roman" pitchFamily="18" charset="0"/>
              </a:rPr>
              <a:t>«начать гладью, а кончить </a:t>
            </a:r>
            <a:r>
              <a:rPr lang="ru-RU" altLang="ru-RU" sz="2400" i="1" kern="1200" dirty="0" err="1" smtClean="0">
                <a:latin typeface="Times New Roman" pitchFamily="18" charset="0"/>
              </a:rPr>
              <a:t>гадью</a:t>
            </a:r>
            <a:r>
              <a:rPr lang="ru-RU" altLang="ru-RU" sz="2400" i="1" kern="1200" dirty="0" smtClean="0">
                <a:latin typeface="Times New Roman" pitchFamily="18" charset="0"/>
              </a:rPr>
              <a:t>»</a:t>
            </a:r>
            <a:r>
              <a:rPr lang="ru-RU" sz="2400" i="1" dirty="0" smtClean="0"/>
              <a:t>). </a:t>
            </a:r>
            <a:endParaRPr lang="ru-RU" altLang="ru-RU" sz="2400" i="1" dirty="0" smtClean="0">
              <a:latin typeface="Times New Roman" pitchFamily="18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altLang="ru-RU" sz="2400" i="1" dirty="0" smtClean="0">
                <a:solidFill>
                  <a:srgbClr val="FF0000"/>
                </a:solidFill>
                <a:latin typeface="Times New Roman" pitchFamily="18" charset="0"/>
              </a:rPr>
              <a:t>Собакевич</a:t>
            </a:r>
            <a:r>
              <a:rPr lang="ru-RU" altLang="ru-RU" sz="2400" i="1" dirty="0" smtClean="0">
                <a:latin typeface="Times New Roman" pitchFamily="18" charset="0"/>
              </a:rPr>
              <a:t> – «человек-кулак»</a:t>
            </a:r>
            <a:r>
              <a:rPr lang="ru-RU" sz="2400" i="1" dirty="0" smtClean="0"/>
              <a:t> («средней величины медведем»)</a:t>
            </a:r>
            <a:endParaRPr lang="ru-RU" altLang="ru-RU" sz="2400" i="1" dirty="0" smtClean="0">
              <a:latin typeface="Times New Roman" pitchFamily="18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altLang="ru-RU" sz="2400" i="1" dirty="0" smtClean="0">
                <a:solidFill>
                  <a:srgbClr val="FF0000"/>
                </a:solidFill>
                <a:latin typeface="Times New Roman" pitchFamily="18" charset="0"/>
              </a:rPr>
              <a:t>Плюшкин</a:t>
            </a:r>
            <a:r>
              <a:rPr lang="ru-RU" altLang="ru-RU" sz="2400" i="1" dirty="0" smtClean="0">
                <a:latin typeface="Times New Roman" pitchFamily="18" charset="0"/>
              </a:rPr>
              <a:t> – «прореха на человечестве» </a:t>
            </a:r>
            <a:r>
              <a:rPr lang="ru-RU" altLang="ru-RU" sz="2400" dirty="0" smtClean="0">
                <a:latin typeface="Times New Roman" pitchFamily="18" charset="0"/>
              </a:rPr>
              <a:t>(</a:t>
            </a:r>
            <a:r>
              <a:rPr lang="ru-RU" altLang="ru-RU" sz="2400" i="1" kern="1200" dirty="0" smtClean="0">
                <a:latin typeface="Times New Roman" pitchFamily="18" charset="0"/>
              </a:rPr>
              <a:t>«Такой скряга, какого вообразить трудно»)</a:t>
            </a:r>
            <a:endParaRPr lang="ru-RU" altLang="ru-RU" sz="2400" i="1" dirty="0" smtClean="0">
              <a:latin typeface="Times New Roman" pitchFamily="18" charset="0"/>
            </a:endParaRPr>
          </a:p>
          <a:p>
            <a:pPr marL="0" lvl="0" indent="0" algn="ctr">
              <a:spcBef>
                <a:spcPct val="0"/>
              </a:spcBef>
              <a:buNone/>
            </a:pPr>
            <a:endParaRPr lang="ru-RU" altLang="ru-RU" sz="2000" i="1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ct val="0"/>
              </a:spcBef>
              <a:buNone/>
            </a:pPr>
            <a:endParaRPr lang="ru-RU" altLang="ru-RU" sz="2000" i="1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Grp="1" noChangeAspect="1" noChangeArrowheads="1"/>
          </p:cNvSpPr>
          <p:nvPr>
            <p:ph type="title"/>
          </p:nvPr>
        </p:nvSpPr>
        <p:spPr>
          <a:xfrm>
            <a:off x="214282" y="404664"/>
            <a:ext cx="8715436" cy="7175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  Ирония в создании образов помещиков</a:t>
            </a:r>
            <a:endParaRPr lang="ru-RU" sz="2800" dirty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000101" y="1196752"/>
            <a:ext cx="4714908" cy="4680520"/>
          </a:xfrm>
        </p:spPr>
        <p:txBody>
          <a:bodyPr/>
          <a:lstStyle/>
          <a:p>
            <a:pPr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ru-RU" altLang="ru-RU" sz="2000" b="1" kern="1200" dirty="0" smtClean="0">
                <a:latin typeface="Times New Roman" pitchFamily="18" charset="0"/>
              </a:rPr>
              <a:t>Основным способом, использованным Гоголем при изображении помещиков  является  ирония.</a:t>
            </a:r>
            <a:r>
              <a:rPr lang="ru-RU" sz="2000" dirty="0" smtClean="0"/>
              <a:t> </a:t>
            </a:r>
            <a:r>
              <a:rPr lang="ru-RU" altLang="ru-RU" sz="2000" b="1" kern="1200" dirty="0" smtClean="0">
                <a:latin typeface="Times New Roman" pitchFamily="18" charset="0"/>
              </a:rPr>
              <a:t>Каждая фраза имеет подтекст, скрытый, глубокий смысл. Причем ирония присутствует не только в речи самого автора, но также </a:t>
            </a:r>
            <a:br>
              <a:rPr lang="ru-RU" altLang="ru-RU" sz="2000" b="1" kern="1200" dirty="0" smtClean="0">
                <a:latin typeface="Times New Roman" pitchFamily="18" charset="0"/>
              </a:rPr>
            </a:br>
            <a:r>
              <a:rPr lang="ru-RU" altLang="ru-RU" sz="2000" b="1" kern="1200" dirty="0" smtClean="0">
                <a:latin typeface="Times New Roman" pitchFamily="18" charset="0"/>
              </a:rPr>
              <a:t>и в речи героев.</a:t>
            </a:r>
          </a:p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ru-RU" altLang="ru-RU" sz="2000" b="1" kern="1200" dirty="0" smtClean="0">
                <a:latin typeface="Times New Roman" pitchFamily="18" charset="0"/>
              </a:rPr>
              <a:t>Рассказ о помещиках Гоголь начинает с </a:t>
            </a:r>
            <a:r>
              <a:rPr lang="ru-RU" altLang="ru-RU" sz="2000" b="1" kern="1200" dirty="0" smtClean="0">
                <a:solidFill>
                  <a:srgbClr val="FF0000"/>
                </a:solidFill>
                <a:latin typeface="Times New Roman" pitchFamily="18" charset="0"/>
              </a:rPr>
              <a:t>Манилова</a:t>
            </a:r>
            <a:r>
              <a:rPr lang="ru-RU" altLang="ru-RU" sz="2000" b="1" kern="1200" dirty="0" smtClean="0">
                <a:latin typeface="Times New Roman" pitchFamily="18" charset="0"/>
              </a:rPr>
              <a:t> и изображения деревни </a:t>
            </a:r>
            <a:r>
              <a:rPr lang="ru-RU" altLang="ru-RU" sz="2000" b="1" kern="1200" dirty="0" err="1" smtClean="0">
                <a:latin typeface="Times New Roman" pitchFamily="18" charset="0"/>
              </a:rPr>
              <a:t>Маниловки</a:t>
            </a:r>
            <a:r>
              <a:rPr lang="ru-RU" altLang="ru-RU" sz="2000" b="1" kern="1200" dirty="0" smtClean="0">
                <a:latin typeface="Times New Roman" pitchFamily="18" charset="0"/>
              </a:rPr>
              <a:t>, немногих способной «заманить» местоположением своим. Автор описывает с иронией господский двор, созданный как подражание английскому саду </a:t>
            </a:r>
            <a:br>
              <a:rPr lang="ru-RU" altLang="ru-RU" sz="2000" b="1" kern="1200" dirty="0" smtClean="0">
                <a:latin typeface="Times New Roman" pitchFamily="18" charset="0"/>
              </a:rPr>
            </a:br>
            <a:r>
              <a:rPr lang="ru-RU" altLang="ru-RU" sz="2000" b="1" kern="1200" dirty="0" smtClean="0">
                <a:latin typeface="Times New Roman" pitchFamily="18" charset="0"/>
              </a:rPr>
              <a:t>с прудом, кустиками и надписью </a:t>
            </a:r>
            <a:r>
              <a:rPr lang="ru-RU" altLang="ru-RU" sz="2000" b="1" kern="1200" dirty="0" smtClean="0">
                <a:solidFill>
                  <a:srgbClr val="FF0000"/>
                </a:solidFill>
                <a:latin typeface="Times New Roman" pitchFamily="18" charset="0"/>
              </a:rPr>
              <a:t>«Храм уединенного размышления». </a:t>
            </a: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ru-RU" altLang="ru-RU" sz="2800" i="1" dirty="0" smtClean="0">
                <a:solidFill>
                  <a:srgbClr val="800000"/>
                </a:solidFill>
                <a:latin typeface="Times New Roman" pitchFamily="18" charset="0"/>
              </a:rPr>
              <a:t> </a:t>
            </a:r>
          </a:p>
          <a:p>
            <a:pPr marL="0" lvl="0" indent="0" algn="ctr">
              <a:spcBef>
                <a:spcPct val="0"/>
              </a:spcBef>
              <a:buNone/>
            </a:pPr>
            <a:endParaRPr lang="ru-RU" altLang="ru-RU" sz="2000" i="1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ct val="0"/>
              </a:spcBef>
              <a:buNone/>
            </a:pPr>
            <a:endParaRPr lang="ru-RU" altLang="ru-RU" sz="2000" i="1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4" name="Рисунок 3" descr="&amp;Ocy;&amp;bcy;&amp;rcy;&amp;acy;&amp;zcy; &amp;Mcy;&amp;acy;&amp;ncy;&amp;icy;&amp;lcy;&amp;ocy;&amp;vcy;&amp;acy; - &amp;Kcy;&amp;acy;&amp;rcy;&amp;tcy;&amp;icy;&amp;ncy;&amp;kcy;&amp;acy; 2112/1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500174"/>
            <a:ext cx="335755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Grp="1" noChangeAspect="1" noChangeArrowheads="1"/>
          </p:cNvSpPr>
          <p:nvPr>
            <p:ph type="title"/>
          </p:nvPr>
        </p:nvSpPr>
        <p:spPr>
          <a:xfrm>
            <a:off x="214282" y="404664"/>
            <a:ext cx="8715436" cy="7175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  Коробочка</a:t>
            </a:r>
            <a:endParaRPr lang="ru-RU" sz="2800" dirty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403647" y="1196752"/>
            <a:ext cx="3882733" cy="4680520"/>
          </a:xfrm>
        </p:spPr>
        <p:txBody>
          <a:bodyPr/>
          <a:lstStyle/>
          <a:p>
            <a:pPr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lang="ru-RU" altLang="ru-RU" sz="2000" b="1" kern="1200" dirty="0" smtClean="0">
                <a:latin typeface="Times New Roman" pitchFamily="18" charset="0"/>
              </a:rPr>
              <a:t>Вот пред нами предстает помещица </a:t>
            </a:r>
            <a:r>
              <a:rPr lang="ru-RU" altLang="ru-RU" sz="2000" b="1" kern="1200" dirty="0" smtClean="0">
                <a:solidFill>
                  <a:srgbClr val="FF0000"/>
                </a:solidFill>
                <a:latin typeface="Times New Roman" pitchFamily="18" charset="0"/>
              </a:rPr>
              <a:t>Коробочка</a:t>
            </a:r>
            <a:r>
              <a:rPr lang="ru-RU" altLang="ru-RU" sz="2000" b="1" kern="1200" dirty="0" smtClean="0">
                <a:latin typeface="Times New Roman" pitchFamily="18" charset="0"/>
              </a:rPr>
              <a:t>, которую только что и волнует - это деньги, и, </a:t>
            </a:r>
            <a:r>
              <a:rPr lang="ru-RU" altLang="ru-RU" sz="2000" b="1" kern="1200" dirty="0" smtClean="0">
                <a:solidFill>
                  <a:srgbClr val="FF0000"/>
                </a:solidFill>
                <a:latin typeface="Times New Roman" pitchFamily="18" charset="0"/>
              </a:rPr>
              <a:t>«чтобы как-нибудь не понести убытку». </a:t>
            </a:r>
            <a:r>
              <a:rPr lang="ru-RU" altLang="ru-RU" sz="2000" b="1" kern="1200" dirty="0" smtClean="0">
                <a:latin typeface="Times New Roman" pitchFamily="18" charset="0"/>
              </a:rPr>
              <a:t>Рачительность Коробочки изображена автором почти абсурдной: среди множества полезных и необходимых предметов, каждый </a:t>
            </a:r>
            <a:br>
              <a:rPr lang="ru-RU" altLang="ru-RU" sz="2000" b="1" kern="1200" dirty="0" smtClean="0">
                <a:latin typeface="Times New Roman" pitchFamily="18" charset="0"/>
              </a:rPr>
            </a:br>
            <a:r>
              <a:rPr lang="ru-RU" altLang="ru-RU" sz="2000" b="1" kern="1200" dirty="0" smtClean="0">
                <a:latin typeface="Times New Roman" pitchFamily="18" charset="0"/>
              </a:rPr>
              <a:t>из которых лежит на своем месте, есть веревочки, которые «уже никуда не нужны».</a:t>
            </a:r>
          </a:p>
          <a:p>
            <a:pPr marL="0" lvl="0" indent="0" algn="just" eaLnBrk="1" hangingPunct="1">
              <a:spcBef>
                <a:spcPct val="0"/>
              </a:spcBef>
              <a:buNone/>
            </a:pPr>
            <a:endParaRPr lang="ru-RU" altLang="ru-RU" sz="2000" b="1" kern="12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</a:pPr>
            <a:endParaRPr lang="ru-RU" altLang="ru-RU" sz="2000" b="1" kern="12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ru-RU" altLang="ru-RU" sz="2800" i="1" dirty="0" smtClean="0">
                <a:solidFill>
                  <a:srgbClr val="800000"/>
                </a:solidFill>
                <a:latin typeface="Times New Roman" pitchFamily="18" charset="0"/>
              </a:rPr>
              <a:t> </a:t>
            </a:r>
          </a:p>
          <a:p>
            <a:pPr marL="0" lvl="0" indent="0" algn="ctr">
              <a:spcBef>
                <a:spcPct val="0"/>
              </a:spcBef>
              <a:buNone/>
            </a:pPr>
            <a:endParaRPr lang="ru-RU" altLang="ru-RU" sz="2000" i="1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ct val="0"/>
              </a:spcBef>
              <a:buNone/>
            </a:pPr>
            <a:endParaRPr lang="ru-RU" altLang="ru-RU" sz="2000" i="1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643050"/>
            <a:ext cx="3500462" cy="5005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Grp="1" noChangeAspect="1" noChangeArrowheads="1"/>
          </p:cNvSpPr>
          <p:nvPr>
            <p:ph type="title"/>
          </p:nvPr>
        </p:nvSpPr>
        <p:spPr>
          <a:xfrm>
            <a:off x="214282" y="404664"/>
            <a:ext cx="8715436" cy="71755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</a:b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Ноздрев и Собакевич</a:t>
            </a:r>
            <a:endParaRPr lang="ru-RU" sz="4000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403647" y="1196752"/>
            <a:ext cx="4739989" cy="4680520"/>
          </a:xfrm>
        </p:spPr>
        <p:txBody>
          <a:bodyPr/>
          <a:lstStyle/>
          <a:p>
            <a:pPr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ru-RU" altLang="ru-RU" sz="2000" b="1" kern="1200" dirty="0" smtClean="0">
                <a:latin typeface="Times New Roman" pitchFamily="18" charset="0"/>
              </a:rPr>
              <a:t>По ироничному замечанию Николая Васильевича, </a:t>
            </a:r>
            <a:r>
              <a:rPr lang="ru-RU" altLang="ru-RU" sz="2000" b="1" kern="1200" dirty="0" smtClean="0">
                <a:solidFill>
                  <a:srgbClr val="FF0000"/>
                </a:solidFill>
                <a:latin typeface="Times New Roman" pitchFamily="18" charset="0"/>
              </a:rPr>
              <a:t>Ноздрев</a:t>
            </a:r>
            <a:r>
              <a:rPr lang="ru-RU" altLang="ru-RU" sz="2000" b="1" kern="1200" dirty="0" smtClean="0">
                <a:latin typeface="Times New Roman" pitchFamily="18" charset="0"/>
              </a:rPr>
              <a:t> - человек, что называется</a:t>
            </a:r>
            <a:r>
              <a:rPr lang="ru-RU" altLang="ru-RU" sz="2000" b="1" kern="1200" dirty="0" smtClean="0">
                <a:solidFill>
                  <a:srgbClr val="990000"/>
                </a:solidFill>
                <a:latin typeface="Times New Roman" pitchFamily="18" charset="0"/>
              </a:rPr>
              <a:t>, </a:t>
            </a:r>
            <a:r>
              <a:rPr lang="ru-RU" altLang="ru-RU" sz="2000" b="1" kern="1200" dirty="0" smtClean="0">
                <a:latin typeface="Times New Roman" pitchFamily="18" charset="0"/>
              </a:rPr>
              <a:t>«на все руки»,</a:t>
            </a:r>
            <a:r>
              <a:rPr lang="ru-RU" altLang="ru-RU" sz="2000" dirty="0" smtClean="0">
                <a:latin typeface="Times New Roman" pitchFamily="18" charset="0"/>
              </a:rPr>
              <a:t> </a:t>
            </a:r>
            <a:r>
              <a:rPr lang="ru-RU" altLang="ru-RU" sz="2000" b="1" kern="1200" dirty="0" smtClean="0">
                <a:latin typeface="Times New Roman" pitchFamily="18" charset="0"/>
              </a:rPr>
              <a:t>которых среди собак «совершенно как отец среди семейства». Ноздрев</a:t>
            </a:r>
            <a:r>
              <a:rPr lang="ru-RU" altLang="ru-RU" sz="2000" dirty="0" smtClean="0">
                <a:latin typeface="Times New Roman" pitchFamily="18" charset="0"/>
              </a:rPr>
              <a:t> </a:t>
            </a:r>
            <a:r>
              <a:rPr lang="ru-RU" altLang="ru-RU" sz="2000" b="1" kern="1200" dirty="0" smtClean="0">
                <a:latin typeface="Times New Roman" pitchFamily="18" charset="0"/>
              </a:rPr>
              <a:t>как метко замечает автор способен </a:t>
            </a:r>
            <a:r>
              <a:rPr lang="ru-RU" altLang="ru-RU" sz="2000" b="1" kern="1200" dirty="0" smtClean="0">
                <a:solidFill>
                  <a:srgbClr val="FF0000"/>
                </a:solidFill>
                <a:latin typeface="Times New Roman" pitchFamily="18" charset="0"/>
              </a:rPr>
              <a:t>«начать гладью, а кончить </a:t>
            </a:r>
            <a:r>
              <a:rPr lang="ru-RU" altLang="ru-RU" sz="2000" b="1" kern="1200" dirty="0" err="1" smtClean="0">
                <a:solidFill>
                  <a:srgbClr val="FF0000"/>
                </a:solidFill>
                <a:latin typeface="Times New Roman" pitchFamily="18" charset="0"/>
              </a:rPr>
              <a:t>гадью</a:t>
            </a:r>
            <a:r>
              <a:rPr lang="ru-RU" altLang="ru-RU" sz="2000" b="1" kern="1200" dirty="0" smtClean="0">
                <a:solidFill>
                  <a:srgbClr val="FF0000"/>
                </a:solidFill>
                <a:latin typeface="Times New Roman" pitchFamily="18" charset="0"/>
              </a:rPr>
              <a:t>».</a:t>
            </a:r>
          </a:p>
          <a:p>
            <a:pPr marL="0" lvl="0" indent="0" algn="just" eaLnBrk="1" hangingPunct="1">
              <a:spcBef>
                <a:spcPct val="0"/>
              </a:spcBef>
              <a:buNone/>
            </a:pPr>
            <a:endParaRPr lang="ru-RU" altLang="ru-RU" sz="2000" b="1" kern="1200" dirty="0" smtClean="0">
              <a:latin typeface="Times New Roman" pitchFamily="18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ru-RU" altLang="ru-RU" sz="2000" b="1" kern="1200" dirty="0" smtClean="0">
                <a:latin typeface="Times New Roman" pitchFamily="18" charset="0"/>
              </a:rPr>
              <a:t>Более обличительный характер приобретает ирония Гоголя в образе </a:t>
            </a:r>
            <a:r>
              <a:rPr lang="ru-RU" altLang="ru-RU" sz="2000" b="1" kern="1200" dirty="0" smtClean="0">
                <a:solidFill>
                  <a:srgbClr val="FF0000"/>
                </a:solidFill>
                <a:latin typeface="Times New Roman" pitchFamily="18" charset="0"/>
              </a:rPr>
              <a:t>Собакевича</a:t>
            </a:r>
            <a:r>
              <a:rPr lang="ru-RU" altLang="ru-RU" sz="2000" b="1" kern="1200" dirty="0" smtClean="0">
                <a:latin typeface="Times New Roman" pitchFamily="18" charset="0"/>
              </a:rPr>
              <a:t>, с которым мы знакомимся в пятой главе. Это «помещик-кулак», «совершенный медведь», в теле которого совсем нет души или она «...закрыта такою толстою скорлупою..».</a:t>
            </a:r>
          </a:p>
          <a:p>
            <a:pPr marL="0" lvl="0" indent="0" algn="ctr">
              <a:spcBef>
                <a:spcPct val="0"/>
              </a:spcBef>
              <a:buNone/>
            </a:pPr>
            <a:endParaRPr lang="ru-RU" altLang="ru-RU" sz="2000" i="1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ct val="0"/>
              </a:spcBef>
              <a:buNone/>
            </a:pPr>
            <a:endParaRPr lang="ru-RU" altLang="ru-RU" sz="2000" i="1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2050" name="Picture 2" descr="http://900igr.net/datai/literatura/Mjortvye-dushi/0025-034-Nozdrjov-i-CHichi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571612"/>
            <a:ext cx="2428892" cy="2605089"/>
          </a:xfrm>
          <a:prstGeom prst="rect">
            <a:avLst/>
          </a:prstGeom>
          <a:noFill/>
        </p:spPr>
      </p:pic>
      <p:pic>
        <p:nvPicPr>
          <p:cNvPr id="2052" name="Picture 4" descr="http://cs409726.vk.me/v409726581/4928/q3-QmIL4a0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572008"/>
            <a:ext cx="2000264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Grp="1" noChangeAspect="1" noChangeArrowheads="1"/>
          </p:cNvSpPr>
          <p:nvPr>
            <p:ph type="title"/>
          </p:nvPr>
        </p:nvSpPr>
        <p:spPr>
          <a:xfrm>
            <a:off x="214282" y="404664"/>
            <a:ext cx="8715436" cy="71755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</a:b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Образ Плюшкина</a:t>
            </a:r>
            <a:endParaRPr lang="ru-RU" sz="4000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42910" y="1196752"/>
            <a:ext cx="5500727" cy="4680520"/>
          </a:xfrm>
        </p:spPr>
        <p:txBody>
          <a:bodyPr/>
          <a:lstStyle/>
          <a:p>
            <a:pPr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algn="just">
              <a:buNone/>
            </a:pPr>
            <a:r>
              <a:rPr lang="ru-RU" altLang="ru-RU" sz="2000" b="1" kern="1200" dirty="0" smtClean="0">
                <a:latin typeface="Times New Roman" pitchFamily="18" charset="0"/>
              </a:rPr>
              <a:t>     Имя этого героя стало нарицательным, обозначающим моральную деградацию и скупость. </a:t>
            </a:r>
          </a:p>
          <a:p>
            <a:pPr algn="just">
              <a:buNone/>
            </a:pPr>
            <a:r>
              <a:rPr lang="ru-RU" altLang="ru-RU" sz="2000" b="1" kern="1200" dirty="0" smtClean="0">
                <a:latin typeface="Times New Roman" pitchFamily="18" charset="0"/>
              </a:rPr>
              <a:t>      Если в описании образов других помещиков Гоголь использовал иронию, то характеристика Плюшкина полна сарказма. </a:t>
            </a:r>
          </a:p>
          <a:p>
            <a:pPr algn="just">
              <a:buNone/>
            </a:pPr>
            <a:r>
              <a:rPr lang="ru-RU" altLang="ru-RU" sz="2000" b="1" kern="1200" dirty="0" smtClean="0">
                <a:latin typeface="Times New Roman" pitchFamily="18" charset="0"/>
              </a:rPr>
              <a:t>     «</a:t>
            </a:r>
            <a:r>
              <a:rPr lang="ru-RU" altLang="ru-RU" sz="2000" b="1" kern="1200" dirty="0" smtClean="0">
                <a:solidFill>
                  <a:srgbClr val="FF0000"/>
                </a:solidFill>
                <a:latin typeface="Times New Roman" pitchFamily="18" charset="0"/>
              </a:rPr>
              <a:t>Такой скряга, какого вообразить трудно</a:t>
            </a:r>
            <a:r>
              <a:rPr lang="ru-RU" altLang="ru-RU" sz="2000" b="1" kern="1200" dirty="0" smtClean="0">
                <a:latin typeface="Times New Roman" pitchFamily="18" charset="0"/>
              </a:rPr>
              <a:t>. В тюрьме колодники лучше живут, чем он: всех людей переморил голодом...», - говорит о нем Собакевич. </a:t>
            </a:r>
          </a:p>
          <a:p>
            <a:pPr algn="just">
              <a:buNone/>
            </a:pPr>
            <a:r>
              <a:rPr lang="ru-RU" altLang="ru-RU" sz="2000" b="1" kern="1200" dirty="0" smtClean="0">
                <a:latin typeface="Times New Roman" pitchFamily="18" charset="0"/>
              </a:rPr>
              <a:t>    «И до такой ничтожности, мелочности, гадости мог снизойти человек!», — восклицает Гоголь и называет Плюшкина «прорехой на человечестве».</a:t>
            </a:r>
          </a:p>
          <a:p>
            <a:pPr lvl="0" algn="just">
              <a:buNone/>
            </a:pPr>
            <a:endParaRPr lang="ru-RU" altLang="ru-RU" sz="2000" b="1" kern="1200" dirty="0" smtClean="0">
              <a:latin typeface="Times New Roman" pitchFamily="18" charset="0"/>
            </a:endParaRPr>
          </a:p>
        </p:txBody>
      </p:sp>
      <p:pic>
        <p:nvPicPr>
          <p:cNvPr id="6" name="Picture 4" descr="Плюшкин у сунду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643050"/>
            <a:ext cx="2500330" cy="492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556792"/>
            <a:ext cx="7643812" cy="4321175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Все гоголевские помещики – характеры яркие, индивидуальные, запоминающиеся. </a:t>
            </a:r>
            <a:b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Но при всем их внешнем разнообразии суть остается неизменной:</a:t>
            </a:r>
            <a:r>
              <a:rPr lang="ru-RU" altLang="ru-RU" sz="3600" dirty="0" smtClean="0">
                <a:solidFill>
                  <a:srgbClr val="990000"/>
                </a:solidFill>
                <a:latin typeface="Times New Roman" pitchFamily="18" charset="0"/>
              </a:rPr>
              <a:t> </a:t>
            </a:r>
            <a:br>
              <a:rPr lang="ru-RU" altLang="ru-RU" sz="3600" dirty="0" smtClean="0">
                <a:solidFill>
                  <a:srgbClr val="990000"/>
                </a:solidFill>
                <a:latin typeface="Times New Roman" pitchFamily="18" charset="0"/>
              </a:rPr>
            </a:br>
            <a:r>
              <a:rPr lang="ru-RU" altLang="ru-RU" sz="3600" dirty="0" smtClean="0">
                <a:solidFill>
                  <a:srgbClr val="FF0000"/>
                </a:solidFill>
              </a:rPr>
              <a:t>владея живыми душами</a:t>
            </a:r>
            <a:r>
              <a:rPr lang="ru-RU" altLang="ru-RU" sz="3600" dirty="0" smtClean="0">
                <a:solidFill>
                  <a:srgbClr val="990000"/>
                </a:solidFill>
                <a:latin typeface="Times New Roman" pitchFamily="18" charset="0"/>
              </a:rPr>
              <a:t>,</a:t>
            </a:r>
            <a:r>
              <a:rPr lang="ru-RU" altLang="ru-RU" sz="3600" dirty="0" smtClean="0">
                <a:solidFill>
                  <a:srgbClr val="6600CC"/>
                </a:solidFill>
              </a:rPr>
              <a:t> </a:t>
            </a:r>
            <a:br>
              <a:rPr lang="ru-RU" altLang="ru-RU" sz="3600" dirty="0" smtClean="0">
                <a:solidFill>
                  <a:srgbClr val="6600CC"/>
                </a:solidFill>
              </a:rPr>
            </a:b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сами</a:t>
            </a:r>
            <a:r>
              <a:rPr lang="ru-RU" altLang="ru-RU" sz="3600" dirty="0" smtClean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altLang="ru-RU" sz="3600" dirty="0" smtClean="0">
                <a:solidFill>
                  <a:srgbClr val="FF0000"/>
                </a:solidFill>
                <a:latin typeface="Times New Roman" pitchFamily="18" charset="0"/>
              </a:rPr>
              <a:t>они</a:t>
            </a:r>
            <a:r>
              <a:rPr lang="ru-RU" altLang="ru-RU" sz="3600" dirty="0" smtClean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</a:rPr>
              <a:t>давно </a:t>
            </a:r>
            <a:r>
              <a:rPr lang="ru-RU" altLang="ru-RU" sz="3600" dirty="0" smtClean="0">
                <a:solidFill>
                  <a:srgbClr val="FF0000"/>
                </a:solidFill>
              </a:rPr>
              <a:t>превратились </a:t>
            </a:r>
            <a:br>
              <a:rPr lang="ru-RU" altLang="ru-RU" sz="3600" dirty="0" smtClean="0">
                <a:solidFill>
                  <a:srgbClr val="FF0000"/>
                </a:solidFill>
              </a:rPr>
            </a:br>
            <a:r>
              <a:rPr lang="ru-RU" altLang="ru-RU" sz="3600" dirty="0" smtClean="0">
                <a:solidFill>
                  <a:srgbClr val="FF0000"/>
                </a:solidFill>
              </a:rPr>
              <a:t>в «мертвые души».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714356"/>
            <a:ext cx="24370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40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  <a:ea typeface="+mj-ea"/>
                <a:cs typeface="+mj-cs"/>
              </a:rPr>
              <a:t>Вывод</a:t>
            </a:r>
            <a:endParaRPr lang="ru-RU" sz="4000" dirty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4"/>
          <p:cNvSpPr txBox="1">
            <a:spLocks noChangeArrowheads="1"/>
          </p:cNvSpPr>
          <p:nvPr/>
        </p:nvSpPr>
        <p:spPr bwMode="auto">
          <a:xfrm>
            <a:off x="683568" y="548680"/>
            <a:ext cx="37444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Губернское </a:t>
            </a:r>
            <a:r>
              <a:rPr lang="ru-RU" sz="2800" dirty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общество</a:t>
            </a:r>
          </a:p>
        </p:txBody>
      </p:sp>
      <p:pic>
        <p:nvPicPr>
          <p:cNvPr id="83971" name="Picture 5" descr="губернское обществ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9" y="1571612"/>
            <a:ext cx="271464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3" name="Text Box 7"/>
          <p:cNvSpPr txBox="1">
            <a:spLocks noChangeArrowheads="1"/>
          </p:cNvSpPr>
          <p:nvPr/>
        </p:nvSpPr>
        <p:spPr bwMode="auto">
          <a:xfrm>
            <a:off x="179388" y="5734051"/>
            <a:ext cx="86407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CC00CC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285727"/>
            <a:ext cx="507209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endParaRPr lang="ru-RU" sz="2000" b="0" dirty="0" smtClean="0">
              <a:latin typeface="+mn-lt"/>
            </a:endParaRPr>
          </a:p>
          <a:p>
            <a:r>
              <a:rPr lang="ru-RU" sz="2000" b="0" dirty="0" smtClean="0">
                <a:latin typeface="+mn-lt"/>
              </a:rPr>
              <a:t>Ирония встречается и в описаниях чиновников, лицемерную непорочность которых высмеивает Гоголь.</a:t>
            </a:r>
          </a:p>
          <a:p>
            <a:r>
              <a:rPr lang="ru-RU" sz="2000" b="0" dirty="0" smtClean="0">
                <a:latin typeface="+mn-lt"/>
              </a:rPr>
              <a:t>Авторская ирония сменяет сарказм и при описании дома присутственных мест: </a:t>
            </a:r>
            <a:r>
              <a:rPr lang="ru-RU" sz="2000" b="0" dirty="0" smtClean="0"/>
              <a:t> </a:t>
            </a:r>
          </a:p>
          <a:p>
            <a:r>
              <a:rPr lang="ru-RU" sz="2000" b="0" dirty="0" smtClean="0">
                <a:latin typeface="+mn-lt"/>
              </a:rPr>
              <a:t>«Большой трехэтажный каменный дом, весь белый как мел, вероятно для изображения чистоты душ помещавшихся в нем должностей; прочие здания на площади не отвечали </a:t>
            </a:r>
            <a:r>
              <a:rPr lang="ru-RU" sz="2000" b="0" dirty="0" err="1" smtClean="0">
                <a:latin typeface="+mn-lt"/>
              </a:rPr>
              <a:t>огромностию</a:t>
            </a:r>
            <a:r>
              <a:rPr lang="ru-RU" sz="2000" b="0" dirty="0" smtClean="0">
                <a:latin typeface="+mn-lt"/>
              </a:rPr>
              <a:t> каменному дому... Из окон второго и третьего этажа высовывались неподкупные головы жрецов Фемиды и в ту же минуту прятались опять…»</a:t>
            </a:r>
            <a:endParaRPr lang="ru-RU" altLang="ru-RU" sz="2000" b="0" dirty="0" smtClean="0">
              <a:latin typeface="+mn-lt"/>
            </a:endParaRPr>
          </a:p>
          <a:p>
            <a:r>
              <a:rPr lang="ru-RU" altLang="ru-RU" sz="2000" b="0" dirty="0" smtClean="0">
                <a:latin typeface="+mn-lt"/>
              </a:rPr>
              <a:t>Гоголь искусно отображает индивидуальные качества губернатора, прокурора и других и одновременно создает собирательный образ чиновничества: </a:t>
            </a:r>
            <a:r>
              <a:rPr lang="ru-RU" altLang="ru-RU" sz="2000" b="0" dirty="0" smtClean="0">
                <a:solidFill>
                  <a:srgbClr val="FF0000"/>
                </a:solidFill>
                <a:latin typeface="+mn-lt"/>
              </a:rPr>
              <a:t>«мошенник на мошеннике сидит, мошенником погоняет».</a:t>
            </a:r>
            <a:r>
              <a:rPr lang="ru-RU" sz="2000" b="0" dirty="0" smtClean="0">
                <a:solidFill>
                  <a:srgbClr val="FF0000"/>
                </a:solidFill>
                <a:latin typeface="+mn-lt"/>
              </a:rPr>
              <a:t> </a:t>
            </a:r>
            <a:endParaRPr lang="ru-RU" altLang="ru-RU" sz="2000" b="0" dirty="0" smtClean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403648" y="908720"/>
            <a:ext cx="6553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dirty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Обоснование актуальности темы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098549" y="1635126"/>
            <a:ext cx="71628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ru-RU" altLang="ru-RU" sz="2000" dirty="0" smtClean="0">
                <a:solidFill>
                  <a:srgbClr val="FF0000"/>
                </a:solidFill>
                <a:latin typeface="Times New Roman" pitchFamily="18" charset="0"/>
              </a:rPr>
              <a:t>АКТУАЛЬНОСТЬ</a:t>
            </a:r>
            <a:r>
              <a:rPr lang="ru-RU" altLang="ru-RU" sz="2000" dirty="0" smtClean="0">
                <a:latin typeface="Times New Roman" pitchFamily="18" charset="0"/>
              </a:rPr>
              <a:t> нашей научно-исследовательской </a:t>
            </a:r>
            <a:r>
              <a:rPr lang="ru-RU" altLang="ru-RU" sz="2000" dirty="0">
                <a:latin typeface="Times New Roman" pitchFamily="18" charset="0"/>
              </a:rPr>
              <a:t>работы </a:t>
            </a:r>
            <a:r>
              <a:rPr lang="ru-RU" altLang="ru-RU" sz="2000" dirty="0" smtClean="0">
                <a:latin typeface="Times New Roman" pitchFamily="18" charset="0"/>
              </a:rPr>
              <a:t>очевидна: до сих пор </a:t>
            </a:r>
            <a:r>
              <a:rPr lang="ru-RU" sz="2000" dirty="0">
                <a:latin typeface="Times New Roman" pitchFamily="18" charset="0"/>
              </a:rPr>
              <a:t>не изжиты пороки, которые обличал Н.В. Гоголь в  поэме «Мертвые души». </a:t>
            </a:r>
            <a:r>
              <a:rPr lang="ru-RU" sz="2000" dirty="0" smtClean="0">
                <a:latin typeface="Times New Roman" pitchFamily="18" charset="0"/>
              </a:rPr>
              <a:t>Поэтому </a:t>
            </a:r>
            <a:r>
              <a:rPr lang="ru-RU" sz="2000" dirty="0">
                <a:latin typeface="Times New Roman" pitchFamily="18" charset="0"/>
              </a:rPr>
              <a:t>автор поэмы прибегает к использованию различных сатирических </a:t>
            </a:r>
            <a:r>
              <a:rPr lang="ru-RU" sz="2000" dirty="0" smtClean="0">
                <a:latin typeface="Times New Roman" pitchFamily="18" charset="0"/>
              </a:rPr>
              <a:t>приемов, среди которых мы выделили и исследовали иронию и сарказм. Поэма Гоголя достаточно сложная для понимания, но именно ирония и сарказм помогают нам понять точку зрения автора и как-либо визуализировать образы.</a:t>
            </a:r>
          </a:p>
          <a:p>
            <a:pPr algn="just" eaLnBrk="1" hangingPunct="1">
              <a:spcBef>
                <a:spcPct val="50000"/>
              </a:spcBef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ПРАКТИЧЕСКАЯ ЗНАЧИМОСТЬ </a:t>
            </a:r>
            <a:r>
              <a:rPr lang="ru-RU" sz="2000" dirty="0" smtClean="0">
                <a:latin typeface="Times New Roman" pitchFamily="18" charset="0"/>
              </a:rPr>
              <a:t>нашей </a:t>
            </a:r>
            <a:r>
              <a:rPr lang="ru-RU" altLang="ru-RU" sz="2000" dirty="0" smtClean="0">
                <a:latin typeface="Times New Roman" pitchFamily="18" charset="0"/>
              </a:rPr>
              <a:t>научно-исследовательской работы определяется возможностью использования ее результатов в своей деятельности педагогами, а также учениками при изучении произведений Гоголя.</a:t>
            </a:r>
            <a:endParaRPr lang="ru-RU" sz="2000" dirty="0" smtClean="0">
              <a:latin typeface="Times New Roman" pitchFamily="18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ru-RU" altLang="ru-RU" sz="2000" dirty="0">
              <a:solidFill>
                <a:srgbClr val="99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052736"/>
            <a:ext cx="4885714" cy="5328592"/>
          </a:xfrm>
        </p:spPr>
        <p:txBody>
          <a:bodyPr/>
          <a:lstStyle/>
          <a:p>
            <a:pPr indent="457200" algn="just" eaLnBrk="1" hangingPunct="1"/>
            <a:r>
              <a:rPr lang="ru-RU" altLang="ru-RU" sz="20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+mn-lt"/>
              </a:rPr>
              <a:t>За ироническим разоблачением Гоголем лицемерия и внутренней пустоты губернского общества выступает глубокая горечь, осознание несоответствия носителей власти высоким гражданским требованиям и идеалам.</a:t>
            </a:r>
            <a:br>
              <a:rPr lang="ru-RU" alt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+mn-lt"/>
              </a:rPr>
              <a:t>Как показывает автор, чиновников роднит с помещиками </a:t>
            </a:r>
            <a:r>
              <a:rPr lang="ru-RU" altLang="ru-RU" sz="2000" dirty="0" err="1" smtClean="0">
                <a:solidFill>
                  <a:schemeClr val="tx1"/>
                </a:solidFill>
                <a:latin typeface="+mn-lt"/>
              </a:rPr>
              <a:t>бездуховность</a:t>
            </a:r>
            <a:r>
              <a:rPr lang="ru-RU" altLang="ru-RU" sz="2000" dirty="0" smtClean="0">
                <a:solidFill>
                  <a:schemeClr val="tx1"/>
                </a:solidFill>
                <a:latin typeface="+mn-lt"/>
              </a:rPr>
              <a:t>, жажда наживы, привычка к паразитическому существованию. Для государственных служащих должность - только источник дохода, средство беспечной и праздной жизни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стремлени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e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широко пожить за счет «сумм нежно любимого ими отечества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. </a:t>
            </a:r>
            <a:r>
              <a:rPr lang="ru-RU" altLang="ru-RU" sz="2000" dirty="0" smtClean="0">
                <a:solidFill>
                  <a:schemeClr val="tx1"/>
                </a:solidFill>
                <a:latin typeface="+mn-lt"/>
              </a:rPr>
              <a:t>Чиновники, как и помещики, - </a:t>
            </a:r>
            <a:br>
              <a:rPr lang="ru-RU" alt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+mn-lt"/>
              </a:rPr>
              <a:t>«мертвые души».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714356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Чиновники города </a:t>
            </a:r>
            <a:r>
              <a:rPr lang="en-US" sz="36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NN</a:t>
            </a:r>
            <a:endParaRPr lang="ru-RU" sz="3600" dirty="0" smtClean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  <a:p>
            <a:pPr algn="ctr"/>
            <a:endParaRPr lang="ru-RU" sz="3600" dirty="0"/>
          </a:p>
        </p:txBody>
      </p:sp>
      <p:pic>
        <p:nvPicPr>
          <p:cNvPr id="14338" name="Picture 2" descr="http://mtdata.ru/u22/photoA195/20157587505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428868"/>
            <a:ext cx="2857520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5572116"/>
            <a:ext cx="7643812" cy="1285884"/>
          </a:xfrm>
        </p:spPr>
        <p:txBody>
          <a:bodyPr/>
          <a:lstStyle/>
          <a:p>
            <a:pPr indent="457200" eaLnBrk="1" hangingPunct="1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  <a:t>Чичиков — центральный герой поэмы «Мертвые души», </a:t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  <a:t>вокруг него сосредоточено все действие поэмы, </a:t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  <a:t>с ним связаны все ее персонажи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</a:t>
            </a:r>
            <a:br>
              <a:rPr lang="ru-RU" sz="20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alt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85728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Павел Иванович Чичиков </a:t>
            </a:r>
            <a:endParaRPr lang="ru-RU" sz="3600" dirty="0"/>
          </a:p>
        </p:txBody>
      </p:sp>
      <p:pic>
        <p:nvPicPr>
          <p:cNvPr id="5" name="Рисунок 4" descr="http://mypresentation.ru/documents/b442d61d6713a1dd6aa0e8c4bbd1a77e/img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908720"/>
            <a:ext cx="561662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19542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3" name="Picture 5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500438"/>
            <a:ext cx="151288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4" name="Picture 6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645024"/>
            <a:ext cx="1893887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5" name="Picture 7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4077072"/>
            <a:ext cx="1511300" cy="191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6" name="Picture 9" descr="bolevsky_manilov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620688"/>
            <a:ext cx="21288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3_s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836712"/>
            <a:ext cx="2232025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8" name="Line 15"/>
          <p:cNvSpPr>
            <a:spLocks noChangeShapeType="1"/>
          </p:cNvSpPr>
          <p:nvPr/>
        </p:nvSpPr>
        <p:spPr bwMode="auto">
          <a:xfrm flipH="1">
            <a:off x="2483768" y="1124744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1599" tIns="50799" rIns="101599" bIns="50799"/>
          <a:lstStyle/>
          <a:p>
            <a:endParaRPr lang="ru-RU"/>
          </a:p>
        </p:txBody>
      </p:sp>
      <p:sp>
        <p:nvSpPr>
          <p:cNvPr id="107529" name="Line 16"/>
          <p:cNvSpPr>
            <a:spLocks noChangeShapeType="1"/>
          </p:cNvSpPr>
          <p:nvPr/>
        </p:nvSpPr>
        <p:spPr bwMode="auto">
          <a:xfrm>
            <a:off x="5148064" y="1124744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1599" tIns="50799" rIns="101599" bIns="50799"/>
          <a:lstStyle/>
          <a:p>
            <a:endParaRPr lang="ru-RU"/>
          </a:p>
        </p:txBody>
      </p:sp>
      <p:sp>
        <p:nvSpPr>
          <p:cNvPr id="107530" name="Line 17"/>
          <p:cNvSpPr>
            <a:spLocks noChangeShapeType="1"/>
          </p:cNvSpPr>
          <p:nvPr/>
        </p:nvSpPr>
        <p:spPr bwMode="auto">
          <a:xfrm flipH="1">
            <a:off x="2627784" y="3573016"/>
            <a:ext cx="71913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1599" tIns="50799" rIns="101599" bIns="50799"/>
          <a:lstStyle/>
          <a:p>
            <a:endParaRPr lang="ru-RU"/>
          </a:p>
        </p:txBody>
      </p:sp>
      <p:sp>
        <p:nvSpPr>
          <p:cNvPr id="107531" name="Line 18"/>
          <p:cNvSpPr>
            <a:spLocks noChangeShapeType="1"/>
          </p:cNvSpPr>
          <p:nvPr/>
        </p:nvSpPr>
        <p:spPr bwMode="auto">
          <a:xfrm>
            <a:off x="4427984" y="3573016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1599" tIns="50799" rIns="101599" bIns="50799"/>
          <a:lstStyle/>
          <a:p>
            <a:endParaRPr lang="ru-RU"/>
          </a:p>
        </p:txBody>
      </p:sp>
      <p:sp>
        <p:nvSpPr>
          <p:cNvPr id="107532" name="Line 19"/>
          <p:cNvSpPr>
            <a:spLocks noChangeShapeType="1"/>
          </p:cNvSpPr>
          <p:nvPr/>
        </p:nvSpPr>
        <p:spPr bwMode="auto">
          <a:xfrm>
            <a:off x="5436096" y="3573016"/>
            <a:ext cx="717551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1599" tIns="50799" rIns="101599" bIns="50799"/>
          <a:lstStyle/>
          <a:p>
            <a:endParaRPr lang="ru-RU"/>
          </a:p>
        </p:txBody>
      </p:sp>
      <p:sp>
        <p:nvSpPr>
          <p:cNvPr id="107533" name="Text Box 21"/>
          <p:cNvSpPr txBox="1">
            <a:spLocks noChangeArrowheads="1"/>
          </p:cNvSpPr>
          <p:nvPr/>
        </p:nvSpPr>
        <p:spPr bwMode="auto">
          <a:xfrm>
            <a:off x="5518149" y="2789239"/>
            <a:ext cx="36258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rIns="91439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ru-RU" dirty="0">
                <a:latin typeface="Arial" charset="0"/>
              </a:rPr>
              <a:t>  Деликатен и мечтателен  как Манилов</a:t>
            </a:r>
          </a:p>
        </p:txBody>
      </p:sp>
      <p:sp>
        <p:nvSpPr>
          <p:cNvPr id="107534" name="Text Box 22"/>
          <p:cNvSpPr txBox="1">
            <a:spLocks noChangeArrowheads="1"/>
          </p:cNvSpPr>
          <p:nvPr/>
        </p:nvSpPr>
        <p:spPr bwMode="auto">
          <a:xfrm>
            <a:off x="1285852" y="2628901"/>
            <a:ext cx="134146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9" rIns="91439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ru-RU" dirty="0">
                <a:latin typeface="Arial" charset="0"/>
              </a:rPr>
              <a:t>Способен копить как Коробочка</a:t>
            </a:r>
          </a:p>
        </p:txBody>
      </p:sp>
      <p:sp>
        <p:nvSpPr>
          <p:cNvPr id="107535" name="Text Box 23"/>
          <p:cNvSpPr txBox="1">
            <a:spLocks noChangeArrowheads="1"/>
          </p:cNvSpPr>
          <p:nvPr/>
        </p:nvSpPr>
        <p:spPr bwMode="auto">
          <a:xfrm>
            <a:off x="1835696" y="260648"/>
            <a:ext cx="701992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rIns="91439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ru-RU" sz="2200" dirty="0" smtClean="0">
                <a:solidFill>
                  <a:srgbClr val="FF0000"/>
                </a:solidFill>
                <a:latin typeface="Arial" charset="0"/>
              </a:rPr>
              <a:t>Чичиков соотносится с помещиками</a:t>
            </a:r>
            <a:endParaRPr lang="ru-RU" sz="22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7536" name="Text Box 24"/>
          <p:cNvSpPr txBox="1">
            <a:spLocks noChangeArrowheads="1"/>
          </p:cNvSpPr>
          <p:nvPr/>
        </p:nvSpPr>
        <p:spPr bwMode="auto">
          <a:xfrm>
            <a:off x="6229349" y="5805264"/>
            <a:ext cx="29146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rIns="91439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ru-RU" dirty="0">
                <a:latin typeface="Arial" charset="0"/>
              </a:rPr>
              <a:t>Может  солгать не хуже Ноздрева</a:t>
            </a:r>
          </a:p>
        </p:txBody>
      </p:sp>
      <p:sp>
        <p:nvSpPr>
          <p:cNvPr id="107537" name="Text Box 25"/>
          <p:cNvSpPr txBox="1">
            <a:spLocks noChangeArrowheads="1"/>
          </p:cNvSpPr>
          <p:nvPr/>
        </p:nvSpPr>
        <p:spPr bwMode="auto">
          <a:xfrm>
            <a:off x="1187624" y="5517232"/>
            <a:ext cx="22145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9" rIns="91439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ru-RU" dirty="0">
                <a:latin typeface="Arial" charset="0"/>
              </a:rPr>
              <a:t>Прижимист и деловит как Собакевич</a:t>
            </a:r>
          </a:p>
        </p:txBody>
      </p:sp>
      <p:sp>
        <p:nvSpPr>
          <p:cNvPr id="107538" name="Text Box 26"/>
          <p:cNvSpPr txBox="1">
            <a:spLocks noChangeArrowheads="1"/>
          </p:cNvSpPr>
          <p:nvPr/>
        </p:nvSpPr>
        <p:spPr bwMode="auto">
          <a:xfrm>
            <a:off x="2195736" y="6165304"/>
            <a:ext cx="4733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rIns="91439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ru-RU" dirty="0">
                <a:latin typeface="Arial" charset="0"/>
              </a:rPr>
              <a:t>В бережливости на уступит Плюшкину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101599" tIns="50799" rIns="101599" bIns="50799"/>
          <a:lstStyle/>
          <a:p>
            <a:pPr eaLnBrk="1" hangingPunct="1"/>
            <a:r>
              <a:rPr lang="ru-RU" b="1" u="sng" smtClean="0">
                <a:solidFill>
                  <a:srgbClr val="00FFFF"/>
                </a:solidFill>
              </a:rPr>
              <a:t> </a:t>
            </a:r>
            <a:endParaRPr lang="ru-RU" smtClean="0">
              <a:solidFill>
                <a:srgbClr val="00FFFF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0"/>
            <a:ext cx="4680520" cy="3645024"/>
          </a:xfrm>
        </p:spPr>
        <p:txBody>
          <a:bodyPr lIns="101599" tIns="50799" rIns="101599" bIns="50799"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200" i="1" dirty="0" smtClean="0"/>
              <a:t> 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endParaRPr lang="ru-RU" sz="2200" i="1" dirty="0" smtClean="0"/>
          </a:p>
          <a:p>
            <a:pPr>
              <a:buNone/>
            </a:pPr>
            <a:r>
              <a:rPr lang="ru-RU" altLang="ru-RU" sz="2000" dirty="0" smtClean="0">
                <a:solidFill>
                  <a:srgbClr val="990000"/>
                </a:solidFill>
                <a:latin typeface="Times New Roman" pitchFamily="18" charset="0"/>
              </a:rPr>
              <a:t>     </a:t>
            </a:r>
            <a:br>
              <a:rPr lang="ru-RU" altLang="ru-RU" sz="2000" dirty="0" smtClean="0">
                <a:solidFill>
                  <a:srgbClr val="990000"/>
                </a:solidFill>
                <a:latin typeface="Times New Roman" pitchFamily="18" charset="0"/>
              </a:rPr>
            </a:br>
            <a:r>
              <a:rPr lang="ru-RU" altLang="ru-RU" sz="1800" dirty="0" smtClean="0">
                <a:latin typeface="Times New Roman" pitchFamily="18" charset="0"/>
              </a:rPr>
              <a:t>Близок Чичиков и к чиновникам города </a:t>
            </a:r>
            <a:r>
              <a:rPr lang="en-US" altLang="ru-RU" sz="1800" dirty="0" smtClean="0">
                <a:latin typeface="Times New Roman" pitchFamily="18" charset="0"/>
              </a:rPr>
              <a:t>NN</a:t>
            </a:r>
            <a:r>
              <a:rPr lang="ru-RU" altLang="ru-RU" sz="1800" dirty="0" smtClean="0">
                <a:latin typeface="Times New Roman" pitchFamily="18" charset="0"/>
              </a:rPr>
              <a:t>. Его, как и других государственных служащих, ни в малейшей степени</a:t>
            </a:r>
            <a:r>
              <a:rPr lang="en-US" altLang="ru-RU" sz="1800" dirty="0" smtClean="0">
                <a:latin typeface="Times New Roman" pitchFamily="18" charset="0"/>
              </a:rPr>
              <a:t> </a:t>
            </a:r>
            <a:r>
              <a:rPr lang="ru-RU" altLang="ru-RU" sz="1800" dirty="0" smtClean="0">
                <a:latin typeface="Times New Roman" pitchFamily="18" charset="0"/>
              </a:rPr>
              <a:t>не волнуют интересы страны, он не чувствует себя «гражданином земли своей». Однако «хозяин,  приобретатель», как иронически называет Чичикова Гоголь не стремится к чинам и карьере </a:t>
            </a:r>
            <a:br>
              <a:rPr lang="ru-RU" altLang="ru-RU" sz="1800" dirty="0" smtClean="0">
                <a:latin typeface="Times New Roman" pitchFamily="18" charset="0"/>
              </a:rPr>
            </a:br>
            <a:r>
              <a:rPr lang="ru-RU" altLang="ru-RU" sz="1800" dirty="0" smtClean="0">
                <a:latin typeface="Times New Roman" pitchFamily="18" charset="0"/>
              </a:rPr>
              <a:t>как таковой – служба занимает его только как средство обогащения. </a:t>
            </a:r>
            <a:br>
              <a:rPr lang="ru-RU" altLang="ru-RU" sz="1800" dirty="0" smtClean="0">
                <a:latin typeface="Times New Roman" pitchFamily="18" charset="0"/>
              </a:rPr>
            </a:br>
            <a:r>
              <a:rPr lang="ru-RU" altLang="ru-RU" sz="1800" dirty="0" smtClean="0">
                <a:latin typeface="Times New Roman" pitchFamily="18" charset="0"/>
              </a:rPr>
              <a:t>Свое благополучие Чичиков строит на чужих бедах, обмане, предательстве. </a:t>
            </a:r>
            <a:br>
              <a:rPr lang="ru-RU" altLang="ru-RU" sz="1800" dirty="0" smtClean="0">
                <a:latin typeface="Times New Roman" pitchFamily="18" charset="0"/>
              </a:rPr>
            </a:br>
            <a:r>
              <a:rPr lang="ru-RU" altLang="ru-RU" sz="1800" dirty="0" smtClean="0">
                <a:latin typeface="Times New Roman" pitchFamily="18" charset="0"/>
              </a:rPr>
              <a:t>Он одержим лишь одной идеей – стать «миллионщиком», обрести покой и достаток.</a:t>
            </a:r>
            <a:r>
              <a:rPr lang="ru-RU" sz="1800" dirty="0" smtClean="0"/>
              <a:t> </a:t>
            </a:r>
          </a:p>
          <a:p>
            <a:pPr>
              <a:buNone/>
            </a:pPr>
            <a:r>
              <a:rPr lang="ru-RU" altLang="ru-RU" sz="1800" dirty="0" smtClean="0">
                <a:latin typeface="Times New Roman" pitchFamily="18" charset="0"/>
              </a:rPr>
              <a:t>         В своей </a:t>
            </a:r>
            <a:r>
              <a:rPr lang="ru-RU" altLang="ru-RU" sz="1800" dirty="0" err="1" smtClean="0">
                <a:latin typeface="Times New Roman" pitchFamily="18" charset="0"/>
              </a:rPr>
              <a:t>бездуховности</a:t>
            </a:r>
            <a:r>
              <a:rPr lang="ru-RU" altLang="ru-RU" sz="1800" dirty="0" smtClean="0">
                <a:latin typeface="Times New Roman" pitchFamily="18" charset="0"/>
              </a:rPr>
              <a:t> и жажде наживы он такой же «мертвый», как и уездные помещики и чиновники.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642918"/>
            <a:ext cx="4874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Чичиков и чиновники</a:t>
            </a:r>
            <a:endParaRPr lang="ru-RU" sz="2800" dirty="0"/>
          </a:p>
        </p:txBody>
      </p:sp>
      <p:pic>
        <p:nvPicPr>
          <p:cNvPr id="5" name="Picture 2" descr="http://data25.gallery.ru/albums/gallery/183231-bd980-88020517-m750x740-u238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9829" y="1628800"/>
            <a:ext cx="339863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115616" y="836712"/>
            <a:ext cx="73850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«Смеху сквозь слезы...»</a:t>
            </a:r>
            <a:endParaRPr lang="ru-RU" sz="2800" dirty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</p:txBody>
      </p:sp>
      <p:sp>
        <p:nvSpPr>
          <p:cNvPr id="120835" name="Text Box 5"/>
          <p:cNvSpPr txBox="1">
            <a:spLocks noChangeArrowheads="1"/>
          </p:cNvSpPr>
          <p:nvPr/>
        </p:nvSpPr>
        <p:spPr bwMode="auto">
          <a:xfrm>
            <a:off x="2627314" y="2051050"/>
            <a:ext cx="47529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 sz="1600" b="0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900114" y="1700214"/>
            <a:ext cx="26638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 sz="1200">
              <a:solidFill>
                <a:srgbClr val="660033"/>
              </a:solidFill>
              <a:latin typeface="PromtImperial" pitchFamily="34" charset="0"/>
            </a:endParaRPr>
          </a:p>
        </p:txBody>
      </p:sp>
      <p:sp>
        <p:nvSpPr>
          <p:cNvPr id="120837" name="Text Box 10"/>
          <p:cNvSpPr txBox="1">
            <a:spLocks noChangeArrowheads="1"/>
          </p:cNvSpPr>
          <p:nvPr/>
        </p:nvSpPr>
        <p:spPr bwMode="auto">
          <a:xfrm>
            <a:off x="3779839" y="4221163"/>
            <a:ext cx="18573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 b="0"/>
          </a:p>
        </p:txBody>
      </p:sp>
      <p:pic>
        <p:nvPicPr>
          <p:cNvPr id="24589" name="Picture 13" descr="гоголь 1"/>
          <p:cNvPicPr>
            <a:picLocks noChangeAspect="1" noChangeArrowheads="1"/>
          </p:cNvPicPr>
          <p:nvPr/>
        </p:nvPicPr>
        <p:blipFill>
          <a:blip r:embed="rId2" cstate="print">
            <a:lum bright="-12000" contrast="48000"/>
          </a:blip>
          <a:srcRect/>
          <a:stretch>
            <a:fillRect/>
          </a:stretch>
        </p:blipFill>
        <p:spPr bwMode="auto">
          <a:xfrm>
            <a:off x="1187624" y="1628800"/>
            <a:ext cx="2304256" cy="3024336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63888" y="1556792"/>
            <a:ext cx="51435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000" b="0" dirty="0" smtClean="0">
                <a:latin typeface="Times New Roman" pitchFamily="18" charset="0"/>
              </a:rPr>
              <a:t>Ирония у Гоголя имеет своеобразие. Белинский писал, что комизм Гоголя является следствием «грустного взгляда на жизнь, что в его смехе много горечи и горести». Изображая отрицательные стороны тогдашней русской жизни, создавая ряд комических и отталкивающих типов, смеясь над «пошлостью пошлого человека», Гоголь в то же время душевно скорбел о том нравственном падении, до которого дошли его герои. Смех Гоголя полон горечи и глубокого сожаления о людях, потерявших человеческий облик. Вот почему поэма</a:t>
            </a:r>
            <a:br>
              <a:rPr lang="ru-RU" altLang="ru-RU" sz="2000" b="0" dirty="0" smtClean="0">
                <a:latin typeface="Times New Roman" pitchFamily="18" charset="0"/>
              </a:rPr>
            </a:br>
            <a:r>
              <a:rPr lang="ru-RU" altLang="ru-RU" sz="2000" b="0" dirty="0" smtClean="0">
                <a:latin typeface="Times New Roman" pitchFamily="18" charset="0"/>
              </a:rPr>
              <a:t> Н.В. Гоголя «Мертвые души» — это </a:t>
            </a:r>
            <a:r>
              <a:rPr lang="ru-RU" altLang="ru-RU" sz="2000" b="0" dirty="0" smtClean="0">
                <a:solidFill>
                  <a:srgbClr val="FF3300"/>
                </a:solidFill>
                <a:latin typeface="Times New Roman" pitchFamily="18" charset="0"/>
              </a:rPr>
              <a:t>«сначала смешно, потом грустно».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Текст 2"/>
          <p:cNvSpPr>
            <a:spLocks noGrp="1"/>
          </p:cNvSpPr>
          <p:nvPr>
            <p:ph type="body" sz="half" idx="1"/>
          </p:nvPr>
        </p:nvSpPr>
        <p:spPr>
          <a:xfrm>
            <a:off x="1000101" y="428604"/>
            <a:ext cx="4929221" cy="5889625"/>
          </a:xfrm>
        </p:spPr>
        <p:txBody>
          <a:bodyPr lIns="101599" tIns="50799"/>
          <a:lstStyle/>
          <a:p>
            <a:pPr algn="just" eaLnBrk="1" hangingPunct="1">
              <a:buFontTx/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      </a:t>
            </a:r>
            <a:endParaRPr lang="ru-RU" sz="2200" dirty="0" smtClean="0"/>
          </a:p>
          <a:p>
            <a:pPr marL="0" indent="457200" algn="just" eaLnBrk="1" hangingPunct="1">
              <a:spcBef>
                <a:spcPts val="0"/>
              </a:spcBef>
              <a:buFontTx/>
              <a:buNone/>
            </a:pPr>
            <a:r>
              <a:rPr lang="ru-RU" sz="2200" u="sng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   </a:t>
            </a:r>
          </a:p>
          <a:p>
            <a:pPr marL="0" indent="457200" algn="just" eaLnBrk="1" hangingPunct="1">
              <a:spcBef>
                <a:spcPts val="0"/>
              </a:spcBef>
              <a:buFontTx/>
              <a:buNone/>
            </a:pPr>
            <a:r>
              <a:rPr lang="ru-RU" altLang="ru-RU" sz="2200" dirty="0" smtClean="0">
                <a:latin typeface="Times New Roman" pitchFamily="18" charset="0"/>
              </a:rPr>
              <a:t>На основании проведенного исследования мы можем утверждать, что наша гипотеза полностью нашла подтверждение.</a:t>
            </a:r>
          </a:p>
          <a:p>
            <a:pPr marL="0" indent="457200" algn="just" eaLnBrk="1" hangingPunct="1">
              <a:spcBef>
                <a:spcPts val="0"/>
              </a:spcBef>
              <a:buFontTx/>
              <a:buNone/>
            </a:pPr>
            <a:r>
              <a:rPr lang="ru-RU" altLang="ru-RU" sz="2200" dirty="0" smtClean="0">
                <a:latin typeface="Times New Roman" pitchFamily="18" charset="0"/>
              </a:rPr>
              <a:t>В поэме Н.В. Гоголя «Мертвые души» ирония играет существенную роль. Иронический пафос, художественные и стилистические приёмы, его поддерживающие, создают неповторимый колорит произведения.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200" dirty="0" smtClean="0">
                <a:latin typeface="Times New Roman" pitchFamily="18" charset="0"/>
              </a:rPr>
              <a:t>Основной объект изображения иронии в поэме  – деформация морали и нравов. </a:t>
            </a:r>
          </a:p>
          <a:p>
            <a:pPr algn="just" eaLnBrk="1" hangingPunct="1">
              <a:buFontTx/>
              <a:buNone/>
            </a:pPr>
            <a:endParaRPr lang="ru-RU" sz="24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714356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Заключение</a:t>
            </a:r>
            <a:endParaRPr lang="ru-RU" sz="2800" dirty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</p:txBody>
      </p:sp>
      <p:pic>
        <p:nvPicPr>
          <p:cNvPr id="9220" name="Picture 4" descr="http://petemunday.com/images/56ea4c376e42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643050"/>
            <a:ext cx="2524120" cy="5043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Текст 2"/>
          <p:cNvSpPr>
            <a:spLocks noGrp="1"/>
          </p:cNvSpPr>
          <p:nvPr>
            <p:ph type="body" sz="half" idx="1"/>
          </p:nvPr>
        </p:nvSpPr>
        <p:spPr>
          <a:xfrm>
            <a:off x="1043608" y="476672"/>
            <a:ext cx="7554939" cy="5889625"/>
          </a:xfrm>
        </p:spPr>
        <p:txBody>
          <a:bodyPr lIns="101599" tIns="50799"/>
          <a:lstStyle/>
          <a:p>
            <a:pPr algn="just" eaLnBrk="1" hangingPunct="1">
              <a:buFontTx/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      </a:t>
            </a:r>
            <a:endParaRPr lang="ru-RU" sz="2200" dirty="0" smtClean="0"/>
          </a:p>
          <a:p>
            <a:pPr algn="ctr" eaLnBrk="1" hangingPunct="1">
              <a:buFontTx/>
              <a:buNone/>
            </a:pPr>
            <a:r>
              <a:rPr lang="ru-RU" sz="2200" u="sng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altLang="ru-RU" sz="2000" dirty="0" smtClean="0">
                <a:latin typeface="Times New Roman" pitchFamily="18" charset="0"/>
              </a:rPr>
              <a:t>Проведенный анализ позволил нам сделать следующие выводы.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Ирония способствует созданию в поэме «Мертвые души» необходимого эмоционального фона, позволяющего</a:t>
            </a:r>
            <a:r>
              <a:rPr lang="ru-RU" sz="2000" dirty="0" smtClean="0"/>
              <a:t> </a:t>
            </a:r>
            <a:r>
              <a:rPr lang="ru-RU" altLang="ru-RU" sz="2000" dirty="0" smtClean="0">
                <a:latin typeface="Times New Roman" pitchFamily="18" charset="0"/>
              </a:rPr>
              <a:t>раскрыть наиболее тонкие особенности натуры каждого героя, изобличить их недостатки и сформировать у читателя отрицательное к ним отношение.</a:t>
            </a:r>
            <a:r>
              <a:rPr lang="ru-RU" altLang="ru-RU" sz="2000" dirty="0" smtClean="0"/>
              <a:t> </a:t>
            </a:r>
            <a:r>
              <a:rPr lang="ru-RU" altLang="ru-RU" sz="2000" dirty="0" smtClean="0">
                <a:latin typeface="Times New Roman" pitchFamily="18" charset="0"/>
              </a:rPr>
              <a:t>Бичуя зло, писатель  даёт почувствовать читателю свой положительный идеал и пробуждает тягу к нему.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Ирония активно используется Гоголем в поэме как способ: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а) создания портретных зарисовок;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б) описаниях обстановки;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в) раскрытия мировосприятия героев;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г) речевой характеристики персонажей.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Писатель ставил перед собой цель – «смеяться сильно» </a:t>
            </a:r>
            <a:br>
              <a:rPr lang="ru-RU" altLang="ru-RU" sz="2000" dirty="0" smtClean="0">
                <a:latin typeface="Times New Roman" pitchFamily="18" charset="0"/>
              </a:rPr>
            </a:br>
            <a:r>
              <a:rPr lang="ru-RU" altLang="ru-RU" sz="2000" dirty="0" smtClean="0">
                <a:latin typeface="Times New Roman" pitchFamily="18" charset="0"/>
              </a:rPr>
              <a:t>над тем, что «достойно осмеяния всеобщего», ибо в смехе Гоголь видел могучее средство воздействия на общество. Реализовать эту задачу в поэме «Мертвые души» ему в полной мере помогает ирония и ее высшее проявление – сарказм.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571480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ВЫВОДЫ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28662" y="285728"/>
            <a:ext cx="750098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2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Перечень источников литературы и </a:t>
            </a:r>
            <a:r>
              <a:rPr lang="ru-RU" sz="3200" dirty="0" err="1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интернет-ресурсов</a:t>
            </a:r>
            <a:endParaRPr lang="ru-RU" sz="3200" dirty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990600" y="1142984"/>
            <a:ext cx="761365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 sz="2000" dirty="0">
              <a:solidFill>
                <a:srgbClr val="99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latin typeface="Times New Roman" pitchFamily="18" charset="0"/>
              </a:rPr>
              <a:t>1. В.Г. Белинский, Избранные статьи, М., 1975.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latin typeface="Times New Roman" pitchFamily="18" charset="0"/>
              </a:rPr>
              <a:t>2. С.П. </a:t>
            </a:r>
            <a:r>
              <a:rPr lang="ru-RU" altLang="ru-RU" sz="2000" dirty="0" err="1" smtClean="0">
                <a:latin typeface="Times New Roman" pitchFamily="18" charset="0"/>
              </a:rPr>
              <a:t>Белокурова</a:t>
            </a:r>
            <a:r>
              <a:rPr lang="ru-RU" altLang="ru-RU" sz="2000" dirty="0" smtClean="0">
                <a:latin typeface="Times New Roman" pitchFamily="18" charset="0"/>
              </a:rPr>
              <a:t>. </a:t>
            </a:r>
            <a:r>
              <a:rPr lang="ru-RU" altLang="ru-RU" sz="2000" dirty="0">
                <a:latin typeface="Times New Roman" pitchFamily="18" charset="0"/>
              </a:rPr>
              <a:t>Словарь литературоведческих терминов. </a:t>
            </a:r>
            <a:r>
              <a:rPr lang="ru-RU" altLang="ru-RU" sz="2000" dirty="0" smtClean="0">
                <a:latin typeface="Times New Roman" pitchFamily="18" charset="0"/>
              </a:rPr>
              <a:t>Санкт-Петербург, </a:t>
            </a:r>
            <a:r>
              <a:rPr lang="ru-RU" altLang="ru-RU" sz="2000" dirty="0">
                <a:latin typeface="Times New Roman" pitchFamily="18" charset="0"/>
              </a:rPr>
              <a:t>2012</a:t>
            </a:r>
            <a:r>
              <a:rPr lang="ru-RU" altLang="ru-RU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latin typeface="Times New Roman" pitchFamily="18" charset="0"/>
              </a:rPr>
              <a:t>3. Виноградов И.А. Гоголь Художник и Мыслитель: Христианские основы миросозерцания. М., 2000.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latin typeface="Times New Roman" pitchFamily="18" charset="0"/>
              </a:rPr>
              <a:t>4. Н.В. Гоголь. Авторская исповедь. М., 2012.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latin typeface="Times New Roman" pitchFamily="18" charset="0"/>
              </a:rPr>
              <a:t>5. Гоголь в русской критике. М., 1953.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latin typeface="Times New Roman" pitchFamily="18" charset="0"/>
              </a:rPr>
              <a:t>6. Н.В. Гоголь. Духовная проза (сборник). М., 2012.</a:t>
            </a:r>
            <a:endParaRPr lang="ru-RU" altLang="ru-RU" sz="20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latin typeface="Times New Roman" pitchFamily="18" charset="0"/>
              </a:rPr>
              <a:t>7. Н.В. Гоголь. Мертвые души. Санкт-Петербург, 2009.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latin typeface="Times New Roman" pitchFamily="18" charset="0"/>
              </a:rPr>
              <a:t>8. А.М</a:t>
            </a:r>
            <a:r>
              <a:rPr lang="ru-RU" altLang="ru-RU" sz="2000" dirty="0">
                <a:latin typeface="Times New Roman" pitchFamily="18" charset="0"/>
              </a:rPr>
              <a:t>. </a:t>
            </a:r>
            <a:r>
              <a:rPr lang="ru-RU" altLang="ru-RU" sz="2000" dirty="0" err="1">
                <a:latin typeface="Times New Roman" pitchFamily="18" charset="0"/>
              </a:rPr>
              <a:t>Докусов</a:t>
            </a:r>
            <a:r>
              <a:rPr lang="ru-RU" altLang="ru-RU" sz="2000" dirty="0">
                <a:latin typeface="Times New Roman" pitchFamily="18" charset="0"/>
              </a:rPr>
              <a:t>, М.Г. </a:t>
            </a:r>
            <a:r>
              <a:rPr lang="ru-RU" altLang="ru-RU" sz="2000" dirty="0" err="1">
                <a:latin typeface="Times New Roman" pitchFamily="18" charset="0"/>
              </a:rPr>
              <a:t>Качурин</a:t>
            </a:r>
            <a:r>
              <a:rPr lang="ru-RU" altLang="ru-RU" sz="2000" dirty="0">
                <a:latin typeface="Times New Roman" pitchFamily="18" charset="0"/>
              </a:rPr>
              <a:t>. Поэма Н.В. Гоголя «Мертвые души» в школьном изучении. М</a:t>
            </a:r>
            <a:r>
              <a:rPr lang="ru-RU" altLang="ru-RU" sz="2000" dirty="0" smtClean="0">
                <a:latin typeface="Times New Roman" pitchFamily="18" charset="0"/>
              </a:rPr>
              <a:t>., </a:t>
            </a:r>
            <a:r>
              <a:rPr lang="ru-RU" altLang="ru-RU" sz="2000" dirty="0">
                <a:latin typeface="Times New Roman" pitchFamily="18" charset="0"/>
              </a:rPr>
              <a:t>1982</a:t>
            </a:r>
            <a:r>
              <a:rPr lang="ru-RU" altLang="ru-RU" sz="2000" dirty="0" smtClean="0">
                <a:latin typeface="Times New Roman" pitchFamily="18" charset="0"/>
              </a:rPr>
              <a:t>.</a:t>
            </a:r>
            <a:endParaRPr lang="ru-RU" altLang="ru-RU" sz="2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28662" y="285728"/>
            <a:ext cx="750098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2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Перечень источников литературы и </a:t>
            </a:r>
            <a:r>
              <a:rPr lang="ru-RU" sz="3200" dirty="0" err="1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интернет-ресурсов</a:t>
            </a:r>
            <a:endParaRPr lang="ru-RU" sz="3200" dirty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990600" y="1142984"/>
            <a:ext cx="761365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 sz="2000" dirty="0">
              <a:solidFill>
                <a:srgbClr val="990000"/>
              </a:solidFill>
              <a:latin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ru-RU" altLang="ru-RU" sz="2000" dirty="0" smtClean="0">
                <a:latin typeface="Times New Roman" pitchFamily="18" charset="0"/>
              </a:rPr>
              <a:t>9.  Изучение творчества Н.В. Гоголя в школе. Под редакцией Г.В. </a:t>
            </a:r>
            <a:r>
              <a:rPr lang="ru-RU" altLang="ru-RU" sz="2000" dirty="0" err="1" smtClean="0">
                <a:latin typeface="Times New Roman" pitchFamily="18" charset="0"/>
              </a:rPr>
              <a:t>Самойленко</a:t>
            </a:r>
            <a:r>
              <a:rPr lang="ru-RU" altLang="ru-RU" sz="2000" dirty="0" smtClean="0">
                <a:latin typeface="Times New Roman" pitchFamily="18" charset="0"/>
              </a:rPr>
              <a:t>. Киев, 1988.</a:t>
            </a:r>
          </a:p>
          <a:p>
            <a:pPr eaLnBrk="1" hangingPunct="1">
              <a:spcBef>
                <a:spcPts val="0"/>
              </a:spcBef>
            </a:pPr>
            <a:r>
              <a:rPr lang="ru-RU" altLang="ru-RU" sz="2000" dirty="0" smtClean="0">
                <a:latin typeface="Times New Roman" pitchFamily="18" charset="0"/>
              </a:rPr>
              <a:t>10. Ю.В. Манн. Поэтика Гоголя. М., 1996.</a:t>
            </a:r>
            <a:endParaRPr lang="ru-RU" altLang="ru-RU" sz="2000" dirty="0" smtClean="0">
              <a:latin typeface="Arial" charset="0"/>
            </a:endParaRPr>
          </a:p>
          <a:p>
            <a:pPr eaLnBrk="1" hangingPunct="1">
              <a:spcBef>
                <a:spcPts val="0"/>
              </a:spcBef>
            </a:pPr>
            <a:r>
              <a:rPr lang="ru-RU" altLang="ru-RU" sz="2000" dirty="0" smtClean="0">
                <a:latin typeface="Times New Roman" pitchFamily="18" charset="0"/>
              </a:rPr>
              <a:t>11. Ю.В. Манн   «Сквозь видный миру смех.». Жизнь Н.В. Гоголя. 1809-1835. М., 1994.</a:t>
            </a:r>
          </a:p>
          <a:p>
            <a:pPr eaLnBrk="1" hangingPunct="1">
              <a:spcBef>
                <a:spcPts val="0"/>
              </a:spcBef>
            </a:pPr>
            <a:r>
              <a:rPr lang="ru-RU" altLang="ru-RU" sz="2000" dirty="0" smtClean="0">
                <a:latin typeface="Times New Roman" pitchFamily="18" charset="0"/>
              </a:rPr>
              <a:t>12. Ю.В. </a:t>
            </a:r>
            <a:r>
              <a:rPr lang="ru-RU" altLang="ru-RU" sz="2000" dirty="0" err="1" smtClean="0">
                <a:latin typeface="Times New Roman" pitchFamily="18" charset="0"/>
              </a:rPr>
              <a:t>Маранцман</a:t>
            </a:r>
            <a:r>
              <a:rPr lang="ru-RU" altLang="ru-RU" sz="2000" dirty="0" smtClean="0">
                <a:latin typeface="Times New Roman" pitchFamily="18" charset="0"/>
              </a:rPr>
              <a:t> В.Г. Труд читателя. От восприятия литературного произведения к анализу. М., 1986.</a:t>
            </a: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dirty="0" smtClean="0">
                <a:latin typeface="Times New Roman" pitchFamily="18" charset="0"/>
              </a:rPr>
              <a:t>13</a:t>
            </a:r>
            <a:r>
              <a:rPr lang="ru-RU" altLang="ru-RU" sz="2000" dirty="0" smtClean="0">
                <a:latin typeface="Times New Roman" pitchFamily="18" charset="0"/>
              </a:rPr>
              <a:t>. Г.Н. Поспелов. Творчество Н.В. Гоголя. Министерство просвещения РСФСР. М., 1953.</a:t>
            </a:r>
          </a:p>
          <a:p>
            <a:pPr eaLnBrk="1" hangingPunct="1">
              <a:spcBef>
                <a:spcPts val="0"/>
              </a:spcBef>
            </a:pPr>
            <a:r>
              <a:rPr lang="ru-RU" altLang="ru-RU" sz="2000" dirty="0" smtClean="0">
                <a:latin typeface="Times New Roman" pitchFamily="18" charset="0"/>
              </a:rPr>
              <a:t>14. Н.Л. Степанов. Н.В. Гоголь. Творческий путь. М., 1959.</a:t>
            </a:r>
          </a:p>
          <a:p>
            <a:pPr eaLnBrk="1" hangingPunct="1">
              <a:spcBef>
                <a:spcPts val="0"/>
              </a:spcBef>
            </a:pPr>
            <a:r>
              <a:rPr lang="ru-RU" altLang="ru-RU" sz="2000" dirty="0" smtClean="0">
                <a:latin typeface="Times New Roman" pitchFamily="18" charset="0"/>
              </a:rPr>
              <a:t>15. М.Б. </a:t>
            </a:r>
            <a:r>
              <a:rPr lang="ru-RU" altLang="ru-RU" sz="2000" dirty="0" err="1" smtClean="0">
                <a:latin typeface="Times New Roman" pitchFamily="18" charset="0"/>
              </a:rPr>
              <a:t>Храпченко</a:t>
            </a:r>
            <a:r>
              <a:rPr lang="ru-RU" altLang="ru-RU" sz="2000" dirty="0" smtClean="0">
                <a:latin typeface="Times New Roman" pitchFamily="18" charset="0"/>
              </a:rPr>
              <a:t>. «Мертвые души» Н.В. Гоголя. Издательство Академии наук СССР. М., 1952.</a:t>
            </a:r>
          </a:p>
          <a:p>
            <a:pPr eaLnBrk="1" hangingPunct="1">
              <a:spcBef>
                <a:spcPts val="0"/>
              </a:spcBef>
            </a:pPr>
            <a:r>
              <a:rPr lang="ru-RU" altLang="ru-RU" sz="2000" dirty="0" smtClean="0">
                <a:latin typeface="Times New Roman" pitchFamily="18" charset="0"/>
              </a:rPr>
              <a:t>16. </a:t>
            </a:r>
            <a:r>
              <a:rPr lang="en-US" altLang="ru-RU" sz="2000" dirty="0" smtClean="0">
                <a:latin typeface="Times New Roman" pitchFamily="18" charset="0"/>
              </a:rPr>
              <a:t>http:</a:t>
            </a:r>
            <a:r>
              <a:rPr lang="ru-RU" altLang="ru-RU" sz="2000" dirty="0" smtClean="0">
                <a:latin typeface="Times New Roman" pitchFamily="18" charset="0"/>
              </a:rPr>
              <a:t>//</a:t>
            </a:r>
            <a:r>
              <a:rPr lang="en-US" altLang="ru-RU" sz="2000" dirty="0" smtClean="0">
                <a:latin typeface="Times New Roman" pitchFamily="18" charset="0"/>
              </a:rPr>
              <a:t>www.ngogol.ru/</a:t>
            </a:r>
            <a:endParaRPr lang="ru-RU" altLang="ru-RU" sz="2000" dirty="0" smtClean="0">
              <a:latin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ru-RU" altLang="ru-RU" sz="2000" dirty="0" smtClean="0">
                <a:latin typeface="Times New Roman" pitchFamily="18" charset="0"/>
              </a:rPr>
              <a:t>17.</a:t>
            </a:r>
            <a:r>
              <a:rPr lang="en-US" altLang="ru-RU" sz="2000" dirty="0" smtClean="0">
                <a:latin typeface="Times New Roman" pitchFamily="18" charset="0"/>
              </a:rPr>
              <a:t>http://download9.proshkolu.ru/download/3129791/cce64c8c5e265b5f/39810846/b8dfe67b06ca9308</a:t>
            </a:r>
            <a:r>
              <a:rPr lang="ru-RU" altLang="ru-RU" sz="2000" dirty="0" smtClean="0">
                <a:latin typeface="Times New Roman" pitchFamily="18" charset="0"/>
              </a:rPr>
              <a:t>.</a:t>
            </a:r>
            <a:endParaRPr lang="en-US" altLang="ru-RU" sz="2000" dirty="0" smtClean="0">
              <a:latin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altLang="ru-RU" sz="2000" dirty="0" smtClean="0">
                <a:latin typeface="Times New Roman" pitchFamily="18" charset="0"/>
              </a:rPr>
              <a:t>18</a:t>
            </a:r>
            <a:r>
              <a:rPr lang="ru-RU" altLang="ru-RU" sz="2000" dirty="0" smtClean="0">
                <a:latin typeface="Times New Roman" pitchFamily="18" charset="0"/>
              </a:rPr>
              <a:t>. </a:t>
            </a:r>
            <a:r>
              <a:rPr lang="en-US" altLang="ru-RU" sz="2000" dirty="0" smtClean="0">
                <a:latin typeface="Times New Roman" pitchFamily="18" charset="0"/>
              </a:rPr>
              <a:t>http://www.literaturus.ru</a:t>
            </a:r>
            <a:r>
              <a:rPr lang="ru-RU" altLang="ru-RU" sz="2000" b="0" dirty="0" smtClean="0"/>
              <a:t> </a:t>
            </a:r>
            <a:r>
              <a:rPr lang="ru-RU" altLang="ru-RU" sz="2000" dirty="0" smtClean="0">
                <a:latin typeface="Times New Roman" pitchFamily="18" charset="0"/>
              </a:rPr>
              <a:t>(иллюстрации к поэме). </a:t>
            </a:r>
          </a:p>
          <a:p>
            <a:pPr eaLnBrk="1" hangingPunct="1">
              <a:spcBef>
                <a:spcPts val="0"/>
              </a:spcBef>
            </a:pPr>
            <a:endParaRPr lang="ru-RU" alt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476375" y="908051"/>
            <a:ext cx="64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dirty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Основополагающий вопрос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71538" y="2143116"/>
            <a:ext cx="557216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ts val="0"/>
              </a:spcBef>
            </a:pPr>
            <a:r>
              <a:rPr lang="ru-RU" altLang="ru-RU" sz="2800" dirty="0" smtClean="0">
                <a:latin typeface="Times New Roman" pitchFamily="18" charset="0"/>
              </a:rPr>
              <a:t>В своей </a:t>
            </a:r>
          </a:p>
          <a:p>
            <a:pPr algn="ctr" eaLnBrk="1" hangingPunct="1">
              <a:spcBef>
                <a:spcPts val="0"/>
              </a:spcBef>
            </a:pPr>
            <a:r>
              <a:rPr lang="ru-RU" altLang="ru-RU" sz="2800" dirty="0" smtClean="0">
                <a:latin typeface="Times New Roman" pitchFamily="18" charset="0"/>
              </a:rPr>
              <a:t>научно-исследовательской</a:t>
            </a:r>
            <a:r>
              <a:rPr lang="ru-RU" sz="2800" b="0" dirty="0" smtClean="0"/>
              <a:t> </a:t>
            </a:r>
          </a:p>
          <a:p>
            <a:pPr algn="ctr" eaLnBrk="1" hangingPunct="1">
              <a:spcBef>
                <a:spcPts val="0"/>
              </a:spcBef>
            </a:pPr>
            <a:r>
              <a:rPr lang="ru-RU" altLang="ru-RU" sz="2800" dirty="0" smtClean="0">
                <a:latin typeface="Times New Roman" pitchFamily="18" charset="0"/>
              </a:rPr>
              <a:t>работе мы попытались ответить на вопрос, поставленный </a:t>
            </a:r>
            <a:br>
              <a:rPr lang="ru-RU" altLang="ru-RU" sz="2800" dirty="0" smtClean="0">
                <a:latin typeface="Times New Roman" pitchFamily="18" charset="0"/>
              </a:rPr>
            </a:br>
            <a:r>
              <a:rPr lang="ru-RU" altLang="ru-RU" sz="2800" dirty="0" smtClean="0">
                <a:latin typeface="Times New Roman" pitchFamily="18" charset="0"/>
              </a:rPr>
              <a:t>в ее заглавии:</a:t>
            </a:r>
          </a:p>
          <a:p>
            <a:pPr algn="ctr" eaLnBrk="1" hangingPunct="1">
              <a:spcBef>
                <a:spcPts val="0"/>
              </a:spcBef>
            </a:pP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</a:rPr>
              <a:t>Какова </a:t>
            </a:r>
            <a:r>
              <a:rPr lang="ru-RU" altLang="ru-RU" sz="2800" dirty="0">
                <a:solidFill>
                  <a:srgbClr val="FF0000"/>
                </a:solidFill>
                <a:latin typeface="Times New Roman" pitchFamily="18" charset="0"/>
              </a:rPr>
              <a:t>роль иронии </a:t>
            </a:r>
          </a:p>
          <a:p>
            <a:pPr algn="ctr" eaLnBrk="1" hangingPunct="1">
              <a:spcBef>
                <a:spcPts val="0"/>
              </a:spcBef>
            </a:pPr>
            <a:r>
              <a:rPr lang="ru-RU" altLang="ru-RU" sz="2800" dirty="0">
                <a:solidFill>
                  <a:srgbClr val="FF0000"/>
                </a:solidFill>
                <a:latin typeface="Times New Roman" pitchFamily="18" charset="0"/>
              </a:rPr>
              <a:t>в поэме Н.В. Гоголя </a:t>
            </a:r>
            <a:endParaRPr lang="ru-RU" altLang="ru-RU" sz="28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ts val="0"/>
              </a:spcBef>
            </a:pP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</a:rPr>
              <a:t>«</a:t>
            </a:r>
            <a:r>
              <a:rPr lang="ru-RU" altLang="ru-RU" sz="2800" dirty="0">
                <a:solidFill>
                  <a:srgbClr val="FF0000"/>
                </a:solidFill>
                <a:latin typeface="Times New Roman" pitchFamily="18" charset="0"/>
              </a:rPr>
              <a:t>Мертвые души»?</a:t>
            </a:r>
          </a:p>
        </p:txBody>
      </p:sp>
      <p:sp>
        <p:nvSpPr>
          <p:cNvPr id="7172" name="WordArt 11"/>
          <p:cNvSpPr>
            <a:spLocks noChangeArrowheads="1" noChangeShapeType="1" noTextEdit="1"/>
          </p:cNvSpPr>
          <p:nvPr/>
        </p:nvSpPr>
        <p:spPr bwMode="auto">
          <a:xfrm rot="1154237">
            <a:off x="7031316" y="544365"/>
            <a:ext cx="1871663" cy="17802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?</a:t>
            </a:r>
          </a:p>
        </p:txBody>
      </p:sp>
      <p:pic>
        <p:nvPicPr>
          <p:cNvPr id="25602" name="Picture 2" descr="http://coachgrinberg.ru/assets/images/30430_bnh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143116"/>
            <a:ext cx="2143140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476375" y="908051"/>
            <a:ext cx="6400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40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Гипотеза</a:t>
            </a:r>
            <a:r>
              <a:rPr lang="ru-RU" sz="4000" dirty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</a:t>
            </a:r>
            <a:r>
              <a:rPr lang="ru-RU" sz="40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исследования</a:t>
            </a:r>
            <a:endParaRPr lang="ru-RU" sz="4000" dirty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691680" y="1700808"/>
            <a:ext cx="609602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ru-RU" altLang="ru-RU" sz="2400" dirty="0" smtClean="0">
                <a:latin typeface="Times New Roman" pitchFamily="18" charset="0"/>
              </a:rPr>
              <a:t>Ирония </a:t>
            </a:r>
            <a:r>
              <a:rPr lang="ru-RU" altLang="ru-RU" sz="2400" dirty="0">
                <a:latin typeface="Times New Roman" pitchFamily="18" charset="0"/>
              </a:rPr>
              <a:t>помогает Н.В. Гоголю </a:t>
            </a:r>
            <a:r>
              <a:rPr lang="ru-RU" altLang="ru-RU" sz="2400" dirty="0" smtClean="0">
                <a:latin typeface="Times New Roman" pitchFamily="18" charset="0"/>
              </a:rPr>
              <a:t/>
            </a:r>
            <a:br>
              <a:rPr lang="ru-RU" altLang="ru-RU" sz="2400" dirty="0" smtClean="0">
                <a:latin typeface="Times New Roman" pitchFamily="18" charset="0"/>
              </a:rPr>
            </a:br>
            <a:r>
              <a:rPr lang="ru-RU" altLang="ru-RU" sz="2400" dirty="0" smtClean="0">
                <a:latin typeface="Times New Roman" pitchFamily="18" charset="0"/>
              </a:rPr>
              <a:t>так «</a:t>
            </a:r>
            <a:r>
              <a:rPr lang="ru-RU" altLang="ru-RU" sz="2400" dirty="0">
                <a:latin typeface="Times New Roman" pitchFamily="18" charset="0"/>
              </a:rPr>
              <a:t>яро изобразить недостатки, что их возненавидит читатель» поэмы «Мертвые души». Бичуя зло, писатель  даёт почувствовать читателю свой положительный идеал и пробуждает тягу к нему. Так ли это?</a:t>
            </a:r>
          </a:p>
        </p:txBody>
      </p:sp>
      <p:pic>
        <p:nvPicPr>
          <p:cNvPr id="4" name="Picture 8" descr="http://tut-kaktut.ru/sites/default/files/imagecache/590x343/1635863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005064"/>
            <a:ext cx="381528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524000" y="914401"/>
            <a:ext cx="6629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400" dirty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Цели и задачи исследования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285984" y="1700808"/>
            <a:ext cx="642942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spcBef>
                <a:spcPts val="600"/>
              </a:spcBef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Цель</a:t>
            </a:r>
            <a:r>
              <a:rPr lang="ru-RU" sz="2000" dirty="0">
                <a:latin typeface="Times New Roman" pitchFamily="18" charset="0"/>
              </a:rPr>
              <a:t>  - изучить роль иронии в поэме Н.В. Гоголя «Мертвые души».</a:t>
            </a:r>
          </a:p>
          <a:p>
            <a:pPr algn="just" eaLnBrk="1" hangingPunct="1">
              <a:spcBef>
                <a:spcPts val="600"/>
              </a:spcBef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Задачи:</a:t>
            </a:r>
          </a:p>
          <a:p>
            <a:pPr algn="just" eaLnBrk="1" hangingPunct="1">
              <a:spcBef>
                <a:spcPts val="600"/>
              </a:spcBef>
            </a:pPr>
            <a:r>
              <a:rPr lang="ru-RU" sz="2000" dirty="0">
                <a:latin typeface="Times New Roman" pitchFamily="18" charset="0"/>
              </a:rPr>
              <a:t>1. </a:t>
            </a:r>
            <a:r>
              <a:rPr lang="ru-RU" sz="2000" dirty="0" smtClean="0">
                <a:latin typeface="Times New Roman" pitchFamily="18" charset="0"/>
              </a:rPr>
              <a:t>Анализ </a:t>
            </a:r>
            <a:r>
              <a:rPr lang="ru-RU" sz="2000" dirty="0">
                <a:latin typeface="Times New Roman" pitchFamily="18" charset="0"/>
              </a:rPr>
              <a:t>и систематизация литературоведческой и методической литературы, периодики.</a:t>
            </a:r>
          </a:p>
          <a:p>
            <a:pPr algn="just" eaLnBrk="1" hangingPunct="1">
              <a:spcBef>
                <a:spcPts val="600"/>
              </a:spcBef>
            </a:pPr>
            <a:r>
              <a:rPr lang="ru-RU" sz="2000" dirty="0" smtClean="0">
                <a:latin typeface="Times New Roman" pitchFamily="18" charset="0"/>
              </a:rPr>
              <a:t>2.</a:t>
            </a: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Освоение</a:t>
            </a:r>
            <a:r>
              <a:rPr lang="ru-RU" sz="2000" dirty="0">
                <a:latin typeface="Times New Roman" pitchFamily="18" charset="0"/>
              </a:rPr>
              <a:t>  основных </a:t>
            </a:r>
            <a:r>
              <a:rPr lang="ru-RU" sz="2000" dirty="0" smtClean="0">
                <a:latin typeface="Times New Roman" pitchFamily="18" charset="0"/>
              </a:rPr>
              <a:t>теоретико-литературных </a:t>
            </a:r>
            <a:r>
              <a:rPr lang="ru-RU" sz="2000" dirty="0">
                <a:latin typeface="Times New Roman" pitchFamily="18" charset="0"/>
              </a:rPr>
              <a:t>понятий (сатира, ирония, сарказм</a:t>
            </a:r>
            <a:r>
              <a:rPr lang="ru-RU" sz="2000" dirty="0" smtClean="0">
                <a:latin typeface="Times New Roman" pitchFamily="18" charset="0"/>
              </a:rPr>
              <a:t>).</a:t>
            </a:r>
            <a:endParaRPr lang="ru-RU" sz="2000" dirty="0">
              <a:latin typeface="Times New Roman" pitchFamily="18" charset="0"/>
            </a:endParaRPr>
          </a:p>
          <a:p>
            <a:pPr algn="just" eaLnBrk="1" hangingPunct="1">
              <a:spcBef>
                <a:spcPts val="600"/>
              </a:spcBef>
            </a:pPr>
            <a:r>
              <a:rPr lang="ru-RU" sz="2000" dirty="0">
                <a:latin typeface="Times New Roman" pitchFamily="18" charset="0"/>
              </a:rPr>
              <a:t>3. Подбор примеров, иллюстрирующих роль иронии </a:t>
            </a:r>
            <a:r>
              <a:rPr lang="ru-RU" sz="2000" dirty="0" smtClean="0">
                <a:latin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</a:rPr>
              <a:t>поэме «Мертвые души».</a:t>
            </a:r>
          </a:p>
          <a:p>
            <a:pPr algn="just" eaLnBrk="1" hangingPunct="1">
              <a:spcBef>
                <a:spcPts val="600"/>
              </a:spcBef>
            </a:pPr>
            <a:r>
              <a:rPr lang="ru-RU" sz="2000" dirty="0">
                <a:latin typeface="Times New Roman" pitchFamily="18" charset="0"/>
              </a:rPr>
              <a:t>4. </a:t>
            </a:r>
            <a:r>
              <a:rPr lang="ru-RU" sz="2000" dirty="0" smtClean="0">
                <a:latin typeface="Times New Roman" pitchFamily="18" charset="0"/>
              </a:rPr>
              <a:t>Формулирование выводов на основе проведенного анализа.</a:t>
            </a:r>
          </a:p>
          <a:p>
            <a:pPr algn="just" eaLnBrk="1" hangingPunct="1">
              <a:spcBef>
                <a:spcPts val="600"/>
              </a:spcBef>
            </a:pPr>
            <a:r>
              <a:rPr lang="ru-RU" sz="2000" dirty="0" smtClean="0">
                <a:latin typeface="Times New Roman" pitchFamily="18" charset="0"/>
              </a:rPr>
              <a:t>5. Оформление работы, подготовка тезисов </a:t>
            </a:r>
            <a:r>
              <a:rPr lang="ru-RU" sz="2000" dirty="0">
                <a:latin typeface="Times New Roman" pitchFamily="18" charset="0"/>
              </a:rPr>
              <a:t>к </a:t>
            </a:r>
            <a:r>
              <a:rPr lang="ru-RU" sz="2000" dirty="0" smtClean="0">
                <a:latin typeface="Times New Roman" pitchFamily="18" charset="0"/>
              </a:rPr>
              <a:t>ее </a:t>
            </a:r>
            <a:r>
              <a:rPr lang="ru-RU" sz="2000" dirty="0" err="1" smtClean="0">
                <a:latin typeface="Times New Roman" pitchFamily="18" charset="0"/>
              </a:rPr>
              <a:t>защите,презентации</a:t>
            </a:r>
            <a:r>
              <a:rPr lang="ru-RU" sz="2000" dirty="0" smtClean="0">
                <a:latin typeface="Times New Roman" pitchFamily="18" charset="0"/>
              </a:rPr>
              <a:t> и материалов (таблиц, схем и другие).</a:t>
            </a:r>
            <a:endParaRPr lang="ru-RU" sz="2000" dirty="0">
              <a:latin typeface="Times New Roman" pitchFamily="18" charset="0"/>
            </a:endParaRPr>
          </a:p>
        </p:txBody>
      </p:sp>
      <p:pic>
        <p:nvPicPr>
          <p:cNvPr id="23554" name="Picture 2" descr="http://do.gendocs.ru/pars_docs/tw_refs/305/304892/304892_html_16d7da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200020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763688" y="836712"/>
            <a:ext cx="5867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dirty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Методы исследования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071539" y="1714488"/>
            <a:ext cx="600079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400" dirty="0"/>
              <a:t>  </a:t>
            </a:r>
            <a:r>
              <a:rPr lang="ru-RU" sz="2400" dirty="0" smtClean="0">
                <a:latin typeface="Times New Roman" pitchFamily="18" charset="0"/>
              </a:rPr>
              <a:t>Для решения поставленных задач использованы следующие</a:t>
            </a:r>
            <a:r>
              <a:rPr lang="ru-RU" sz="2400" dirty="0">
                <a:latin typeface="Times New Roman" pitchFamily="18" charset="0"/>
              </a:rPr>
              <a:t> методы исследования: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</a:rPr>
              <a:t>·      изучение, анализ и систематизация литературоведческой и методической литературы, периодики;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</a:rPr>
              <a:t>·     систематизация и обобщение полученных результатов и выводов.</a:t>
            </a:r>
          </a:p>
        </p:txBody>
      </p:sp>
      <p:pic>
        <p:nvPicPr>
          <p:cNvPr id="22532" name="Picture 4" descr="http://cs408924.vk.me/v408924872/50e6/qrh_pU3pQ-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643050"/>
            <a:ext cx="2071702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547664" y="1052736"/>
            <a:ext cx="5867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dirty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Этапы исследования и практической работы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071538" y="2420938"/>
            <a:ext cx="7056463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hangingPunct="1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Первый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этап</a:t>
            </a:r>
            <a:r>
              <a:rPr lang="ru-RU" sz="2000" dirty="0">
                <a:latin typeface="Times New Roman" pitchFamily="18" charset="0"/>
              </a:rPr>
              <a:t> – чтение и обсуждение </a:t>
            </a:r>
            <a:r>
              <a:rPr lang="ru-RU" sz="2000" dirty="0" smtClean="0">
                <a:latin typeface="Times New Roman" pitchFamily="18" charset="0"/>
              </a:rPr>
              <a:t>произведения Гоголя «Мертвые души» с </a:t>
            </a:r>
            <a:r>
              <a:rPr lang="ru-RU" sz="2000" dirty="0">
                <a:latin typeface="Times New Roman" pitchFamily="18" charset="0"/>
              </a:rPr>
              <a:t>учителем, изучение </a:t>
            </a:r>
            <a:r>
              <a:rPr lang="ru-RU" sz="2000" dirty="0" smtClean="0">
                <a:latin typeface="Times New Roman" pitchFamily="18" charset="0"/>
              </a:rPr>
              <a:t>литературы </a:t>
            </a:r>
            <a:r>
              <a:rPr lang="ru-RU" sz="2000" dirty="0">
                <a:latin typeface="Times New Roman" pitchFamily="18" charset="0"/>
              </a:rPr>
              <a:t>по проблеме исследования, определение исходных теоретических позиций, формулирование проблемы (гипотезы), цели и задач исследования;</a:t>
            </a:r>
          </a:p>
          <a:p>
            <a:pPr algn="just" hangingPunct="1"/>
            <a:r>
              <a:rPr lang="ru-RU" sz="2000" dirty="0">
                <a:latin typeface="Times New Roman" pitchFamily="18" charset="0"/>
              </a:rPr>
              <a:t>  </a:t>
            </a:r>
            <a:endParaRPr lang="ru-RU" sz="2000" dirty="0" smtClean="0">
              <a:latin typeface="Times New Roman" pitchFamily="18" charset="0"/>
            </a:endParaRPr>
          </a:p>
          <a:p>
            <a:pPr algn="just" hangingPunct="1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Второй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этап</a:t>
            </a:r>
            <a:r>
              <a:rPr lang="ru-RU" sz="2000" dirty="0">
                <a:latin typeface="Times New Roman" pitchFamily="18" charset="0"/>
              </a:rPr>
              <a:t> – сбор и  анализ информации, необходимой для проведения исследования;</a:t>
            </a:r>
          </a:p>
          <a:p>
            <a:pPr algn="just" hangingPunct="1"/>
            <a:r>
              <a:rPr lang="ru-RU" sz="2000" dirty="0">
                <a:latin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</a:endParaRPr>
          </a:p>
          <a:p>
            <a:pPr algn="just" hangingPunct="1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Третий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этап</a:t>
            </a:r>
            <a:r>
              <a:rPr lang="ru-RU" sz="2000" dirty="0">
                <a:latin typeface="Times New Roman" pitchFamily="18" charset="0"/>
              </a:rPr>
              <a:t> – обобщение материалов исследования, формулирование выводов, оформление </a:t>
            </a:r>
            <a:r>
              <a:rPr lang="ru-RU" sz="2000" dirty="0" smtClean="0">
                <a:latin typeface="Times New Roman" pitchFamily="18" charset="0"/>
              </a:rPr>
              <a:t>работы, изготовление таблиц и схем.</a:t>
            </a:r>
            <a:endParaRPr lang="ru-RU" sz="2000" dirty="0">
              <a:latin typeface="Times New Roman" pitchFamily="18" charset="0"/>
            </a:endParaRPr>
          </a:p>
        </p:txBody>
      </p:sp>
      <p:pic>
        <p:nvPicPr>
          <p:cNvPr id="21506" name="Picture 2" descr="http://www.syl.ru/misc/i/ai/71235/846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257175"/>
            <a:ext cx="1957355" cy="2171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331640" y="1052736"/>
            <a:ext cx="670562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Описание структуры работы.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ru-RU" sz="2800" dirty="0" smtClean="0">
                <a:solidFill>
                  <a:srgbClr val="9352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ПЛАН</a:t>
            </a:r>
            <a:endParaRPr lang="ru-RU" sz="2800" dirty="0">
              <a:solidFill>
                <a:srgbClr val="9352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331640" y="2276872"/>
            <a:ext cx="6796087" cy="500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000" dirty="0">
                <a:latin typeface="Times New Roman" pitchFamily="18" charset="0"/>
              </a:rPr>
              <a:t>Данная </a:t>
            </a:r>
            <a:r>
              <a:rPr lang="ru-RU" sz="2000" dirty="0" smtClean="0">
                <a:latin typeface="Times New Roman" pitchFamily="18" charset="0"/>
              </a:rPr>
              <a:t>научно-исследовательская работа </a:t>
            </a:r>
            <a:r>
              <a:rPr lang="ru-RU" sz="2000" dirty="0">
                <a:latin typeface="Times New Roman" pitchFamily="18" charset="0"/>
              </a:rPr>
              <a:t>состоит из введения, основной части, заключения, </a:t>
            </a:r>
            <a:r>
              <a:rPr lang="ru-RU" sz="2000" dirty="0" smtClean="0">
                <a:latin typeface="Times New Roman" pitchFamily="18" charset="0"/>
              </a:rPr>
              <a:t> перечня  источников литературы и </a:t>
            </a:r>
            <a:r>
              <a:rPr lang="ru-RU" sz="2000" dirty="0" err="1" smtClean="0">
                <a:latin typeface="Times New Roman" pitchFamily="18" charset="0"/>
              </a:rPr>
              <a:t>интернет-ресурсов</a:t>
            </a:r>
            <a:r>
              <a:rPr lang="ru-RU" sz="2000" dirty="0" smtClean="0">
                <a:latin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</a:endParaRPr>
          </a:p>
          <a:p>
            <a:pPr indent="457200" algn="just"/>
            <a:r>
              <a:rPr lang="ru-RU" sz="2000" dirty="0">
                <a:latin typeface="Times New Roman" pitchFamily="18" charset="0"/>
              </a:rPr>
              <a:t>Во введении обосновывается актуальность выбора темы, определяется цель, задачи, методы и материалы исследования. </a:t>
            </a:r>
          </a:p>
          <a:p>
            <a:pPr indent="457200" algn="just"/>
            <a:r>
              <a:rPr lang="ru-RU" sz="2000" dirty="0">
                <a:latin typeface="Times New Roman" pitchFamily="18" charset="0"/>
              </a:rPr>
              <a:t>Основная часть работы посвящена изучению роли иронии в поэме Н.В. Гоголя «Мертвые души». </a:t>
            </a:r>
          </a:p>
          <a:p>
            <a:pPr indent="457200" algn="just"/>
            <a:r>
              <a:rPr lang="ru-RU" sz="2000" dirty="0">
                <a:latin typeface="Times New Roman" pitchFamily="18" charset="0"/>
              </a:rPr>
              <a:t>В заключении сделаны выводы и обобщения</a:t>
            </a:r>
            <a:r>
              <a:rPr lang="ru-RU" sz="2000" dirty="0" smtClean="0">
                <a:latin typeface="Times New Roman" pitchFamily="18" charset="0"/>
              </a:rPr>
              <a:t>.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</a:rPr>
              <a:t>Завершает работу перечень используемых источников литературы и </a:t>
            </a:r>
            <a:r>
              <a:rPr lang="ru-RU" sz="2000" dirty="0" err="1" smtClean="0">
                <a:latin typeface="Times New Roman" pitchFamily="18" charset="0"/>
              </a:rPr>
              <a:t>интернет-ресурсов</a:t>
            </a:r>
            <a:r>
              <a:rPr lang="ru-RU" sz="2000" dirty="0" smtClean="0">
                <a:latin typeface="Times New Roman" pitchFamily="18" charset="0"/>
              </a:rPr>
              <a:t>.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</a:rPr>
              <a:t>В качестве приложения предлагаются схемы и иллюстрации. </a:t>
            </a:r>
            <a:endParaRPr lang="ru-RU" sz="2000" dirty="0">
              <a:latin typeface="Times New Roman" pitchFamily="18" charset="0"/>
            </a:endParaRPr>
          </a:p>
          <a:p>
            <a:r>
              <a:rPr lang="ru-RU" sz="2400" dirty="0"/>
              <a:t>          </a:t>
            </a:r>
          </a:p>
          <a:p>
            <a:r>
              <a:rPr lang="ru-RU" sz="2400" dirty="0"/>
              <a:t> </a:t>
            </a:r>
            <a:r>
              <a:rPr lang="ru-RU" altLang="ru-RU" sz="2400" dirty="0">
                <a:solidFill>
                  <a:srgbClr val="A50021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098549" y="1635125"/>
            <a:ext cx="7162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algn="r"/>
            <a:endParaRPr 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algn="r"/>
            <a:endParaRPr 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algn="r"/>
            <a:endParaRPr 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algn="r"/>
            <a:endParaRPr lang="ru-RU" sz="2000" dirty="0" smtClean="0">
              <a:solidFill>
                <a:srgbClr val="990000"/>
              </a:solidFill>
              <a:latin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Н.В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. Гоголь – великий сатирик. </a:t>
            </a:r>
            <a:r>
              <a:rPr lang="ru-RU" sz="2000" dirty="0">
                <a:latin typeface="Times New Roman" pitchFamily="18" charset="0"/>
              </a:rPr>
              <a:t>Смех - это оружие, острое, </a:t>
            </a:r>
            <a:r>
              <a:rPr lang="ru-RU" sz="2000" dirty="0" smtClean="0">
                <a:latin typeface="Times New Roman" pitchFamily="18" charset="0"/>
              </a:rPr>
              <a:t>боевое, </a:t>
            </a:r>
            <a:r>
              <a:rPr lang="ru-RU" sz="2000" dirty="0">
                <a:latin typeface="Times New Roman" pitchFamily="18" charset="0"/>
              </a:rPr>
              <a:t>при помощи которого писатель всю жизнь </a:t>
            </a:r>
            <a:r>
              <a:rPr lang="ru-RU" sz="2000" dirty="0" smtClean="0">
                <a:latin typeface="Times New Roman" pitchFamily="18" charset="0"/>
              </a:rPr>
              <a:t>боролся 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с </a:t>
            </a:r>
            <a:r>
              <a:rPr lang="ru-RU" sz="2000" dirty="0">
                <a:latin typeface="Times New Roman" pitchFamily="18" charset="0"/>
              </a:rPr>
              <a:t>«мерзостями русской действительности».</a:t>
            </a:r>
            <a:r>
              <a:rPr lang="ru-RU" sz="2000" b="0" dirty="0"/>
              <a:t>  </a:t>
            </a:r>
          </a:p>
          <a:p>
            <a:pPr algn="just" eaLnBrk="1" hangingPunct="1"/>
            <a:r>
              <a:rPr lang="ru-RU" sz="2000" dirty="0">
                <a:latin typeface="Times New Roman" pitchFamily="18" charset="0"/>
              </a:rPr>
              <a:t>    В поэме «Мертвые души» Н.В. Гоголь </a:t>
            </a:r>
            <a:r>
              <a:rPr lang="ru-RU" sz="2000" dirty="0" smtClean="0">
                <a:latin typeface="Times New Roman" pitchFamily="18" charset="0"/>
              </a:rPr>
              <a:t>использует </a:t>
            </a:r>
            <a:r>
              <a:rPr lang="ru-RU" sz="2000" dirty="0">
                <a:latin typeface="Times New Roman" pitchFamily="18" charset="0"/>
              </a:rPr>
              <a:t>очень выразительные сатирические приемы, такие как: ирония и ее высшее проявление – сарказм. </a:t>
            </a:r>
            <a:r>
              <a:rPr lang="ru-RU" sz="2000" b="0" dirty="0"/>
              <a:t> </a:t>
            </a:r>
            <a:endParaRPr lang="ru-RU" sz="2000" b="0" dirty="0" smtClean="0"/>
          </a:p>
          <a:p>
            <a:pPr algn="just" eaLnBrk="1" hangingPunct="1"/>
            <a:r>
              <a:rPr lang="ru-RU" sz="2000" dirty="0" smtClean="0">
                <a:latin typeface="Times New Roman" pitchFamily="18" charset="0"/>
              </a:rPr>
              <a:t>    С </a:t>
            </a:r>
            <a:r>
              <a:rPr lang="ru-RU" sz="2000" dirty="0">
                <a:latin typeface="Times New Roman" pitchFamily="18" charset="0"/>
              </a:rPr>
              <a:t>их помощью автор может высказать свою позицию по отношению </a:t>
            </a:r>
            <a:r>
              <a:rPr lang="ru-RU" sz="2000" dirty="0" smtClean="0">
                <a:latin typeface="Times New Roman" pitchFamily="18" charset="0"/>
              </a:rPr>
              <a:t> к </a:t>
            </a:r>
            <a:r>
              <a:rPr lang="ru-RU" sz="2000" dirty="0">
                <a:latin typeface="Times New Roman" pitchFamily="18" charset="0"/>
              </a:rPr>
              <a:t>происходящему. А читатель, в свою очередь, может понять его отношение к главным героям. </a:t>
            </a:r>
          </a:p>
          <a:p>
            <a:pPr algn="just" eaLnBrk="1" hangingPunct="1"/>
            <a:endParaRPr lang="ru-RU" sz="2000" dirty="0">
              <a:solidFill>
                <a:srgbClr val="990000"/>
              </a:solidFill>
              <a:latin typeface="Times New Roman" pitchFamily="18" charset="0"/>
            </a:endParaRPr>
          </a:p>
          <a:p>
            <a:pPr algn="just" eaLnBrk="1" hangingPunct="1"/>
            <a:endParaRPr lang="ru-RU" sz="2000" dirty="0">
              <a:solidFill>
                <a:srgbClr val="990000"/>
              </a:solidFill>
              <a:latin typeface="Times New Roman" pitchFamily="18" charset="0"/>
            </a:endParaRPr>
          </a:p>
          <a:p>
            <a:pPr algn="just" eaLnBrk="1" hangingPunct="1"/>
            <a:endParaRPr lang="ru-RU" altLang="ru-RU" sz="2000" dirty="0">
              <a:solidFill>
                <a:srgbClr val="990000"/>
              </a:solidFill>
              <a:latin typeface="Times New Roman" pitchFamily="18" charset="0"/>
            </a:endParaRPr>
          </a:p>
          <a:p>
            <a:pPr algn="just" eaLnBrk="1" hangingPunct="1"/>
            <a:endParaRPr lang="ru-RU" altLang="ru-RU" sz="2000" dirty="0">
              <a:solidFill>
                <a:srgbClr val="990000"/>
              </a:solidFill>
              <a:latin typeface="Times New Roman" pitchFamily="18" charset="0"/>
            </a:endParaRPr>
          </a:p>
        </p:txBody>
      </p:sp>
      <p:pic>
        <p:nvPicPr>
          <p:cNvPr id="22530" name="Picture 2" descr="http://www.tez-rus.net/viewImg.php?img_id=11051&amp;width=700&amp;height=892&amp;tabname=Goo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80399"/>
            <a:ext cx="2232248" cy="2844522"/>
          </a:xfrm>
          <a:prstGeom prst="rect">
            <a:avLst/>
          </a:prstGeom>
          <a:noFill/>
        </p:spPr>
      </p:pic>
      <p:pic>
        <p:nvPicPr>
          <p:cNvPr id="22532" name="Picture 4" descr="http://pgkeys.com/data/56ab64e0451f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64918">
            <a:off x="6633239" y="497551"/>
            <a:ext cx="1821453" cy="2315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utoUpdateAnimBg="0"/>
    </p:bld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5756</TotalTime>
  <Words>1082</Words>
  <Application>Microsoft Office PowerPoint</Application>
  <PresentationFormat>Экран (4:3)</PresentationFormat>
  <Paragraphs>176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Тетрадь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Обобщение  </vt:lpstr>
      <vt:lpstr>   Ирония в создании образов помещиков</vt:lpstr>
      <vt:lpstr>   Коробочка</vt:lpstr>
      <vt:lpstr> Ноздрев и Собакевич</vt:lpstr>
      <vt:lpstr>  Образ Плюшкина</vt:lpstr>
      <vt:lpstr> Все гоголевские помещики – характеры яркие, индивидуальные, запоминающиеся.  Но при всем их внешнем разнообразии суть остается неизменной:  владея живыми душами,  сами они давно превратились  в «мертвые души».</vt:lpstr>
      <vt:lpstr>Слайд 19</vt:lpstr>
      <vt:lpstr>  За ироническим разоблачением Гоголем лицемерия и внутренней пустоты губернского общества выступает глубокая горечь, осознание несоответствия носителей власти высоким гражданским требованиям и идеалам. Как показывает автор, чиновников роднит с помещиками бездуховность, жажда наживы, привычка к паразитическому существованию. Для государственных служащих должность - только источник дохода, средство беспечной и праздной жизни (стремлениe широко пожить за счет «сумм нежно любимого ими отечества). Чиновники, как и помещики, -  «мертвые души».</vt:lpstr>
      <vt:lpstr> Чичиков — центральный герой поэмы «Мертвые души»,  вокруг него сосредоточено все действие поэмы,  с ним связаны все ее персонажи.    </vt:lpstr>
      <vt:lpstr>Слайд 22</vt:lpstr>
      <vt:lpstr> 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andre</cp:lastModifiedBy>
  <cp:revision>130</cp:revision>
  <dcterms:created xsi:type="dcterms:W3CDTF">2004-02-27T02:54:31Z</dcterms:created>
  <dcterms:modified xsi:type="dcterms:W3CDTF">2017-09-03T18:22:38Z</dcterms:modified>
</cp:coreProperties>
</file>