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6" r:id="rId10"/>
    <p:sldId id="267" r:id="rId11"/>
    <p:sldId id="268" r:id="rId12"/>
    <p:sldId id="263" r:id="rId13"/>
    <p:sldId id="265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DE182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>
        <p:scale>
          <a:sx n="99" d="100"/>
          <a:sy n="99" d="100"/>
        </p:scale>
        <p:origin x="-24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B70FF-D2D1-4E65-9324-3E5DFB205049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760A4-0F66-4603-AEF9-EF5B22506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760A4-0F66-4603-AEF9-EF5B22506AB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760A4-0F66-4603-AEF9-EF5B22506AB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74CE36F-E2C1-488E-95FC-F7FCE64569B5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53CE87A-60F9-4E5D-9E9D-FAC60C1B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CE36F-E2C1-488E-95FC-F7FCE64569B5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E87A-60F9-4E5D-9E9D-FAC60C1B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CE36F-E2C1-488E-95FC-F7FCE64569B5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E87A-60F9-4E5D-9E9D-FAC60C1B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74CE36F-E2C1-488E-95FC-F7FCE64569B5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E87A-60F9-4E5D-9E9D-FAC60C1B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74CE36F-E2C1-488E-95FC-F7FCE64569B5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53CE87A-60F9-4E5D-9E9D-FAC60C1BB14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74CE36F-E2C1-488E-95FC-F7FCE64569B5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53CE87A-60F9-4E5D-9E9D-FAC60C1B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74CE36F-E2C1-488E-95FC-F7FCE64569B5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53CE87A-60F9-4E5D-9E9D-FAC60C1B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CE36F-E2C1-488E-95FC-F7FCE64569B5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E87A-60F9-4E5D-9E9D-FAC60C1B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74CE36F-E2C1-488E-95FC-F7FCE64569B5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53CE87A-60F9-4E5D-9E9D-FAC60C1B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74CE36F-E2C1-488E-95FC-F7FCE64569B5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53CE87A-60F9-4E5D-9E9D-FAC60C1B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74CE36F-E2C1-488E-95FC-F7FCE64569B5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53CE87A-60F9-4E5D-9E9D-FAC60C1B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74CE36F-E2C1-488E-95FC-F7FCE64569B5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53CE87A-60F9-4E5D-9E9D-FAC60C1B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7851648" cy="182880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rgbClr val="92D050"/>
                </a:solidFill>
                <a:latin typeface="+mn-lt"/>
              </a:rPr>
              <a:t>Туган</a:t>
            </a:r>
            <a:r>
              <a:rPr lang="ru-RU" dirty="0" smtClean="0">
                <a:solidFill>
                  <a:srgbClr val="92D050"/>
                </a:solidFill>
                <a:latin typeface="+mn-lt"/>
              </a:rPr>
              <a:t> </a:t>
            </a:r>
            <a:r>
              <a:rPr lang="ru-RU" dirty="0" err="1" smtClean="0">
                <a:solidFill>
                  <a:srgbClr val="92D050"/>
                </a:solidFill>
                <a:latin typeface="+mn-lt"/>
              </a:rPr>
              <a:t>телем</a:t>
            </a:r>
            <a:r>
              <a:rPr lang="ru-RU" dirty="0" smtClean="0">
                <a:solidFill>
                  <a:srgbClr val="92D050"/>
                </a:solidFill>
                <a:latin typeface="+mn-lt"/>
              </a:rPr>
              <a:t> – </a:t>
            </a:r>
            <a:r>
              <a:rPr lang="ru-RU" dirty="0" err="1" smtClean="0">
                <a:solidFill>
                  <a:srgbClr val="92D050"/>
                </a:solidFill>
                <a:latin typeface="+mn-lt"/>
              </a:rPr>
              <a:t>ирк</a:t>
            </a:r>
            <a:r>
              <a:rPr lang="tt-RU" dirty="0" smtClean="0">
                <a:solidFill>
                  <a:srgbClr val="92D050"/>
                </a:solidFill>
                <a:latin typeface="+mn-lt"/>
              </a:rPr>
              <a:t>ә гөлем</a:t>
            </a:r>
            <a:endParaRPr lang="ru-RU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2656"/>
            <a:ext cx="8458200" cy="91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logo_tugan_t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2132856"/>
            <a:ext cx="4238764" cy="4217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285729"/>
            <a:ext cx="5257808" cy="584043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Татар теле – ЮНЕСКО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тарафыннан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бөтендөнья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халыкара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аралашу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теле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дип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саналган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14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телнең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берсе:</a:t>
            </a:r>
          </a:p>
          <a:p>
            <a:pPr>
              <a:buNone/>
            </a:pPr>
            <a:r>
              <a:rPr lang="tt-RU" sz="35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ИНГЛИЗ, НЕМЕЦ, ФРАНЦУЗ, ИСПАН, ИТАЛЬЯН, ПОРТУГАЛ, ГАРӘП, ФАРСЫ, </a:t>
            </a:r>
          </a:p>
          <a:p>
            <a:pPr>
              <a:buNone/>
            </a:pPr>
            <a:r>
              <a:rPr lang="tt-RU" sz="35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РУС, КЫТАЙ, </a:t>
            </a:r>
          </a:p>
          <a:p>
            <a:pPr>
              <a:buNone/>
            </a:pPr>
            <a:r>
              <a:rPr lang="tt-RU" sz="35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ТӨРЕК, ЯПОН, </a:t>
            </a:r>
          </a:p>
          <a:p>
            <a:pPr>
              <a:buNone/>
            </a:pPr>
            <a:r>
              <a:rPr lang="tt-RU" sz="35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ҺИНД, ТАТАР ТЕЛЛӘРЕ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3999" t="2454" r="4001"/>
          <a:stretch>
            <a:fillRect/>
          </a:stretch>
        </p:blipFill>
        <p:spPr bwMode="auto">
          <a:xfrm>
            <a:off x="0" y="0"/>
            <a:ext cx="3286148" cy="2838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42844" y="3429000"/>
            <a:ext cx="35719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 Татар телен белгән кеше 30 дан артык төрки халык белән җиңел аңлаша һәм аралаша ала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2000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dirty="0" smtClean="0">
                <a:solidFill>
                  <a:srgbClr val="00B0F0"/>
                </a:solidFill>
              </a:rPr>
              <a:t>Шигыр</a:t>
            </a:r>
            <a:r>
              <a:rPr lang="ru-RU" dirty="0" err="1" smtClean="0">
                <a:solidFill>
                  <a:srgbClr val="00B0F0"/>
                </a:solidFill>
              </a:rPr>
              <a:t>ь</a:t>
            </a:r>
            <a:r>
              <a:rPr lang="tt-RU" dirty="0" smtClean="0">
                <a:solidFill>
                  <a:srgbClr val="00B0F0"/>
                </a:solidFill>
              </a:rPr>
              <a:t> сөйлим туган телемдә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mamashir.ucoz.ru/x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132856"/>
            <a:ext cx="5256584" cy="3942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7772400" cy="1362456"/>
          </a:xfrm>
        </p:spPr>
        <p:txBody>
          <a:bodyPr>
            <a:normAutofit/>
          </a:bodyPr>
          <a:lstStyle/>
          <a:p>
            <a:pPr algn="ctr"/>
            <a:r>
              <a:rPr lang="tt-RU" dirty="0" smtClean="0">
                <a:solidFill>
                  <a:srgbClr val="00B0F0"/>
                </a:solidFill>
              </a:rPr>
              <a:t>Әдәпле сөйләү </a:t>
            </a:r>
            <a:r>
              <a:rPr lang="tt-RU" dirty="0" smtClean="0">
                <a:solidFill>
                  <a:srgbClr val="00B0F0"/>
                </a:solidFill>
              </a:rPr>
              <a:t>кагыйдәләре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988840"/>
            <a:ext cx="7786064" cy="3960440"/>
          </a:xfrm>
        </p:spPr>
        <p:txBody>
          <a:bodyPr/>
          <a:lstStyle/>
          <a:p>
            <a:r>
              <a:rPr lang="tt-RU" sz="2800" b="1" i="1" dirty="0" smtClean="0">
                <a:solidFill>
                  <a:schemeClr val="accent1">
                    <a:lumMod val="50000"/>
                  </a:schemeClr>
                </a:solidFill>
              </a:rPr>
              <a:t>1.Сүзне әйткәнче башта уйла.</a:t>
            </a:r>
            <a:endParaRPr lang="ru-RU" sz="28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2800" b="1" i="1" dirty="0" smtClean="0">
                <a:solidFill>
                  <a:schemeClr val="accent1">
                    <a:lumMod val="50000"/>
                  </a:schemeClr>
                </a:solidFill>
              </a:rPr>
              <a:t>2.Чын күңелдән ягымлы итеп сөйләш.</a:t>
            </a:r>
            <a:endParaRPr lang="ru-RU" sz="28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2800" b="1" i="1" dirty="0" smtClean="0">
                <a:solidFill>
                  <a:schemeClr val="accent1">
                    <a:lumMod val="50000"/>
                  </a:schemeClr>
                </a:solidFill>
              </a:rPr>
              <a:t>3.Үзеңнә яхшылык иткән кешегә чын күңелдән ягымлы итеп рәхмәт әйтә бел.</a:t>
            </a:r>
            <a:endParaRPr lang="ru-RU" sz="28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2800" b="1" i="1" dirty="0" smtClean="0">
                <a:solidFill>
                  <a:schemeClr val="accent1">
                    <a:lumMod val="50000"/>
                  </a:schemeClr>
                </a:solidFill>
              </a:rPr>
              <a:t>4.Зурлар сүзенә урынсыз катышу – әдәпсезлек.</a:t>
            </a:r>
            <a:endParaRPr lang="ru-RU" sz="28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2800" b="1" i="1" dirty="0" smtClean="0">
                <a:solidFill>
                  <a:schemeClr val="accent1">
                    <a:lumMod val="50000"/>
                  </a:schemeClr>
                </a:solidFill>
              </a:rPr>
              <a:t>5.Кычкырып сөйләмә,әмма кеше ишетерлек булсын.</a:t>
            </a:r>
            <a:endParaRPr lang="ru-RU" sz="28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239000" cy="1362075"/>
          </a:xfrm>
        </p:spPr>
        <p:txBody>
          <a:bodyPr>
            <a:normAutofit/>
          </a:bodyPr>
          <a:lstStyle/>
          <a:p>
            <a:pPr algn="ctr"/>
            <a:r>
              <a:rPr lang="tt-RU" dirty="0" smtClean="0">
                <a:solidFill>
                  <a:srgbClr val="00B0F0"/>
                </a:solidFill>
              </a:rPr>
              <a:t>Табышмаклар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484784"/>
            <a:ext cx="8290120" cy="4896544"/>
          </a:xfrm>
        </p:spPr>
        <p:txBody>
          <a:bodyPr>
            <a:normAutofit lnSpcReduction="10000"/>
          </a:bodyPr>
          <a:lstStyle/>
          <a:p>
            <a:r>
              <a:rPr lang="tt-RU" sz="2400" b="1" i="1" dirty="0" smtClean="0">
                <a:solidFill>
                  <a:schemeClr val="accent1">
                    <a:lumMod val="50000"/>
                  </a:schemeClr>
                </a:solidFill>
              </a:rPr>
              <a:t>Бер чыгарып җибәрсәң, кире кайтмый.</a:t>
            </a:r>
          </a:p>
          <a:p>
            <a:endParaRPr lang="ru-RU" sz="24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2400" b="1" i="1" dirty="0" smtClean="0">
                <a:solidFill>
                  <a:schemeClr val="accent1">
                    <a:lumMod val="50000"/>
                  </a:schemeClr>
                </a:solidFill>
              </a:rPr>
              <a:t>Үзе сөяксез сөйли дә сөйли</a:t>
            </a:r>
            <a:r>
              <a:rPr lang="tt-RU" sz="2400" b="1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tt-RU" sz="24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tt-RU" sz="24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2400" b="1" i="1" dirty="0" smtClean="0">
                <a:solidFill>
                  <a:schemeClr val="accent1">
                    <a:lumMod val="50000"/>
                  </a:schemeClr>
                </a:solidFill>
              </a:rPr>
              <a:t>Миндә </a:t>
            </a:r>
            <a:r>
              <a:rPr lang="tt-RU" sz="2400" b="1" i="1" dirty="0" smtClean="0">
                <a:solidFill>
                  <a:schemeClr val="accent1">
                    <a:lumMod val="50000"/>
                  </a:schemeClr>
                </a:solidFill>
              </a:rPr>
              <a:t>бар, синдә юк.Ул нәрсә? </a:t>
            </a:r>
            <a:endParaRPr lang="tt-RU" sz="24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24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b="1" i="1" dirty="0" err="1" smtClean="0">
                <a:solidFill>
                  <a:schemeClr val="accent1">
                    <a:lumMod val="50000"/>
                  </a:schemeClr>
                </a:solidFill>
              </a:rPr>
              <a:t>Ат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1">
                    <a:lumMod val="50000"/>
                  </a:schemeClr>
                </a:solidFill>
              </a:rPr>
              <a:t>башында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1">
                    <a:lumMod val="50000"/>
                  </a:schemeClr>
                </a:solidFill>
              </a:rPr>
              <a:t>нәрсә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бар?</a:t>
            </a:r>
          </a:p>
          <a:p>
            <a:endParaRPr lang="ru-RU" sz="24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b="1" i="1" dirty="0" err="1" smtClean="0">
                <a:solidFill>
                  <a:schemeClr val="accent1">
                    <a:lumMod val="50000"/>
                  </a:schemeClr>
                </a:solidFill>
              </a:rPr>
              <a:t>Юк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1">
                    <a:lumMod val="50000"/>
                  </a:schemeClr>
                </a:solidFill>
              </a:rPr>
              <a:t>аягы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1">
                    <a:lumMod val="50000"/>
                  </a:schemeClr>
                </a:solidFill>
              </a:rPr>
              <a:t>юк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1">
                    <a:lumMod val="50000"/>
                  </a:schemeClr>
                </a:solidFill>
              </a:rPr>
              <a:t>күзе өйрәтә үзе.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24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2400" b="1" i="1" dirty="0" smtClean="0">
                <a:solidFill>
                  <a:schemeClr val="accent1">
                    <a:lumMod val="50000"/>
                  </a:schemeClr>
                </a:solidFill>
              </a:rPr>
              <a:t> Бер карасаң аның белән чеби куалар,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2400" b="1" i="1" dirty="0" smtClean="0">
                <a:solidFill>
                  <a:schemeClr val="accent1">
                    <a:lumMod val="50000"/>
                  </a:schemeClr>
                </a:solidFill>
              </a:rPr>
              <a:t>Буяуга манып, рәсем дә ясап куялар.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305800" cy="1080120"/>
          </a:xfrm>
        </p:spPr>
        <p:txBody>
          <a:bodyPr>
            <a:noAutofit/>
          </a:bodyPr>
          <a:lstStyle/>
          <a:p>
            <a:pPr marL="0" algn="ctr"/>
            <a: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rgbClr val="00B0F0"/>
                </a:solidFill>
                <a:latin typeface="Tahoma" pitchFamily="34" charset="0"/>
                <a:cs typeface="Tahoma" pitchFamily="34" charset="0"/>
              </a:rPr>
              <a:t>“Туган телнең туган көне” </a:t>
            </a:r>
            <a:r>
              <a:rPr lang="tt-RU" sz="2400" dirty="0" smtClean="0">
                <a:solidFill>
                  <a:srgbClr val="00B0F0"/>
                </a:solidFill>
                <a:latin typeface="Tahoma" pitchFamily="34" charset="0"/>
                <a:cs typeface="Tahoma" pitchFamily="34" charset="0"/>
              </a:rPr>
              <a:t>шигыре (Ш.Галиев</a:t>
            </a:r>
            <a:r>
              <a:rPr lang="tt-RU" sz="2400" dirty="0" smtClean="0">
                <a:solidFill>
                  <a:srgbClr val="00B0F0"/>
                </a:solidFill>
                <a:latin typeface="Tahoma" pitchFamily="34" charset="0"/>
                <a:cs typeface="Tahoma" pitchFamily="34" charset="0"/>
              </a:rPr>
              <a:t>)</a:t>
            </a:r>
            <a: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Һәркемнең бар мәнгелектән</a:t>
            </a:r>
            <a:br>
              <a:rPr lang="tt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Дөн</a:t>
            </a: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ьяга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бар </a:t>
            </a: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булган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көне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.</a:t>
            </a:r>
            <a:b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Кайсы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чорда,кайчан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микән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Халкыбызның туган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көне-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Туган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телнең туган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көне?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Илнең 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теле </a:t>
            </a: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ачылган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көн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,</a:t>
            </a:r>
            <a:b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Җанга моңнар тулган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көне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,</a:t>
            </a:r>
            <a:b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Илаһи вә илһамлыдыр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Туган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телнең туган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көне</a:t>
            </a:r>
            <a: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.</a:t>
            </a:r>
            <a:br>
              <a:rPr lang="ru-RU" sz="24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</a:br>
            <a: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</a:br>
            <a:r>
              <a:rPr lang="tt-RU" sz="16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1600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</a:br>
            <a:endParaRPr lang="ru-RU" sz="1600" dirty="0">
              <a:solidFill>
                <a:srgbClr val="7030A0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8062912" cy="1470025"/>
          </a:xfrm>
        </p:spPr>
        <p:txBody>
          <a:bodyPr/>
          <a:lstStyle/>
          <a:p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Презентацияне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төзеде: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4300" b="1" dirty="0" err="1" smtClean="0">
                <a:solidFill>
                  <a:srgbClr val="0070C0"/>
                </a:solidFill>
              </a:rPr>
              <a:t>Сабирова</a:t>
            </a:r>
            <a:r>
              <a:rPr lang="ru-RU" sz="4300" b="1" dirty="0" smtClean="0">
                <a:solidFill>
                  <a:srgbClr val="0070C0"/>
                </a:solidFill>
              </a:rPr>
              <a:t> </a:t>
            </a:r>
            <a:r>
              <a:rPr lang="ru-RU" sz="4300" b="1" dirty="0" err="1" smtClean="0">
                <a:solidFill>
                  <a:srgbClr val="0070C0"/>
                </a:solidFill>
              </a:rPr>
              <a:t>Илхамия</a:t>
            </a:r>
            <a:r>
              <a:rPr lang="ru-RU" sz="4300" b="1" dirty="0" smtClean="0">
                <a:solidFill>
                  <a:srgbClr val="0070C0"/>
                </a:solidFill>
              </a:rPr>
              <a:t> </a:t>
            </a:r>
            <a:r>
              <a:rPr lang="ru-RU" sz="4300" b="1" dirty="0" err="1" smtClean="0">
                <a:solidFill>
                  <a:srgbClr val="0070C0"/>
                </a:solidFill>
              </a:rPr>
              <a:t>Талгатовна</a:t>
            </a:r>
            <a:r>
              <a:rPr lang="ru-RU" sz="4300" b="1" dirty="0" smtClean="0">
                <a:solidFill>
                  <a:srgbClr val="0070C0"/>
                </a:solidFill>
              </a:rPr>
              <a:t>, </a:t>
            </a:r>
          </a:p>
          <a:p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Яңа Кенәр сәламәтлекләре чикләнгән балалар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очен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гомумбелем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бирү мәктәбе тәрбиячесе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72400" cy="13624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772816"/>
            <a:ext cx="8640960" cy="3888432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tt-RU" sz="14400" b="1" dirty="0" smtClean="0">
                <a:solidFill>
                  <a:srgbClr val="0070C0"/>
                </a:solidFill>
              </a:rPr>
              <a:t>Чәчәк кебек матур бит ул туган </a:t>
            </a:r>
            <a:r>
              <a:rPr lang="tt-RU" sz="14400" b="1" dirty="0" smtClean="0">
                <a:solidFill>
                  <a:srgbClr val="0070C0"/>
                </a:solidFill>
              </a:rPr>
              <a:t>тел</a:t>
            </a:r>
            <a:r>
              <a:rPr lang="ru-RU" sz="14400" b="1" dirty="0" smtClean="0">
                <a:solidFill>
                  <a:srgbClr val="0070C0"/>
                </a:solidFill>
              </a:rPr>
              <a:t>,</a:t>
            </a:r>
            <a:r>
              <a:rPr lang="tt-RU" sz="14400" b="1" dirty="0" smtClean="0">
                <a:solidFill>
                  <a:srgbClr val="0070C0"/>
                </a:solidFill>
              </a:rPr>
              <a:t/>
            </a:r>
            <a:br>
              <a:rPr lang="tt-RU" sz="14400" b="1" dirty="0" smtClean="0">
                <a:solidFill>
                  <a:srgbClr val="0070C0"/>
                </a:solidFill>
              </a:rPr>
            </a:br>
            <a:r>
              <a:rPr lang="tt-RU" sz="14400" b="1" dirty="0" smtClean="0">
                <a:solidFill>
                  <a:srgbClr val="0070C0"/>
                </a:solidFill>
              </a:rPr>
              <a:t>Гөлләр-гөлләмәләр бизәп торган </a:t>
            </a:r>
            <a:r>
              <a:rPr lang="tt-RU" sz="14400" b="1" dirty="0" smtClean="0">
                <a:solidFill>
                  <a:srgbClr val="0070C0"/>
                </a:solidFill>
              </a:rPr>
              <a:t>тел.</a:t>
            </a:r>
            <a:r>
              <a:rPr lang="tt-RU" sz="14400" b="1" dirty="0" smtClean="0">
                <a:solidFill>
                  <a:srgbClr val="0070C0"/>
                </a:solidFill>
              </a:rPr>
              <a:t/>
            </a:r>
            <a:br>
              <a:rPr lang="tt-RU" sz="14400" b="1" dirty="0" smtClean="0">
                <a:solidFill>
                  <a:srgbClr val="0070C0"/>
                </a:solidFill>
              </a:rPr>
            </a:br>
            <a:r>
              <a:rPr lang="tt-RU" sz="14400" b="1" dirty="0" smtClean="0">
                <a:solidFill>
                  <a:srgbClr val="0070C0"/>
                </a:solidFill>
              </a:rPr>
              <a:t>Назлыйсың да,иркәлисең </a:t>
            </a:r>
            <a:r>
              <a:rPr lang="tt-RU" sz="14400" b="1" dirty="0" smtClean="0">
                <a:solidFill>
                  <a:srgbClr val="0070C0"/>
                </a:solidFill>
              </a:rPr>
              <a:t>җанымны,</a:t>
            </a:r>
            <a:r>
              <a:rPr lang="tt-RU" sz="14400" b="1" dirty="0" smtClean="0">
                <a:solidFill>
                  <a:srgbClr val="0070C0"/>
                </a:solidFill>
              </a:rPr>
              <a:t/>
            </a:r>
            <a:br>
              <a:rPr lang="tt-RU" sz="14400" b="1" dirty="0" smtClean="0">
                <a:solidFill>
                  <a:srgbClr val="0070C0"/>
                </a:solidFill>
              </a:rPr>
            </a:br>
            <a:r>
              <a:rPr lang="tt-RU" sz="14400" b="1" dirty="0" smtClean="0">
                <a:solidFill>
                  <a:srgbClr val="0070C0"/>
                </a:solidFill>
              </a:rPr>
              <a:t>Ничек итеп күтәрмисең </a:t>
            </a:r>
            <a:r>
              <a:rPr lang="tt-RU" sz="14400" b="1" dirty="0" smtClean="0">
                <a:solidFill>
                  <a:srgbClr val="0070C0"/>
                </a:solidFill>
              </a:rPr>
              <a:t>даныңны! </a:t>
            </a:r>
            <a:endParaRPr lang="tt-RU" sz="14400" b="1" dirty="0" smtClean="0">
              <a:solidFill>
                <a:srgbClr val="0070C0"/>
              </a:solidFill>
            </a:endParaRPr>
          </a:p>
          <a:p>
            <a:pPr algn="ctr"/>
            <a:r>
              <a:rPr lang="tt-RU" sz="14400" b="1" dirty="0" smtClean="0">
                <a:solidFill>
                  <a:srgbClr val="0070C0"/>
                </a:solidFill>
              </a:rPr>
              <a:t>(Рәзинә Мөхияр)</a:t>
            </a:r>
          </a:p>
          <a:p>
            <a:endParaRPr lang="tt-RU" dirty="0" smtClean="0"/>
          </a:p>
          <a:p>
            <a:endParaRPr lang="tt-RU" dirty="0" smtClean="0"/>
          </a:p>
          <a:p>
            <a:endParaRPr lang="tt-RU" dirty="0" smtClean="0"/>
          </a:p>
          <a:p>
            <a:endParaRPr lang="tt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930080" cy="1464192"/>
          </a:xfrm>
        </p:spPr>
        <p:txBody>
          <a:bodyPr>
            <a:normAutofit/>
          </a:bodyPr>
          <a:lstStyle/>
          <a:p>
            <a:pPr algn="ctr"/>
            <a:r>
              <a:rPr lang="tt-RU" sz="4000" dirty="0" smtClean="0">
                <a:solidFill>
                  <a:srgbClr val="0070C0"/>
                </a:solidFill>
              </a:rPr>
              <a:t>”Мин </a:t>
            </a:r>
            <a:r>
              <a:rPr lang="tt-RU" sz="4000" dirty="0" smtClean="0">
                <a:solidFill>
                  <a:srgbClr val="0070C0"/>
                </a:solidFill>
              </a:rPr>
              <a:t>башлыйм,  </a:t>
            </a:r>
            <a:r>
              <a:rPr lang="tt-RU" sz="4000" dirty="0" smtClean="0">
                <a:solidFill>
                  <a:srgbClr val="0070C0"/>
                </a:solidFill>
              </a:rPr>
              <a:t>син </a:t>
            </a:r>
            <a:r>
              <a:rPr lang="tt-RU" sz="4000" dirty="0" smtClean="0">
                <a:solidFill>
                  <a:srgbClr val="0070C0"/>
                </a:solidFill>
              </a:rPr>
              <a:t>төгәллә”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8208912" cy="4320480"/>
          </a:xfrm>
        </p:spPr>
        <p:txBody>
          <a:bodyPr>
            <a:noAutofit/>
          </a:bodyPr>
          <a:lstStyle/>
          <a:p>
            <a:r>
              <a:rPr lang="tt-RU" sz="3200" b="1" dirty="0" smtClean="0"/>
              <a:t> </a:t>
            </a:r>
            <a:endParaRPr lang="ru-RU" sz="3200" b="1" dirty="0" smtClean="0"/>
          </a:p>
          <a:p>
            <a:r>
              <a:rPr lang="tt-RU" sz="4400" b="1" dirty="0" smtClean="0">
                <a:solidFill>
                  <a:schemeClr val="accent1">
                    <a:lumMod val="50000"/>
                  </a:schemeClr>
                </a:solidFill>
              </a:rPr>
              <a:t>Телләр белгән -</a:t>
            </a:r>
            <a:endParaRPr 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4400" b="1" dirty="0" smtClean="0">
                <a:solidFill>
                  <a:schemeClr val="accent1">
                    <a:lumMod val="50000"/>
                  </a:schemeClr>
                </a:solidFill>
              </a:rPr>
              <a:t>Күп бел-</a:t>
            </a:r>
            <a:endParaRPr 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4400" b="1" dirty="0" smtClean="0">
                <a:solidFill>
                  <a:schemeClr val="accent1">
                    <a:lumMod val="50000"/>
                  </a:schemeClr>
                </a:solidFill>
              </a:rPr>
              <a:t>Сөйдергән дә тел-</a:t>
            </a:r>
            <a:endParaRPr 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4400" b="1" dirty="0" smtClean="0">
                <a:solidFill>
                  <a:schemeClr val="accent1">
                    <a:lumMod val="50000"/>
                  </a:schemeClr>
                </a:solidFill>
              </a:rPr>
              <a:t>Акыллы өйрәнер-</a:t>
            </a:r>
            <a:endParaRPr 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3200" b="1" dirty="0" smtClean="0"/>
              <a:t> </a:t>
            </a:r>
            <a:endParaRPr lang="ru-RU" sz="3200" b="1" dirty="0" smtClean="0"/>
          </a:p>
          <a:p>
            <a:r>
              <a:rPr lang="tt-RU" sz="3200" b="1" dirty="0" smtClean="0"/>
              <a:t> </a:t>
            </a:r>
            <a:endParaRPr lang="ru-RU" sz="3200" b="1" dirty="0" smtClean="0"/>
          </a:p>
          <a:p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72400" cy="11944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988840"/>
            <a:ext cx="8290120" cy="4104456"/>
          </a:xfrm>
        </p:spPr>
        <p:txBody>
          <a:bodyPr>
            <a:noAutofit/>
          </a:bodyPr>
          <a:lstStyle/>
          <a:p>
            <a:r>
              <a:rPr lang="tt-RU" sz="4400" b="1" dirty="0" smtClean="0">
                <a:solidFill>
                  <a:schemeClr val="accent1">
                    <a:lumMod val="50000"/>
                  </a:schemeClr>
                </a:solidFill>
              </a:rPr>
              <a:t>Аз сөйлә-</a:t>
            </a:r>
            <a:endParaRPr 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4400" b="1" dirty="0" smtClean="0">
                <a:solidFill>
                  <a:schemeClr val="accent1">
                    <a:lumMod val="50000"/>
                  </a:schemeClr>
                </a:solidFill>
              </a:rPr>
              <a:t>Туры сүз-</a:t>
            </a:r>
            <a:endParaRPr 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4400" b="1" dirty="0" smtClean="0">
                <a:solidFill>
                  <a:schemeClr val="accent1">
                    <a:lumMod val="50000"/>
                  </a:schemeClr>
                </a:solidFill>
              </a:rPr>
              <a:t>Иле барның-</a:t>
            </a:r>
            <a:endParaRPr 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4400" b="1" dirty="0" smtClean="0">
                <a:solidFill>
                  <a:schemeClr val="accent1">
                    <a:lumMod val="50000"/>
                  </a:schemeClr>
                </a:solidFill>
              </a:rPr>
              <a:t>Үзеңне  үзең мактама-</a:t>
            </a:r>
            <a:endParaRPr 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7772400" cy="1362456"/>
          </a:xfrm>
        </p:spPr>
        <p:txBody>
          <a:bodyPr>
            <a:normAutofit/>
          </a:bodyPr>
          <a:lstStyle/>
          <a:p>
            <a:pPr algn="ctr"/>
            <a:r>
              <a:rPr lang="tt-RU" sz="4800" dirty="0" smtClean="0">
                <a:solidFill>
                  <a:srgbClr val="00B0F0"/>
                </a:solidFill>
              </a:rPr>
              <a:t>Тапкырлар бәйгесе 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132856"/>
            <a:ext cx="8074096" cy="3672408"/>
          </a:xfrm>
        </p:spPr>
        <p:txBody>
          <a:bodyPr>
            <a:noAutofit/>
          </a:bodyPr>
          <a:lstStyle/>
          <a:p>
            <a:r>
              <a:rPr lang="tt-RU" sz="2800" b="1" dirty="0" smtClean="0">
                <a:solidFill>
                  <a:schemeClr val="accent1">
                    <a:lumMod val="50000"/>
                  </a:schemeClr>
                </a:solidFill>
              </a:rPr>
              <a:t>- Татарларның </a:t>
            </a:r>
            <a:r>
              <a:rPr lang="tt-RU" sz="2800" b="1" dirty="0" smtClean="0">
                <a:solidFill>
                  <a:schemeClr val="accent1">
                    <a:lumMod val="50000"/>
                  </a:schemeClr>
                </a:solidFill>
              </a:rPr>
              <a:t>милли бәйрәме?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2800" b="1" dirty="0" smtClean="0">
                <a:solidFill>
                  <a:schemeClr val="accent1">
                    <a:lumMod val="50000"/>
                  </a:schemeClr>
                </a:solidFill>
              </a:rPr>
              <a:t>-Республикабызның флагында нинди төсләр бар?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2800" b="1" dirty="0" smtClean="0">
                <a:solidFill>
                  <a:schemeClr val="accent1">
                    <a:lumMod val="50000"/>
                  </a:schemeClr>
                </a:solidFill>
              </a:rPr>
              <a:t>-Шүрәлене кем </a:t>
            </a:r>
            <a:r>
              <a:rPr lang="tt-RU" sz="2800" b="1" dirty="0" smtClean="0">
                <a:solidFill>
                  <a:schemeClr val="accent1">
                    <a:lumMod val="50000"/>
                  </a:schemeClr>
                </a:solidFill>
              </a:rPr>
              <a:t>язган?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2800" b="1" dirty="0" smtClean="0">
                <a:solidFill>
                  <a:schemeClr val="accent1">
                    <a:lumMod val="50000"/>
                  </a:schemeClr>
                </a:solidFill>
              </a:rPr>
              <a:t>-Безнең район ничек </a:t>
            </a:r>
            <a:r>
              <a:rPr lang="tt-RU" sz="2800" b="1" dirty="0" smtClean="0">
                <a:solidFill>
                  <a:schemeClr val="accent1">
                    <a:lumMod val="50000"/>
                  </a:schemeClr>
                </a:solidFill>
              </a:rPr>
              <a:t>атала</a:t>
            </a:r>
            <a:r>
              <a:rPr lang="tt-RU" sz="2800" b="1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2800" b="1" dirty="0" smtClean="0">
                <a:solidFill>
                  <a:schemeClr val="accent1">
                    <a:lumMod val="50000"/>
                  </a:schemeClr>
                </a:solidFill>
              </a:rPr>
              <a:t>-Җәйге </a:t>
            </a:r>
            <a:r>
              <a:rPr lang="tt-RU" sz="2800" b="1" dirty="0" smtClean="0">
                <a:solidFill>
                  <a:schemeClr val="accent1">
                    <a:lumMod val="50000"/>
                  </a:schemeClr>
                </a:solidFill>
              </a:rPr>
              <a:t>Универсиада </a:t>
            </a:r>
            <a:r>
              <a:rPr lang="tt-RU" sz="2800" b="1" dirty="0" smtClean="0">
                <a:solidFill>
                  <a:schemeClr val="accent1">
                    <a:lumMod val="50000"/>
                  </a:schemeClr>
                </a:solidFill>
              </a:rPr>
              <a:t>кайда кайсы шәһәрдә булачак?</a:t>
            </a:r>
          </a:p>
          <a:p>
            <a:r>
              <a:rPr lang="tt-RU" sz="2800" b="1" dirty="0" smtClean="0">
                <a:solidFill>
                  <a:schemeClr val="accent1">
                    <a:lumMod val="50000"/>
                  </a:schemeClr>
                </a:solidFill>
              </a:rPr>
              <a:t>-Татарстан хоккей командасы ничек  атала?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7772400" cy="720080"/>
          </a:xfrm>
        </p:spPr>
        <p:txBody>
          <a:bodyPr>
            <a:norm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556792"/>
            <a:ext cx="7858072" cy="4320480"/>
          </a:xfrm>
        </p:spPr>
        <p:txBody>
          <a:bodyPr>
            <a:normAutofit fontScale="92500" lnSpcReduction="10000"/>
          </a:bodyPr>
          <a:lstStyle/>
          <a:p>
            <a:r>
              <a:rPr lang="tt-RU" sz="3200" b="1" dirty="0" smtClean="0">
                <a:solidFill>
                  <a:schemeClr val="accent1">
                    <a:lumMod val="50000"/>
                  </a:schemeClr>
                </a:solidFill>
              </a:rPr>
              <a:t>-Көз көне татар халкының нинди бәйрәме билгеләп үтелә?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3200" b="1" dirty="0" smtClean="0">
                <a:solidFill>
                  <a:schemeClr val="accent1">
                    <a:lumMod val="50000"/>
                  </a:schemeClr>
                </a:solidFill>
              </a:rPr>
              <a:t>-Республикабыз гербында нинди җәнлек сурәтләнгән?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3200" b="1" dirty="0" smtClean="0">
                <a:solidFill>
                  <a:schemeClr val="accent1">
                    <a:lumMod val="50000"/>
                  </a:schemeClr>
                </a:solidFill>
              </a:rPr>
              <a:t>-“Су анасын” кем язган?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3200" b="1" dirty="0" smtClean="0">
                <a:solidFill>
                  <a:schemeClr val="accent1">
                    <a:lumMod val="50000"/>
                  </a:schemeClr>
                </a:solidFill>
              </a:rPr>
              <a:t>-Татарстанның башкаласы?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tt-RU" sz="3200" b="1" dirty="0" smtClean="0">
                <a:solidFill>
                  <a:schemeClr val="accent1">
                    <a:lumMod val="50000"/>
                  </a:schemeClr>
                </a:solidFill>
              </a:rPr>
              <a:t>-Универсиаданың символы?</a:t>
            </a:r>
          </a:p>
          <a:p>
            <a:r>
              <a:rPr lang="tt-RU" sz="3200" b="1" dirty="0" smtClean="0">
                <a:solidFill>
                  <a:schemeClr val="accent1">
                    <a:lumMod val="50000"/>
                  </a:schemeClr>
                </a:solidFill>
              </a:rPr>
              <a:t>-Безнең футбол командасы ничек атала?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dirty="0" smtClean="0">
                <a:solidFill>
                  <a:srgbClr val="00B0F0"/>
                </a:solidFill>
                <a:latin typeface="Tahoma" pitchFamily="34" charset="0"/>
                <a:cs typeface="Tahoma" pitchFamily="34" charset="0"/>
              </a:rPr>
              <a:t>Кем</a:t>
            </a:r>
            <a:r>
              <a:rPr lang="en-US" dirty="0" smtClean="0">
                <a:solidFill>
                  <a:srgbClr val="00B0F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t-RU" dirty="0" smtClean="0">
                <a:solidFill>
                  <a:srgbClr val="00B0F0"/>
                </a:solidFill>
                <a:latin typeface="Tahoma" pitchFamily="34" charset="0"/>
                <a:cs typeface="Tahoma" pitchFamily="34" charset="0"/>
              </a:rPr>
              <a:t>күбрәк?</a:t>
            </a:r>
            <a:endParaRPr lang="ru-RU" dirty="0">
              <a:solidFill>
                <a:srgbClr val="00B0F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C:\Documents and Settings\ж\Мои документы\Panasonic\MFS\Scan\20130217_2028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76872"/>
            <a:ext cx="2145863" cy="2874013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63888" y="2420888"/>
          <a:ext cx="4367810" cy="1384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3562"/>
                <a:gridCol w="873562"/>
                <a:gridCol w="873562"/>
                <a:gridCol w="873562"/>
                <a:gridCol w="873562"/>
              </a:tblGrid>
              <a:tr h="461592"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</a:tr>
              <a:tr h="461592"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</a:tr>
              <a:tr h="461592"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63886" y="4725144"/>
          <a:ext cx="4344145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829"/>
                <a:gridCol w="868829"/>
                <a:gridCol w="868829"/>
                <a:gridCol w="868829"/>
                <a:gridCol w="868829"/>
              </a:tblGrid>
              <a:tr h="432048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sz="3600" i="1" dirty="0" smtClean="0">
                <a:solidFill>
                  <a:srgbClr val="00B0F0"/>
                </a:solidFill>
              </a:rPr>
              <a:t>21 нче февраль – Халыкара туган тел көне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772816"/>
            <a:ext cx="7772400" cy="4248472"/>
          </a:xfrm>
        </p:spPr>
        <p:txBody>
          <a:bodyPr/>
          <a:lstStyle/>
          <a:p>
            <a:r>
              <a:rPr lang="tt-RU" b="1" i="1" dirty="0" smtClean="0"/>
              <a:t> </a:t>
            </a:r>
            <a:endParaRPr lang="ru-RU" i="1" dirty="0">
              <a:solidFill>
                <a:srgbClr val="92D050"/>
              </a:solidFill>
            </a:endParaRPr>
          </a:p>
        </p:txBody>
      </p:sp>
      <p:pic>
        <p:nvPicPr>
          <p:cNvPr id="1028" name="Picture 4" descr="http://lib.omgtu.ru/userfiles/image/VST201002_OHL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44824"/>
            <a:ext cx="467677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3999" t="2454" r="4001"/>
          <a:stretch>
            <a:fillRect/>
          </a:stretch>
        </p:blipFill>
        <p:spPr bwMode="auto">
          <a:xfrm>
            <a:off x="0" y="1"/>
            <a:ext cx="2728734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000364" y="0"/>
            <a:ext cx="61436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1999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нчы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елның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ноябрендә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Бангладеш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дәүләте тәкъдиме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ЮНЕСКО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Генераль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конференциясе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ЮНЕСКОга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кергән илләр һәм Берләшкән Милләтләр оешмасы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21 февраль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көнен </a:t>
            </a:r>
            <a:r>
              <a:rPr lang="ru-RU" sz="2400" b="1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24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тел </a:t>
            </a:r>
            <a:r>
              <a:rPr lang="ru-RU" sz="2400" b="1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көне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дип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игълан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итте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 	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Беренче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мәртәбә ул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2000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нче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елның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21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февралендә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Парижда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ЮНЕСКО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штаб-квартирасында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тантаналы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рәвештә билгеләп үтелде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4143380"/>
            <a:ext cx="87154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Ни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өчен Халыкара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тел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көне итеп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21 февраль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билгеләнгән соң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Эш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шунда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: 1952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нче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елның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21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февралендә Пакыстанда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банглы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теленә дәүләт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теле статусы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таләп итеп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көрәшкән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5 студент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үтерелгән була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Билгеле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булганча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Пакыстанның көнчыгыш өлеше соңрак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Бангладеш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бәйсез дәүләтенә әйләнә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21000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6">
      <a:dk1>
        <a:srgbClr val="BECA95"/>
      </a:dk1>
      <a:lt1>
        <a:srgbClr val="444D26"/>
      </a:lt1>
      <a:dk2>
        <a:srgbClr val="FDF59C"/>
      </a:dk2>
      <a:lt2>
        <a:srgbClr val="FF0000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130</TotalTime>
  <Words>311</Words>
  <Application>Microsoft Office PowerPoint</Application>
  <PresentationFormat>Экран (4:3)</PresentationFormat>
  <Paragraphs>87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Яркая</vt:lpstr>
      <vt:lpstr>Туган телем – иркә гөлем</vt:lpstr>
      <vt:lpstr>Слайд 2</vt:lpstr>
      <vt:lpstr>”Мин башлыйм,  син төгәллә” </vt:lpstr>
      <vt:lpstr>Слайд 4</vt:lpstr>
      <vt:lpstr>Тапкырлар бәйгесе </vt:lpstr>
      <vt:lpstr>  </vt:lpstr>
      <vt:lpstr>Кем күбрәк?</vt:lpstr>
      <vt:lpstr>21 нче февраль – Халыкара туган тел көне </vt:lpstr>
      <vt:lpstr>Слайд 9</vt:lpstr>
      <vt:lpstr>Слайд 10</vt:lpstr>
      <vt:lpstr>Шигырь сөйлим туган телемдә</vt:lpstr>
      <vt:lpstr>Әдәпле сөйләү кагыйдәләре  </vt:lpstr>
      <vt:lpstr>Табышмаклар </vt:lpstr>
      <vt:lpstr>              “Туган телнең туган көне” шигыре (Ш.Галиев)    Һәркемнең бар мәнгелектән Дөньяга бар булган көне. Кайсы чорда,кайчан микән Халкыбызның туган көне- Туган телнең туган көне? Илнең теле ачылган көн, Җанга моңнар тулган көне, Илаһи вә илһамлыдыр Туган телнең туган көне.     </vt:lpstr>
      <vt:lpstr>Презентацияне төзеде: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Туган телем – иркә гөлем</dc:title>
  <dc:creator>ааа</dc:creator>
  <cp:lastModifiedBy>Admin</cp:lastModifiedBy>
  <cp:revision>17</cp:revision>
  <dcterms:created xsi:type="dcterms:W3CDTF">2013-02-09T08:04:30Z</dcterms:created>
  <dcterms:modified xsi:type="dcterms:W3CDTF">2017-09-01T10:03:38Z</dcterms:modified>
</cp:coreProperties>
</file>