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67" d="100"/>
          <a:sy n="67" d="100"/>
        </p:scale>
        <p:origin x="-114" y="-19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ru-RU"/>
              <a:t>Образец заголовка</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5" name="Footer Placeholder 4"/>
          <p:cNvSpPr>
            <a:spLocks noGrp="1"/>
          </p:cNvSpPr>
          <p:nvPr>
            <p:ph type="ftr" sz="quarter" idx="11"/>
          </p:nvPr>
        </p:nvSpPr>
        <p:spPr>
          <a:xfrm>
            <a:off x="1451579" y="329307"/>
            <a:ext cx="5626774" cy="309201"/>
          </a:xfrm>
        </p:spPr>
        <p:txBody>
          <a:bodyPr/>
          <a:lstStyle/>
          <a:p>
            <a:endParaRPr lang="en-US" dirty="0"/>
          </a:p>
        </p:txBody>
      </p:sp>
      <p:sp>
        <p:nvSpPr>
          <p:cNvPr id="6" name="Slide Number Placeholder 5"/>
          <p:cNvSpPr>
            <a:spLocks noGrp="1"/>
          </p:cNvSpPr>
          <p:nvPr>
            <p:ph type="sldNum" sz="quarter" idx="12"/>
          </p:nvPr>
        </p:nvSpPr>
        <p:spPr>
          <a:xfrm>
            <a:off x="476834" y="798973"/>
            <a:ext cx="811019" cy="503578"/>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ru-RU"/>
              <a:t>Образец заголовка</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488794"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56025" y="2821491"/>
            <a:ext cx="4488794"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9/3/2017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ru-RU"/>
              <a:t>Вставка рисунка</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9/3/2017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9/3/2017</a:t>
            </a:fld>
            <a:endParaRPr lang="en-US" dirty="0"/>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cstate="email">
            <a:extLst>
              <a:ext uri="{28A0092B-C50C-407E-A947-70E740481C1C}">
                <a14:useLocalDpi xmlns:a14="http://schemas.microsoft.com/office/drawing/2010/main" xmlns=""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321" y="115910"/>
            <a:ext cx="7137757" cy="2421229"/>
          </a:xfrm>
        </p:spPr>
        <p:txBody>
          <a:bodyPr>
            <a:normAutofit fontScale="90000"/>
          </a:bodyPr>
          <a:lstStyle/>
          <a:p>
            <a:r>
              <a:rPr lang="ru-RU" dirty="0"/>
              <a:t>Владимир Всеволодович Мономах</a:t>
            </a:r>
          </a:p>
        </p:txBody>
      </p:sp>
      <p:sp>
        <p:nvSpPr>
          <p:cNvPr id="3" name="Подзаголовок 2"/>
          <p:cNvSpPr>
            <a:spLocks noGrp="1"/>
          </p:cNvSpPr>
          <p:nvPr>
            <p:ph type="subTitle" idx="1"/>
          </p:nvPr>
        </p:nvSpPr>
        <p:spPr>
          <a:xfrm>
            <a:off x="4651486" y="5061397"/>
            <a:ext cx="3178870" cy="1534666"/>
          </a:xfrm>
        </p:spPr>
        <p:txBody>
          <a:bodyPr>
            <a:normAutofit fontScale="85000" lnSpcReduction="20000"/>
          </a:bodyPr>
          <a:lstStyle/>
          <a:p>
            <a:r>
              <a:rPr lang="ru-RU" dirty="0"/>
              <a:t>Подготовила</a:t>
            </a:r>
          </a:p>
          <a:p>
            <a:r>
              <a:rPr lang="ru-RU" dirty="0"/>
              <a:t>Ученица 7 «А» класса</a:t>
            </a:r>
          </a:p>
          <a:p>
            <a:r>
              <a:rPr lang="ru-RU" dirty="0"/>
              <a:t>Гимназии № 11</a:t>
            </a:r>
          </a:p>
          <a:p>
            <a:r>
              <a:rPr lang="ru-RU" dirty="0"/>
              <a:t>Леонова Екатерина</a:t>
            </a:r>
          </a:p>
        </p:txBody>
      </p:sp>
      <p:pic>
        <p:nvPicPr>
          <p:cNvPr id="4" name="Рисунок 3"/>
          <p:cNvPicPr>
            <a:picLocks noChangeAspect="1"/>
          </p:cNvPicPr>
          <p:nvPr/>
        </p:nvPicPr>
        <p:blipFill>
          <a:blip r:embed="rId2"/>
          <a:stretch>
            <a:fillRect/>
          </a:stretch>
        </p:blipFill>
        <p:spPr>
          <a:xfrm>
            <a:off x="7695755" y="669703"/>
            <a:ext cx="4317375" cy="561097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p:cNvPicPr>
            <a:picLocks noChangeAspect="1"/>
          </p:cNvPicPr>
          <p:nvPr/>
        </p:nvPicPr>
        <p:blipFill>
          <a:blip r:embed="rId3" cstate="email"/>
          <a:stretch>
            <a:fillRect/>
          </a:stretch>
        </p:blipFill>
        <p:spPr>
          <a:xfrm>
            <a:off x="98738" y="2747603"/>
            <a:ext cx="4734519" cy="339553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xmlns="" val="12100280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30057" y="218333"/>
            <a:ext cx="7000562" cy="1268570"/>
          </a:xfrm>
        </p:spPr>
        <p:txBody>
          <a:bodyPr>
            <a:normAutofit/>
          </a:bodyPr>
          <a:lstStyle/>
          <a:p>
            <a:r>
              <a:rPr lang="ru-RU" sz="4000" dirty="0"/>
              <a:t>Князь</a:t>
            </a:r>
            <a:br>
              <a:rPr lang="ru-RU" sz="4000" dirty="0"/>
            </a:br>
            <a:r>
              <a:rPr lang="ru-RU" sz="4000" dirty="0"/>
              <a:t> Владимир мономах</a:t>
            </a:r>
          </a:p>
        </p:txBody>
      </p:sp>
      <p:sp>
        <p:nvSpPr>
          <p:cNvPr id="3" name="Объект 2"/>
          <p:cNvSpPr>
            <a:spLocks noGrp="1"/>
          </p:cNvSpPr>
          <p:nvPr>
            <p:ph idx="1"/>
          </p:nvPr>
        </p:nvSpPr>
        <p:spPr>
          <a:xfrm>
            <a:off x="154546" y="852618"/>
            <a:ext cx="5434885" cy="5765896"/>
          </a:xfrm>
        </p:spPr>
        <p:txBody>
          <a:bodyPr>
            <a:noAutofit/>
          </a:bodyPr>
          <a:lstStyle/>
          <a:p>
            <a:r>
              <a:rPr lang="ru-RU" sz="2400" dirty="0"/>
              <a:t> Князь смоленский, черниговский, </a:t>
            </a:r>
            <a:r>
              <a:rPr lang="ru-RU" sz="2400" dirty="0" err="1"/>
              <a:t>переяславский</a:t>
            </a:r>
            <a:r>
              <a:rPr lang="ru-RU" sz="2400" dirty="0"/>
              <a:t>, великий князь киевский </a:t>
            </a:r>
            <a:r>
              <a:rPr lang="ru-RU" sz="2400" dirty="0" smtClean="0"/>
              <a:t>, </a:t>
            </a:r>
            <a:r>
              <a:rPr lang="ru-RU" sz="2400" dirty="0"/>
              <a:t>государственный деятель, военачальник, писатель, мыслитель. Сын князя Всеволода Ярославича. Прозван Мономахом по прозванию рода матери, которая предположительно была дочерью византийского императора Константина IX Мономаха.</a:t>
            </a:r>
          </a:p>
        </p:txBody>
      </p:sp>
      <p:pic>
        <p:nvPicPr>
          <p:cNvPr id="6" name="Рисунок 5"/>
          <p:cNvPicPr>
            <a:picLocks noChangeAspect="1"/>
          </p:cNvPicPr>
          <p:nvPr/>
        </p:nvPicPr>
        <p:blipFill>
          <a:blip r:embed="rId2" cstate="email"/>
          <a:stretch>
            <a:fillRect/>
          </a:stretch>
        </p:blipFill>
        <p:spPr>
          <a:xfrm>
            <a:off x="7202369" y="1672365"/>
            <a:ext cx="3784725" cy="490726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177671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607" y="267489"/>
            <a:ext cx="7140879" cy="1822568"/>
          </a:xfrm>
        </p:spPr>
        <p:txBody>
          <a:bodyPr>
            <a:normAutofit/>
          </a:bodyPr>
          <a:lstStyle/>
          <a:p>
            <a:r>
              <a:rPr lang="ru-RU" dirty="0"/>
              <a:t>От ранних лет до княжения Святополка </a:t>
            </a:r>
            <a:r>
              <a:rPr lang="ru-RU" dirty="0" err="1"/>
              <a:t>Изяславича</a:t>
            </a:r>
            <a:endParaRPr lang="ru-RU" dirty="0"/>
          </a:p>
        </p:txBody>
      </p:sp>
      <p:sp>
        <p:nvSpPr>
          <p:cNvPr id="3" name="Объект 2"/>
          <p:cNvSpPr>
            <a:spLocks noGrp="1"/>
          </p:cNvSpPr>
          <p:nvPr>
            <p:ph idx="1"/>
          </p:nvPr>
        </p:nvSpPr>
        <p:spPr>
          <a:xfrm>
            <a:off x="5413829" y="4063999"/>
            <a:ext cx="6574971" cy="2685143"/>
          </a:xfrm>
        </p:spPr>
        <p:txBody>
          <a:bodyPr>
            <a:normAutofit fontScale="92500"/>
          </a:bodyPr>
          <a:lstStyle/>
          <a:p>
            <a:r>
              <a:rPr lang="ru-RU" sz="2800" dirty="0"/>
              <a:t>Своё детство и юность провёл при дворе отца Всеволода Ярославича в Переяславле-Южном. Постоянно возглавлял отцовскую дружину, осуществлял далёкие походы, воевал против половцев.</a:t>
            </a:r>
          </a:p>
        </p:txBody>
      </p:sp>
      <p:pic>
        <p:nvPicPr>
          <p:cNvPr id="4" name="Рисунок 3"/>
          <p:cNvPicPr>
            <a:picLocks noChangeAspect="1"/>
          </p:cNvPicPr>
          <p:nvPr/>
        </p:nvPicPr>
        <p:blipFill>
          <a:blip r:embed="rId2"/>
          <a:stretch>
            <a:fillRect/>
          </a:stretch>
        </p:blipFill>
        <p:spPr>
          <a:xfrm>
            <a:off x="7127049" y="191802"/>
            <a:ext cx="4745638" cy="379651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p:cNvPicPr>
            <a:picLocks noChangeAspect="1"/>
          </p:cNvPicPr>
          <p:nvPr/>
        </p:nvPicPr>
        <p:blipFill>
          <a:blip r:embed="rId3"/>
          <a:stretch>
            <a:fillRect/>
          </a:stretch>
        </p:blipFill>
        <p:spPr>
          <a:xfrm>
            <a:off x="145143" y="2090057"/>
            <a:ext cx="5268686" cy="3910353"/>
          </a:xfrm>
          <a:prstGeom prst="ellipse">
            <a:avLst/>
          </a:prstGeom>
          <a:ln>
            <a:noFill/>
          </a:ln>
          <a:effectLst>
            <a:softEdge rad="112500"/>
          </a:effectLst>
        </p:spPr>
      </p:pic>
    </p:spTree>
    <p:extLst>
      <p:ext uri="{BB962C8B-B14F-4D97-AF65-F5344CB8AC3E}">
        <p14:creationId xmlns:p14="http://schemas.microsoft.com/office/powerpoint/2010/main" xmlns="" val="22284511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263606"/>
            <a:ext cx="9291215" cy="1049235"/>
          </a:xfrm>
        </p:spPr>
        <p:txBody>
          <a:bodyPr/>
          <a:lstStyle/>
          <a:p>
            <a:r>
              <a:rPr lang="ru-RU" dirty="0"/>
              <a:t>При Святополке </a:t>
            </a:r>
            <a:r>
              <a:rPr lang="ru-RU" dirty="0" err="1"/>
              <a:t>Изяславиче</a:t>
            </a:r>
            <a:r>
              <a:rPr lang="ru-RU" dirty="0"/>
              <a:t> </a:t>
            </a:r>
            <a:br>
              <a:rPr lang="ru-RU" dirty="0"/>
            </a:br>
            <a:r>
              <a:rPr lang="ru-RU" dirty="0"/>
              <a:t>(1093—1113)</a:t>
            </a:r>
          </a:p>
        </p:txBody>
      </p:sp>
      <p:sp>
        <p:nvSpPr>
          <p:cNvPr id="3" name="Объект 2"/>
          <p:cNvSpPr>
            <a:spLocks noGrp="1"/>
          </p:cNvSpPr>
          <p:nvPr>
            <p:ph idx="1"/>
          </p:nvPr>
        </p:nvSpPr>
        <p:spPr>
          <a:xfrm>
            <a:off x="5731099" y="1312841"/>
            <a:ext cx="6310647" cy="5319779"/>
          </a:xfrm>
        </p:spPr>
        <p:txBody>
          <a:bodyPr>
            <a:normAutofit/>
          </a:bodyPr>
          <a:lstStyle/>
          <a:p>
            <a:r>
              <a:rPr lang="ru-RU" dirty="0"/>
              <a:t>Сразу после смерти Всеволода Ярославича Владимир и его брат Ростислав вместе со Святополком </a:t>
            </a:r>
            <a:r>
              <a:rPr lang="ru-RU" dirty="0" err="1"/>
              <a:t>Изяславичем</a:t>
            </a:r>
            <a:r>
              <a:rPr lang="ru-RU" dirty="0"/>
              <a:t> потерпели тяжёлое поражение на </a:t>
            </a:r>
            <a:r>
              <a:rPr lang="ru-RU" dirty="0" err="1"/>
              <a:t>Стугне</a:t>
            </a:r>
            <a:r>
              <a:rPr lang="ru-RU" dirty="0"/>
              <a:t> от половцев. Во время бегства через реку Ростислав Всеволодович утонул. Пытаясь спасти его, Владимир едва не утонул сам. После нового поражения Святополка у </a:t>
            </a:r>
            <a:r>
              <a:rPr lang="ru-RU" dirty="0" err="1"/>
              <a:t>Желани</a:t>
            </a:r>
            <a:r>
              <a:rPr lang="ru-RU" dirty="0"/>
              <a:t> Владимир вместе со Святополком бился с половцами ещё раз — у </a:t>
            </a:r>
            <a:r>
              <a:rPr lang="ru-RU" dirty="0" err="1"/>
              <a:t>Халепа</a:t>
            </a:r>
            <a:r>
              <a:rPr lang="ru-RU" dirty="0"/>
              <a:t>. Итог сражения неизвестен, но после него был заключён мир, скреплённый женитьбой Святополка на дочери хана </a:t>
            </a:r>
            <a:r>
              <a:rPr lang="ru-RU" dirty="0" err="1"/>
              <a:t>Тугоркана</a:t>
            </a:r>
            <a:r>
              <a:rPr lang="ru-RU" dirty="0"/>
              <a:t>.</a:t>
            </a:r>
          </a:p>
        </p:txBody>
      </p:sp>
      <p:pic>
        <p:nvPicPr>
          <p:cNvPr id="4" name="Рисунок 3"/>
          <p:cNvPicPr>
            <a:picLocks noChangeAspect="1"/>
          </p:cNvPicPr>
          <p:nvPr/>
        </p:nvPicPr>
        <p:blipFill>
          <a:blip r:embed="rId2" cstate="email"/>
          <a:stretch>
            <a:fillRect/>
          </a:stretch>
        </p:blipFill>
        <p:spPr>
          <a:xfrm>
            <a:off x="964567" y="1138136"/>
            <a:ext cx="3684707" cy="549448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xmlns="" val="11959149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6366" y="186333"/>
            <a:ext cx="11372045" cy="1294737"/>
          </a:xfrm>
        </p:spPr>
        <p:txBody>
          <a:bodyPr>
            <a:normAutofit/>
          </a:bodyPr>
          <a:lstStyle/>
          <a:p>
            <a:r>
              <a:rPr lang="ru-RU" sz="4000" dirty="0"/>
              <a:t>Великое княжение</a:t>
            </a:r>
          </a:p>
        </p:txBody>
      </p:sp>
      <p:sp>
        <p:nvSpPr>
          <p:cNvPr id="3" name="Объект 2"/>
          <p:cNvSpPr>
            <a:spLocks noGrp="1"/>
          </p:cNvSpPr>
          <p:nvPr>
            <p:ph idx="1"/>
          </p:nvPr>
        </p:nvSpPr>
        <p:spPr>
          <a:xfrm>
            <a:off x="180305" y="1081825"/>
            <a:ext cx="5911404" cy="5409127"/>
          </a:xfrm>
        </p:spPr>
        <p:txBody>
          <a:bodyPr>
            <a:normAutofit/>
          </a:bodyPr>
          <a:lstStyle/>
          <a:p>
            <a:r>
              <a:rPr lang="ru-RU" dirty="0"/>
              <a:t>После смерти (1113) киевского князя Святополка </a:t>
            </a:r>
            <a:r>
              <a:rPr lang="ru-RU" dirty="0" err="1"/>
              <a:t>Изяславича</a:t>
            </a:r>
            <a:r>
              <a:rPr lang="ru-RU" dirty="0"/>
              <a:t> в Киеве вспыхнуло народное восстание; киевское боярство[8] призвали на княжение Владимира Мономаха (4 мая 1113 года[9]). Восстание утихло, но в то же время князь вынужден был законодательным путём несколько смягчить положение низов. Так возник «Устав Владимира Мономаха» или «Устав о резах», который вошёл в состав пространной редакции «Русской Правды». Этот устав ограничил прибыли ростовщиков, определял условия закабаления и, не покушаясь на основы феодальных отношений, облегчал положение холопов и закупов.</a:t>
            </a:r>
          </a:p>
        </p:txBody>
      </p:sp>
      <p:pic>
        <p:nvPicPr>
          <p:cNvPr id="4" name="Рисунок 3"/>
          <p:cNvPicPr>
            <a:picLocks noChangeAspect="1"/>
          </p:cNvPicPr>
          <p:nvPr/>
        </p:nvPicPr>
        <p:blipFill>
          <a:blip r:embed="rId2" cstate="email"/>
          <a:stretch>
            <a:fillRect/>
          </a:stretch>
        </p:blipFill>
        <p:spPr>
          <a:xfrm>
            <a:off x="6025168" y="1481070"/>
            <a:ext cx="5733243" cy="4299932"/>
          </a:xfrm>
          <a:prstGeom prst="rect">
            <a:avLst/>
          </a:prstGeom>
          <a:ln>
            <a:noFill/>
          </a:ln>
          <a:effectLst>
            <a:softEdge rad="112500"/>
          </a:effectLst>
        </p:spPr>
      </p:pic>
    </p:spTree>
    <p:extLst>
      <p:ext uri="{BB962C8B-B14F-4D97-AF65-F5344CB8AC3E}">
        <p14:creationId xmlns:p14="http://schemas.microsoft.com/office/powerpoint/2010/main" xmlns="" val="34588369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Наконец на престоле </a:t>
            </a:r>
          </a:p>
        </p:txBody>
      </p:sp>
      <p:sp>
        <p:nvSpPr>
          <p:cNvPr id="3" name="Объект 2"/>
          <p:cNvSpPr>
            <a:spLocks noGrp="1"/>
          </p:cNvSpPr>
          <p:nvPr>
            <p:ph idx="1"/>
          </p:nvPr>
        </p:nvSpPr>
        <p:spPr>
          <a:xfrm>
            <a:off x="780119" y="2002285"/>
            <a:ext cx="10137487" cy="4578251"/>
          </a:xfrm>
        </p:spPr>
        <p:txBody>
          <a:bodyPr>
            <a:normAutofit/>
          </a:bodyPr>
          <a:lstStyle/>
          <a:p>
            <a:r>
              <a:rPr lang="ru-RU" dirty="0"/>
              <a:t>Но князь Мономах, которому, казалось, никогда не было суждено оказаться на киевском престоле, наконец его занимает. Во время правления он принимает целый ряд законодательных актов, которые снизили накал социальных страстей. Это одна из величайших его заслуг. Заняв главный престол Руси, Владимир не оставил своих боевых походов. В одна тысяча сто шестнадцатом году князь начал войну против Византии. Вместе с огромным войском он отправился на Дунай, и противоборствующая сторона поспешила уладить отношения миром. </a:t>
            </a:r>
          </a:p>
        </p:txBody>
      </p:sp>
    </p:spTree>
    <p:extLst>
      <p:ext uri="{BB962C8B-B14F-4D97-AF65-F5344CB8AC3E}">
        <p14:creationId xmlns:p14="http://schemas.microsoft.com/office/powerpoint/2010/main" xmlns="" val="28461076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алерея">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BB5F5D82-B5E9-469E-A815-C655ED4AF243}"/>
    </a:ext>
  </a:extLst>
</a:theme>
</file>

<file path=docProps/app.xml><?xml version="1.0" encoding="utf-8"?>
<Properties xmlns="http://schemas.openxmlformats.org/officeDocument/2006/extended-properties" xmlns:vt="http://schemas.openxmlformats.org/officeDocument/2006/docPropsVTypes">
  <Template>Gallery</Template>
  <TotalTime>241</TotalTime>
  <Words>358</Words>
  <Application>Microsoft Office PowerPoint</Application>
  <PresentationFormat>Произвольный</PresentationFormat>
  <Paragraphs>15</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Галерея</vt:lpstr>
      <vt:lpstr>Владимир Всеволодович Мономах</vt:lpstr>
      <vt:lpstr>Князь  Владимир мономах</vt:lpstr>
      <vt:lpstr>От ранних лет до княжения Святополка Изяславича</vt:lpstr>
      <vt:lpstr>При Святополке Изяславиче  (1093—1113)</vt:lpstr>
      <vt:lpstr>Великое княжение</vt:lpstr>
      <vt:lpstr>Наконец на престоле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Владимир Всеволодович Мономах</dc:title>
  <dc:creator>Катя Леонова</dc:creator>
  <cp:lastModifiedBy>andre</cp:lastModifiedBy>
  <cp:revision>9</cp:revision>
  <dcterms:created xsi:type="dcterms:W3CDTF">2016-09-27T16:16:54Z</dcterms:created>
  <dcterms:modified xsi:type="dcterms:W3CDTF">2017-09-03T17:28:10Z</dcterms:modified>
</cp:coreProperties>
</file>