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3" r:id="rId4"/>
    <p:sldId id="267" r:id="rId5"/>
    <p:sldId id="265" r:id="rId6"/>
    <p:sldId id="266" r:id="rId7"/>
    <p:sldId id="268" r:id="rId8"/>
    <p:sldId id="269" r:id="rId9"/>
    <p:sldId id="262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8" r:id="rId18"/>
    <p:sldId id="282" r:id="rId19"/>
    <p:sldId id="283" r:id="rId20"/>
    <p:sldId id="260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7FE9-CB3F-45A3-9732-5B83502631D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98C-674E-4943-A94E-29B01AC3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24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7FE9-CB3F-45A3-9732-5B83502631D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98C-674E-4943-A94E-29B01AC3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301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7FE9-CB3F-45A3-9732-5B83502631D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98C-674E-4943-A94E-29B01AC3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694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7FE9-CB3F-45A3-9732-5B83502631D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98C-674E-4943-A94E-29B01AC3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639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7FE9-CB3F-45A3-9732-5B83502631D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98C-674E-4943-A94E-29B01AC3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46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7FE9-CB3F-45A3-9732-5B83502631D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98C-674E-4943-A94E-29B01AC3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679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7FE9-CB3F-45A3-9732-5B83502631D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98C-674E-4943-A94E-29B01AC3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21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7FE9-CB3F-45A3-9732-5B83502631D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98C-674E-4943-A94E-29B01AC3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130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7FE9-CB3F-45A3-9732-5B83502631D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98C-674E-4943-A94E-29B01AC3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766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7FE9-CB3F-45A3-9732-5B83502631D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98C-674E-4943-A94E-29B01AC3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015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7FE9-CB3F-45A3-9732-5B83502631D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98C-674E-4943-A94E-29B01AC3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570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347FE9-CB3F-45A3-9732-5B83502631DA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0590198C-674E-4943-A94E-29B01AC3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924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edaplus.info/produce/liver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baker-group.net/raw-materials-and-semi-finished-products/raw-materials-and-ingredients/6636-fats-are-used-in-the-food-and-confectionery-industry.html" TargetMode="External"/><Relationship Id="rId2" Type="http://schemas.openxmlformats.org/officeDocument/2006/relationships/slide" Target="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0F016B-3AB5-432C-91C7-B258BF3B87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1254747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6600" b="1" spc="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ЖИРЫ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D2AC93D-D82F-472D-9A3A-008D79B0E3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15" y="3289465"/>
            <a:ext cx="7315200" cy="2295181"/>
          </a:xfrm>
        </p:spPr>
        <p:txBody>
          <a:bodyPr>
            <a:normAutofit/>
          </a:bodyPr>
          <a:lstStyle/>
          <a:p>
            <a:pPr algn="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43.02.15. Поварское и кондитерское дело</a:t>
            </a:r>
          </a:p>
          <a:p>
            <a:pPr algn="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Москвитина А.С.</a:t>
            </a:r>
          </a:p>
          <a:p>
            <a:pPr algn="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2017-18</a:t>
            </a:r>
          </a:p>
          <a:p>
            <a:pPr algn="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СПб ГБПОУ «ККМ» ул. Руставели д.35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2834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5" name="Rectangle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609288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Рисунок 3" descr="Изображение выглядит как часы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CE9B3170-A8C1-4D2B-B7E7-1C73E2B40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6977" y="771493"/>
            <a:ext cx="4908848" cy="5306862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19" name="Rectangle 1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4D0DEE-0B03-4038-8300-85F0FE3C3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631" y="1080655"/>
            <a:ext cx="5640779" cy="3473057"/>
          </a:xfrm>
          <a:ln>
            <a:solidFill>
              <a:srgbClr val="0070C0"/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ТРИГЛИЦЕРИДЫ</a:t>
            </a:r>
            <a:br>
              <a:rPr lang="en-US" sz="4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основная часть пищевых жиров и масел </a:t>
            </a:r>
            <a:br>
              <a:rPr lang="en-US" sz="4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95-96% их массы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F6DEBD0-E804-41F7-A98C-073999400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5632" y="4670246"/>
            <a:ext cx="5640778" cy="1160538"/>
          </a:xfrm>
          <a:ln>
            <a:solidFill>
              <a:srgbClr val="0070C0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Триглицериды жиров и масел имеют высокую температуру кипения, что позволить жарить пищу без их значительного испарения</a:t>
            </a:r>
          </a:p>
        </p:txBody>
      </p:sp>
    </p:spTree>
    <p:extLst>
      <p:ext uri="{BB962C8B-B14F-4D97-AF65-F5344CB8AC3E}">
        <p14:creationId xmlns:p14="http://schemas.microsoft.com/office/powerpoint/2010/main" val="1969450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84DC2BDB-BAC4-42C9-8FFA-00FC3C41C3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056486"/>
              </p:ext>
            </p:extLst>
          </p:nvPr>
        </p:nvGraphicFramePr>
        <p:xfrm>
          <a:off x="215900" y="558801"/>
          <a:ext cx="11836400" cy="627645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314714">
                  <a:extLst>
                    <a:ext uri="{9D8B030D-6E8A-4147-A177-3AD203B41FA5}">
                      <a16:colId xmlns:a16="http://schemas.microsoft.com/office/drawing/2014/main" val="2401404726"/>
                    </a:ext>
                  </a:extLst>
                </a:gridCol>
                <a:gridCol w="3497415">
                  <a:extLst>
                    <a:ext uri="{9D8B030D-6E8A-4147-A177-3AD203B41FA5}">
                      <a16:colId xmlns:a16="http://schemas.microsoft.com/office/drawing/2014/main" val="1289243675"/>
                    </a:ext>
                  </a:extLst>
                </a:gridCol>
                <a:gridCol w="1057054">
                  <a:extLst>
                    <a:ext uri="{9D8B030D-6E8A-4147-A177-3AD203B41FA5}">
                      <a16:colId xmlns:a16="http://schemas.microsoft.com/office/drawing/2014/main" val="193448301"/>
                    </a:ext>
                  </a:extLst>
                </a:gridCol>
                <a:gridCol w="3967217">
                  <a:extLst>
                    <a:ext uri="{9D8B030D-6E8A-4147-A177-3AD203B41FA5}">
                      <a16:colId xmlns:a16="http://schemas.microsoft.com/office/drawing/2014/main" val="277595119"/>
                    </a:ext>
                  </a:extLst>
                </a:gridCol>
              </a:tblGrid>
              <a:tr h="2824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кислоты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Cn</a:t>
                      </a: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: m число атомов углерода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кислот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4793534"/>
                  </a:ext>
                </a:extLst>
              </a:tr>
              <a:tr h="2824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Насыщенные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9366009"/>
                  </a:ext>
                </a:extLst>
              </a:tr>
              <a:tr h="2824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Миристиновая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14:0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СН3-(СН2)12СООН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0665076"/>
                  </a:ext>
                </a:extLst>
              </a:tr>
              <a:tr h="2824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Пальмитиновая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16:0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CH3-(CH2)14COOH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8634243"/>
                  </a:ext>
                </a:extLst>
              </a:tr>
              <a:tr h="2824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Стеариновая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18:0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СН3-(СН2)16СООН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5672266"/>
                  </a:ext>
                </a:extLst>
              </a:tr>
              <a:tr h="2824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Моноеновые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6729329"/>
                  </a:ext>
                </a:extLst>
              </a:tr>
              <a:tr h="4729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Пальмитоолеиновая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16:1Δ9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СН3-(СН2)5СН=СН-(СН2)7-СООН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6281089"/>
                  </a:ext>
                </a:extLst>
              </a:tr>
              <a:tr h="2824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Олеиновая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18:1Δ9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СН3-(СН2)7СН=СН-(СН2)7СООН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1379889"/>
                  </a:ext>
                </a:extLst>
              </a:tr>
              <a:tr h="2824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Полиеновые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9206284"/>
                  </a:ext>
                </a:extLst>
              </a:tr>
              <a:tr h="564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Линолевая*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18:2Δ9,12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СН3-(СН2)4-СН=СН-СН2-СН=СН-(СН2)7-СООН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9181011"/>
                  </a:ext>
                </a:extLst>
              </a:tr>
              <a:tr h="564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α-Линоленовая*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18:3Δ9, 12, 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СН3-СН2-СН=СН-СН2-СН=СН-СН2-СН=СН-(СН2)7-СООН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3634858"/>
                  </a:ext>
                </a:extLst>
              </a:tr>
              <a:tr h="2824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Эйкозатриеновая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20:3 Δ8, 11, 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5616698"/>
                  </a:ext>
                </a:extLst>
              </a:tr>
              <a:tr h="564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Арахидоновая**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20:4Δ5, 8, 11, 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СН3-(СН2)3-(СН2-СН=СН)4(СН2)3СООН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6253519"/>
                  </a:ext>
                </a:extLst>
              </a:tr>
              <a:tr h="564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Эйкозапентаеновая (тимнодоновая)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20:5Δ5,8, 11,14, 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СН3-СН2-(СН=СН-СН2)5(СН2)2СООН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6707899"/>
                  </a:ext>
                </a:extLst>
              </a:tr>
              <a:tr h="564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Докозопентаеновая (клупанодоновая)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22:5Δ7, 10, 13, 16,19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7716096"/>
                  </a:ext>
                </a:extLst>
              </a:tr>
              <a:tr h="2824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Докозагексаеновая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22:6Δ4, 7, 10, 13, 16,19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4693432"/>
                  </a:ext>
                </a:extLst>
              </a:tr>
            </a:tbl>
          </a:graphicData>
        </a:graphic>
      </p:graphicFrame>
      <p:sp>
        <p:nvSpPr>
          <p:cNvPr id="3" name="Текст 2">
            <a:extLst>
              <a:ext uri="{FF2B5EF4-FFF2-40B4-BE49-F238E27FC236}">
                <a16:creationId xmlns:a16="http://schemas.microsoft.com/office/drawing/2014/main" id="{6FD16A56-EC48-4C9A-9801-AD8646992F4A}"/>
              </a:ext>
            </a:extLst>
          </p:cNvPr>
          <p:cNvSpPr txBox="1">
            <a:spLocks/>
          </p:cNvSpPr>
          <p:nvPr/>
        </p:nvSpPr>
        <p:spPr>
          <a:xfrm>
            <a:off x="215900" y="139700"/>
            <a:ext cx="11518900" cy="419101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ЖИРНЫХ КИСЛОТ</a:t>
            </a:r>
            <a:endParaRPr lang="ru-RU" spc="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423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B4C027-6BF5-49BE-8D73-950D1BBD0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" y="1123837"/>
            <a:ext cx="3111499" cy="4601183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</a:t>
            </a:r>
            <a:b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b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ЖИРНЫХ КИСЛОТ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F8F5B5-9F9A-455D-AB7D-E93DD95A4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4100" y="177800"/>
            <a:ext cx="8597900" cy="6477000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Глицерин входит в состав всех глицеридов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природных жирах и маслах -300 жирных кислот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встречаются жирные кислоты с12…18 атомами углеродов( количество атомов –это длина жирнокислотной цепи)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Жирные кислоты подразделяются на насыщенные и ненасыщенные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Растительные масла содержат преимущественно не насыщенные жирные кислоты( в жидком состоянии при комнатной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жиры – сало, говяжий  и бараний жир, сливочное масло, содержат больше насыщенных жиров в твёрдом состоянии при комнатной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каждого пищевого жира характерен специфический жирнокислотной состав (12:0…18:0)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растительных маслах преобладает олеиновая  и линолевая кислоты, только в льняном и соевых маслах высоко содержание линоленовой кислоты семейства омега -3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высоконенасыщенным жирам относятся жиры рыб, он содержит ПНЖК семейства омега -3 с очень длинной боковой цепью </a:t>
            </a:r>
          </a:p>
        </p:txBody>
      </p:sp>
    </p:spTree>
    <p:extLst>
      <p:ext uri="{BB962C8B-B14F-4D97-AF65-F5344CB8AC3E}">
        <p14:creationId xmlns:p14="http://schemas.microsoft.com/office/powerpoint/2010/main" val="1125755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F54FEE51-E863-4903-94B5-75F3819E61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26512"/>
              </p:ext>
            </p:extLst>
          </p:nvPr>
        </p:nvGraphicFramePr>
        <p:xfrm>
          <a:off x="266700" y="1003300"/>
          <a:ext cx="11620500" cy="548640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7862588">
                  <a:extLst>
                    <a:ext uri="{9D8B030D-6E8A-4147-A177-3AD203B41FA5}">
                      <a16:colId xmlns:a16="http://schemas.microsoft.com/office/drawing/2014/main" val="3434357552"/>
                    </a:ext>
                  </a:extLst>
                </a:gridCol>
                <a:gridCol w="3757912">
                  <a:extLst>
                    <a:ext uri="{9D8B030D-6E8A-4147-A177-3AD203B41FA5}">
                      <a16:colId xmlns:a16="http://schemas.microsoft.com/office/drawing/2014/main" val="1999207373"/>
                    </a:ext>
                  </a:extLst>
                </a:gridCol>
              </a:tblGrid>
              <a:tr h="17582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НАСЫЩЕННЫЕ: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Стеариновая (C17H35COOH)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Пальмитиновая (C15H31COOH)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Масляная (C3H7COOH)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СОСТАВЕ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ЖИВОТНЫХ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ЖИРОВ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3474690"/>
                  </a:ext>
                </a:extLst>
              </a:tr>
              <a:tr h="37281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НЕНАСЫЩЕННЫЕ: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Олеиновая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(C17H33COOH, 1 двойная связь)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Линолевая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(C17H31COOH, 2 двойные связи)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Линоленовая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(C17H29COOH, 3 двойные связи)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Арахидоновая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(C19H31COOH, 4 двойные связи, реже встречается)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СОСТАВЕ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РАСТИТЕЛЬНЫХ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ЖИРОВ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047376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ABDC28A-6D23-4E16-AA5F-3BEC44D8FDF4}"/>
              </a:ext>
            </a:extLst>
          </p:cNvPr>
          <p:cNvSpPr/>
          <p:nvPr/>
        </p:nvSpPr>
        <p:spPr>
          <a:xfrm>
            <a:off x="266700" y="406771"/>
            <a:ext cx="11620500" cy="487506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ПРИРОДНЫЕ ЖИРЫ СОДЕРЖАТ СЛЕДУЮЩИЕ ЖИРНЫЕ КИСЛОТЫ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882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0C938C-CDD7-4113-88A6-634B74CD5490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ФОСФОЛИПИДЫ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A298DC-AD33-43C0-A3F3-570E4B88E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8700" y="381000"/>
            <a:ext cx="8115300" cy="6019800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 липиды –содержат фосфор и азот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Состоят из глицерина, фосфорной кислоты и двух цепочек углерода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Фосфолипиды являются важной частью клеточных мембран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обеспечивают пластические свойства клеточных мембран, в то время как холестерин обеспечивает им жёсткость и стабильность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Фосфолипиды служат главным источником фосфорной кислоты, необходимой для жизнедеятельности человека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в хлебопекарной и кондитерской промышленности и при производстве маргарина как эмульгаторы (пищевые добавки)</a:t>
            </a:r>
          </a:p>
        </p:txBody>
      </p:sp>
    </p:spTree>
    <p:extLst>
      <p:ext uri="{BB962C8B-B14F-4D97-AF65-F5344CB8AC3E}">
        <p14:creationId xmlns:p14="http://schemas.microsoft.com/office/powerpoint/2010/main" val="3984718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5A45E2-47ED-4695-8DD6-F37D2F4AB8FB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ЖИРОРАСТВОРИМЫЕ 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9B9905-877E-4093-9468-14FDC172E3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5200" y="317500"/>
            <a:ext cx="8255000" cy="6324600"/>
          </a:xfrm>
          <a:ln>
            <a:solidFill>
              <a:srgbClr val="0070C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Жирорастворимые витамины — элементы, которые растворяются в жирах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правильном рационе вполне реально обеспечить «прочный» их запас в жировых тканях, поскольку с мочой выделяется совсем небольшое их количество.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это положительное свойство может обернуться и негативно — вещества при чрезмерном употреблении чаще вызывают гипервитаминоз, чем их водорастворимые собратья.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Получается, что полезные соединения превращаются в опасные токсины. Но это не значит, что нужно как-то урезать количество их поступления в организм!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жирорастворимых витаминов неоценимы: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Входят в состав клеточных мембран разных типов, поддерживая их в нормальном состоянии.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Принимают активное участие в усвоение продуктов питания, в особенности — жиров.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большинстве своем не образуют коферменты.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Обладают гормональной активностью.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Защищают ткани от свободных радикалов, что способствует сохранению молодости и поддержанию крепкого иммунитета.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данной группе соединений относятся следующие витамины — А, D, E и K.</a:t>
            </a:r>
          </a:p>
        </p:txBody>
      </p:sp>
    </p:spTree>
    <p:extLst>
      <p:ext uri="{BB962C8B-B14F-4D97-AF65-F5344CB8AC3E}">
        <p14:creationId xmlns:p14="http://schemas.microsoft.com/office/powerpoint/2010/main" val="24608826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8BA523-ECD1-458B-8371-775D3D79A2CB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СТЕРИНЫ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64396E-868C-483B-B4BF-B1BB70DFF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0300" y="482600"/>
            <a:ext cx="8305800" cy="6096000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Стерины присутствуют практически во всех тканях животных и растений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источникам получения, стерины можно разделить на: зоостерины (из животных),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фитостерины (из растений), и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микостерины (из грибов).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стерином животного мира, является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холестерин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самый популярный и неоднозначный по пользе для организма вид жира.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Холестерин содержится в жирном мясе, масле, 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печени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яйцах и других продуктах повышенной жирности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касается растительных стеринов, то наиболее распространенным из них, является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ситостерин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Также, растения богаты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стигмастерином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брассикастерином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(данный набор стеринов присутствует в масле соевых бобов и в масле рапса)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87404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9F78E8-7B2E-415A-AB29-00E375669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3837"/>
            <a:ext cx="3340099" cy="460118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ПЕРЕВАРИВАНИЕ И </a:t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ВСАСЫВАНИЕ ЖИРОВ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5C8FF6-61E4-4EC2-89FB-57C5B7A7C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3300" y="228600"/>
            <a:ext cx="8242300" cy="6451600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Пищевые триглицериды в желудочно-кишечном тракте подвергаются воздействию ферментов (липаз) осуществляющих гидролиз триглицеридов до моноацилглицеринов и свободных жирных кислот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Растворение липидов в желудочно – кишечном тракте осуществляется благодаря эмульгирующим свойствам желчи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Моноацилглицерины и свободные жирные кислоты всасываются в клетки слизистой оболочки тонкого кишечника, где происходит их воссоединение в новые триглицериды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Липопротеиды являются транспортной формой жиров в организм человека- они бывают: хиломикроны – самые крупные липопротеидные шарики; липопротеиды низкой плотности (ЛПНП), содержащие наибольшее количество холестерина (стенки кровеносных сосудов); липопротеиды высокой плотности (ЛПВП) содержащий фосфолипиды и холестерин транспортируемый в печень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7063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5596E1-075D-48C6-A329-6C9CF7098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123837"/>
            <a:ext cx="3136899" cy="4601183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24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МЕТАБОЛИЗМ ЛИПИДОВ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BC05EA-7AA7-42EE-A99C-161CF5280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0600" y="160528"/>
            <a:ext cx="8458200" cy="6527800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кровеносных капиллярах мышц и жировой ткани триглицериды хиломикронов гидролизуются до свободных жирных под действием ферментов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Освобождённые жирные кислоты попадают в жировые клетки, образуют триглицериды откладываются в жировой ткани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Жирные кислоты образующиеся в капиллярах мышечной ткани, используются для окисления и получения энергии для мышечного сокращения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Печень захватывает циркулирующие жирные кислоты из плазмы крови, где они расходуются для образования биологически активных веществ, или окисляются до углекислого газа и воды для получения энергии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Поперечно – полосатые мышцы используют для получения энергии глюкозу и жирные кислоты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Глюкоза окисляется при интенсивной кратковременной мышечной работе, а жирные кислоты являются основным источником энергии для отдыхающих или длительно работающих мышц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Мышцы способны запасать углеводы в форме гликогена, а жиры – в форме триглицеридов</a:t>
            </a:r>
          </a:p>
        </p:txBody>
      </p:sp>
    </p:spTree>
    <p:extLst>
      <p:ext uri="{BB962C8B-B14F-4D97-AF65-F5344CB8AC3E}">
        <p14:creationId xmlns:p14="http://schemas.microsoft.com/office/powerpoint/2010/main" val="2030943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A04D32-EEB5-4F80-B090-B64DCE130C2D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БИОЛОГИЧЕСКАЯ 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НЕЗАМЕНИМЫХ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ЖИРНЫХ 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5DC96A-7C48-43C8-8812-FA07003FE4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83000" y="868680"/>
            <a:ext cx="2959100" cy="5120640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Линолевая </a:t>
            </a:r>
          </a:p>
          <a:p>
            <a:pPr marL="0" indent="0" algn="ctr">
              <a:buNone/>
            </a:pP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линоленовая жирные кислоты 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 к незаменимым, которые должны  поступать с пищевыми жирами в организм человека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A3BFFCA-FDD2-4988-9B52-22CCE307B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1500" y="868680"/>
            <a:ext cx="4584700" cy="5120640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линолевой кислоты у человека – редкое явление, т.к. она содержится во всех растительных маслах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Линоленовая кислота – играет важную роль в развитии нервной системы и сетчатки глаза, особенно  у новорожденных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Линолевая кислота должна обеспечивать 3-5% общей калорийности суточного рациона (1-2 столовые ложки растительного масла0</a:t>
            </a:r>
          </a:p>
        </p:txBody>
      </p:sp>
    </p:spTree>
    <p:extLst>
      <p:ext uri="{BB962C8B-B14F-4D97-AF65-F5344CB8AC3E}">
        <p14:creationId xmlns:p14="http://schemas.microsoft.com/office/powerpoint/2010/main" val="727998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A80C5F-862C-4415-BCAC-CB6A6D911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9470" y="237506"/>
            <a:ext cx="8597735" cy="6483928"/>
          </a:xfrm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br>
              <a:rPr lang="ru-RU" sz="28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ЛИПИДОВ</a:t>
            </a:r>
            <a:br>
              <a:rPr lang="ru-RU" sz="32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СТРОЕНИЕ И КЛАССИФИКАЦИЯ ЖИРОВ ПИЩИ </a:t>
            </a:r>
            <a:br>
              <a:rPr lang="ru-RU" sz="32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ПЕРЕВАРИВАНИЕ И ВСАСЫВАНИЕ ЖИРОВ </a:t>
            </a:r>
            <a:br>
              <a:rPr lang="ru-RU" sz="32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МЕТАБОЛИЗМ ЛИПИДОВ </a:t>
            </a:r>
            <a:br>
              <a:rPr lang="ru-RU" sz="32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БИОЛОГИЧЕСКАЯ РОЛЬ НЕЗАМЕНИМЫХ ЖИРНЫХ КИСЛОТ</a:t>
            </a:r>
            <a:br>
              <a:rPr lang="ru-RU" sz="32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ЗНАЧЕНИЕ ПИЩЕВЫХ ЖИРОВ И ХОЛЕСТЕРИНА В РАЗВИТИИ АТЕРОСКЛЕРОЗА</a:t>
            </a:r>
            <a:br>
              <a:rPr lang="ru-RU" sz="32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СОДЕРЖАНИЕ ЖИРА В ПИЩЕВЫХ ПРОДУКТАХ</a:t>
            </a:r>
            <a:br>
              <a:rPr lang="ru-RU" sz="32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spc="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143FEE93-719A-419D-8B07-F6AB2C7A644F}"/>
              </a:ext>
            </a:extLst>
          </p:cNvPr>
          <p:cNvSpPr txBox="1">
            <a:spLocks/>
          </p:cNvSpPr>
          <p:nvPr/>
        </p:nvSpPr>
        <p:spPr>
          <a:xfrm>
            <a:off x="95003" y="2018805"/>
            <a:ext cx="3206336" cy="213755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spc="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</a:t>
            </a:r>
          </a:p>
          <a:p>
            <a:pPr algn="ctr"/>
            <a:r>
              <a:rPr lang="ru-RU" sz="3600" b="1" spc="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</a:p>
          <a:p>
            <a:pPr algn="ctr"/>
            <a:r>
              <a:rPr lang="ru-RU" sz="3600" b="1" spc="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624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00D371-0A41-436F-A544-496C30AAF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ИНФОРМАЦИЯ</a:t>
            </a:r>
            <a:endParaRPr lang="ru-RU" sz="2400" dirty="0"/>
          </a:p>
        </p:txBody>
      </p:sp>
      <p:sp>
        <p:nvSpPr>
          <p:cNvPr id="3" name="Прямоугольник 2">
            <a:hlinkClick r:id="rId2" action="ppaction://hlinksldjump"/>
            <a:extLst>
              <a:ext uri="{FF2B5EF4-FFF2-40B4-BE49-F238E27FC236}">
                <a16:creationId xmlns:a16="http://schemas.microsoft.com/office/drawing/2014/main" id="{F2FDC8F0-FE8B-4F88-9890-858868217406}"/>
              </a:ext>
            </a:extLst>
          </p:cNvPr>
          <p:cNvSpPr/>
          <p:nvPr/>
        </p:nvSpPr>
        <p:spPr>
          <a:xfrm>
            <a:off x="3586348" y="5176145"/>
            <a:ext cx="80752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hlinkClick r:id="rId3"/>
              </a:rPr>
              <a:t>http://baker-group.net/raw-materials-and-semi-finished-products/raw-materials-and-ingredients/6636-fats-are-used-in-the-food-and-confectionery-industry.html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35053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A14CB3-0DB4-4610-9233-5AC6B3806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533" y="2342408"/>
            <a:ext cx="2834640" cy="167145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0F6D68-AEA2-4B1A-A644-6E7427723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8223" y="273131"/>
            <a:ext cx="8407730" cy="6436427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Липиды включают в себя не только жиры и масла, но и вещества, которые не растворяются в воде (гидрофобные), но растворяются в органических растворах (эфир, хлороформ, бензин)</a:t>
            </a:r>
          </a:p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«липиды» применяется чаще при описании физиологических компонентов и процессов, протекающих в организме человека</a:t>
            </a:r>
          </a:p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 «жиры» и «масла» используется для описания пищевых жиров, основным компонентом которых являются триглицериды</a:t>
            </a:r>
          </a:p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Липиды являются обязательными  компонентами всех живых клеток, в том числе клеток мозга</a:t>
            </a:r>
          </a:p>
        </p:txBody>
      </p:sp>
    </p:spTree>
    <p:extLst>
      <p:ext uri="{BB962C8B-B14F-4D97-AF65-F5344CB8AC3E}">
        <p14:creationId xmlns:p14="http://schemas.microsoft.com/office/powerpoint/2010/main" val="19290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8601F26-A7EC-4899-BB09-C1676F753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414" y="1579882"/>
            <a:ext cx="3942144" cy="394214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DCB5374-67D9-4DAE-8DC6-F8E9ABA4CC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293" y="869172"/>
            <a:ext cx="7000701" cy="5110511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93427" y="1643605"/>
            <a:ext cx="0" cy="3611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096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85A69-5120-4A2A-A250-21620FD9C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00" y="1123837"/>
            <a:ext cx="3126013" cy="4601183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ru-RU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ЛИПИДОВ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27D3DE-C822-4AF9-9743-6F557CDDA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2592" y="142504"/>
            <a:ext cx="8704613" cy="6578929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важнейших функций липидов –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энергетическая</a:t>
            </a:r>
          </a:p>
          <a:p>
            <a:pPr>
              <a:lnSpc>
                <a:spcPct val="100000"/>
              </a:lnSpc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важна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строительная, или структурная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функция. Фосфолипиды является важной составляющей клеточных мембран, жиры входят в состав защитной миелиновой оболочки нервных волокон.</a:t>
            </a:r>
          </a:p>
          <a:p>
            <a:pPr>
              <a:lnSpc>
                <a:spcPct val="100000"/>
              </a:lnSpc>
            </a:pP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Резервная функция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том, что липиды содержатся в цитоплазме клеток в виде включений (клетки жировой ткани, семена подсолнечника ). Запасы жиров организмы используют как резервные питательные вещества и как источник метаболической воды.</a:t>
            </a:r>
          </a:p>
          <a:p>
            <a:pPr>
              <a:lnSpc>
                <a:spcPct val="100000"/>
              </a:lnSpc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Запасы жира в организме могут выполнять и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защитную функцию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частности, они защищают внутренние органы от механических повреждений.  Жиры защищают организм от воздействия резких изменений температуры (теплоизоляционная функция)</a:t>
            </a:r>
          </a:p>
          <a:p>
            <a:pPr>
              <a:lnSpc>
                <a:spcPct val="100000"/>
              </a:lnSpc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Важна и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регуляторная функция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липидов. Липидную природу имеют некоторые биологически активные вещества: стероидные гормоны, витамины группы D. Они участвуют в регуляции жизненных функций.</a:t>
            </a:r>
          </a:p>
        </p:txBody>
      </p:sp>
    </p:spTree>
    <p:extLst>
      <p:ext uri="{BB962C8B-B14F-4D97-AF65-F5344CB8AC3E}">
        <p14:creationId xmlns:p14="http://schemas.microsoft.com/office/powerpoint/2010/main" val="2689886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2A6974-2A09-498E-AACE-DDDD30C9A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05" y="2918957"/>
            <a:ext cx="3297078" cy="1270660"/>
          </a:xfrm>
        </p:spPr>
        <p:txBody>
          <a:bodyPr>
            <a:normAutofit/>
          </a:bodyPr>
          <a:lstStyle/>
          <a:p>
            <a:pPr algn="ctr"/>
            <a:r>
              <a:rPr lang="ru-RU" sz="4000" b="1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ЛИПИДЫ</a:t>
            </a:r>
            <a:r>
              <a:rPr lang="ru-RU" sz="40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A5BF83-511B-4CC0-A452-EADF45D59B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674585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400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ЛИПИ</a:t>
            </a:r>
            <a:r>
              <a:rPr lang="ru-RU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 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F58B8E1-9409-4EAD-9190-6BEC129187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67913" y="1930935"/>
            <a:ext cx="3474720" cy="4517365"/>
          </a:xfrm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Состоят из трех элементов – углерода, кислорода и водорода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Низкое соотношение кислорода к другим элементам придаёт жирам высокую энергетическую ценность 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B3A697E-930B-499F-ADA1-374F9044E0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674585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spc="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 ЛИПИДЫ 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BAE56F9-5F6D-4E01-BE69-9D2744EDE8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517364"/>
          </a:xfrm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 фосфор и азот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D4E5866-546D-44B5-BF17-81BDEEF36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042" y="4690752"/>
            <a:ext cx="3198460" cy="142711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511FFF8-55A2-4F6B-B6D0-8D3FE0C76B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996" t="21992" r="21342" b="5974"/>
          <a:stretch/>
        </p:blipFill>
        <p:spPr>
          <a:xfrm>
            <a:off x="7977731" y="3776352"/>
            <a:ext cx="3212506" cy="2565071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05389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2B3763-B5D6-4A48-B39A-DD1F5638B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7912" y="800100"/>
            <a:ext cx="7315200" cy="3753612"/>
          </a:xfrm>
          <a:ln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</a:t>
            </a:r>
            <a:br>
              <a:rPr lang="ru-RU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br>
              <a:rPr lang="ru-RU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жиров пищи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CC3DB7-D6C9-47CD-B881-CB43033BFD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86200" y="4672583"/>
            <a:ext cx="7315200" cy="1751967"/>
          </a:xfrm>
          <a:ln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Пищевые жиры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подразделяются на растительные (масла) и животные жиры.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Жиры при комнатной температуре находятся в твёрдом состоянии, а масла – в жидком.</a:t>
            </a:r>
          </a:p>
        </p:txBody>
      </p:sp>
    </p:spTree>
    <p:extLst>
      <p:ext uri="{BB962C8B-B14F-4D97-AF65-F5344CB8AC3E}">
        <p14:creationId xmlns:p14="http://schemas.microsoft.com/office/powerpoint/2010/main" val="1991096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E25F4F-9007-4CC8-9AE9-C33E0C17A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504" y="868681"/>
            <a:ext cx="3146961" cy="5120640"/>
          </a:xfrm>
        </p:spPr>
        <p:txBody>
          <a:bodyPr vert="wordArtVert"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095CB2-0BAE-4800-B39C-F76DCD5E65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Растительные масла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Получают из семян масленичных культур – подсолнечника, кукурузы, сои, льна, оливок, рапса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73F8800-5596-4A1A-9FB5-15644DC961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ln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жиры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Сливки в молоке, свиное сало, бараний и бараний и говяжий жир, жир рыб</a:t>
            </a:r>
          </a:p>
        </p:txBody>
      </p:sp>
    </p:spTree>
    <p:extLst>
      <p:ext uri="{BB962C8B-B14F-4D97-AF65-F5344CB8AC3E}">
        <p14:creationId xmlns:p14="http://schemas.microsoft.com/office/powerpoint/2010/main" val="77597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1A01E3C-D623-4FAF-B7DD-76909BE2D4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091903"/>
              </p:ext>
            </p:extLst>
          </p:nvPr>
        </p:nvGraphicFramePr>
        <p:xfrm>
          <a:off x="154379" y="225631"/>
          <a:ext cx="11851574" cy="6400799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2387196">
                  <a:extLst>
                    <a:ext uri="{9D8B030D-6E8A-4147-A177-3AD203B41FA5}">
                      <a16:colId xmlns:a16="http://schemas.microsoft.com/office/drawing/2014/main" val="2208778346"/>
                    </a:ext>
                  </a:extLst>
                </a:gridCol>
                <a:gridCol w="735448">
                  <a:extLst>
                    <a:ext uri="{9D8B030D-6E8A-4147-A177-3AD203B41FA5}">
                      <a16:colId xmlns:a16="http://schemas.microsoft.com/office/drawing/2014/main" val="866610317"/>
                    </a:ext>
                  </a:extLst>
                </a:gridCol>
                <a:gridCol w="108509">
                  <a:extLst>
                    <a:ext uri="{9D8B030D-6E8A-4147-A177-3AD203B41FA5}">
                      <a16:colId xmlns:a16="http://schemas.microsoft.com/office/drawing/2014/main" val="2943091382"/>
                    </a:ext>
                  </a:extLst>
                </a:gridCol>
                <a:gridCol w="2194290">
                  <a:extLst>
                    <a:ext uri="{9D8B030D-6E8A-4147-A177-3AD203B41FA5}">
                      <a16:colId xmlns:a16="http://schemas.microsoft.com/office/drawing/2014/main" val="2670224042"/>
                    </a:ext>
                  </a:extLst>
                </a:gridCol>
                <a:gridCol w="675167">
                  <a:extLst>
                    <a:ext uri="{9D8B030D-6E8A-4147-A177-3AD203B41FA5}">
                      <a16:colId xmlns:a16="http://schemas.microsoft.com/office/drawing/2014/main" val="3238821990"/>
                    </a:ext>
                  </a:extLst>
                </a:gridCol>
                <a:gridCol w="156735">
                  <a:extLst>
                    <a:ext uri="{9D8B030D-6E8A-4147-A177-3AD203B41FA5}">
                      <a16:colId xmlns:a16="http://schemas.microsoft.com/office/drawing/2014/main" val="4236226269"/>
                    </a:ext>
                  </a:extLst>
                </a:gridCol>
                <a:gridCol w="2109895">
                  <a:extLst>
                    <a:ext uri="{9D8B030D-6E8A-4147-A177-3AD203B41FA5}">
                      <a16:colId xmlns:a16="http://schemas.microsoft.com/office/drawing/2014/main" val="2796953754"/>
                    </a:ext>
                  </a:extLst>
                </a:gridCol>
                <a:gridCol w="880127">
                  <a:extLst>
                    <a:ext uri="{9D8B030D-6E8A-4147-A177-3AD203B41FA5}">
                      <a16:colId xmlns:a16="http://schemas.microsoft.com/office/drawing/2014/main" val="3942218717"/>
                    </a:ext>
                  </a:extLst>
                </a:gridCol>
                <a:gridCol w="168792">
                  <a:extLst>
                    <a:ext uri="{9D8B030D-6E8A-4147-A177-3AD203B41FA5}">
                      <a16:colId xmlns:a16="http://schemas.microsoft.com/office/drawing/2014/main" val="4164368164"/>
                    </a:ext>
                  </a:extLst>
                </a:gridCol>
                <a:gridCol w="1977273">
                  <a:extLst>
                    <a:ext uri="{9D8B030D-6E8A-4147-A177-3AD203B41FA5}">
                      <a16:colId xmlns:a16="http://schemas.microsoft.com/office/drawing/2014/main" val="2170552238"/>
                    </a:ext>
                  </a:extLst>
                </a:gridCol>
                <a:gridCol w="458142">
                  <a:extLst>
                    <a:ext uri="{9D8B030D-6E8A-4147-A177-3AD203B41FA5}">
                      <a16:colId xmlns:a16="http://schemas.microsoft.com/office/drawing/2014/main" val="2090373048"/>
                    </a:ext>
                  </a:extLst>
                </a:gridCol>
              </a:tblGrid>
              <a:tr h="333764">
                <a:tc gridSpan="11"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продуктов с высоким содержанием жиров (указано количество грамм в 100 г продукта):</a:t>
                      </a:r>
                    </a:p>
                  </a:txBody>
                  <a:tcPr marL="28610" marR="28610" marT="14305" marB="1430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033845"/>
                  </a:ext>
                </a:extLst>
              </a:tr>
              <a:tr h="774355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Грудинка сырокопченая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Сайра крупная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20,9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Кролик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12,9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Бычки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8,1</a:t>
                      </a:r>
                    </a:p>
                  </a:txBody>
                  <a:tcPr marL="28610" marR="28610" marT="14305" marB="14305" anchor="ctr"/>
                </a:tc>
                <a:extLst>
                  <a:ext uri="{0D108BD9-81ED-4DB2-BD59-A6C34878D82A}">
                    <a16:rowId xmlns:a16="http://schemas.microsoft.com/office/drawing/2014/main" val="1910339115"/>
                  </a:ext>
                </a:extLst>
              </a:tr>
              <a:tr h="461902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Сухой желток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52,2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Ветчина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20,9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Говядина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12,4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Цыплята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7,8</a:t>
                      </a:r>
                    </a:p>
                  </a:txBody>
                  <a:tcPr marL="28610" marR="28610" marT="14305" marB="14305" anchor="ctr"/>
                </a:tc>
                <a:extLst>
                  <a:ext uri="{0D108BD9-81ED-4DB2-BD59-A6C34878D82A}">
                    <a16:rowId xmlns:a16="http://schemas.microsoft.com/office/drawing/2014/main" val="2766530904"/>
                  </a:ext>
                </a:extLst>
              </a:tr>
              <a:tr h="563168"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жирная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49,3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Сельдь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19,5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Говяжий язык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12,1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Конина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7,0</a:t>
                      </a:r>
                    </a:p>
                  </a:txBody>
                  <a:tcPr marL="28610" marR="28610" marT="14305" marB="14305" anchor="ctr"/>
                </a:tc>
                <a:extLst>
                  <a:ext uri="{0D108BD9-81ED-4DB2-BD59-A6C34878D82A}">
                    <a16:rowId xmlns:a16="http://schemas.microsoft.com/office/drawing/2014/main" val="2380529716"/>
                  </a:ext>
                </a:extLst>
              </a:tr>
              <a:tr h="774355"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Колбаса сырокопченая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17.3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Индейка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12,0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Белые грибы сушеные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6,8</a:t>
                      </a:r>
                    </a:p>
                  </a:txBody>
                  <a:tcPr marL="28610" marR="28610" marT="14305" marB="14305" anchor="ctr"/>
                </a:tc>
                <a:extLst>
                  <a:ext uri="{0D108BD9-81ED-4DB2-BD59-A6C34878D82A}">
                    <a16:rowId xmlns:a16="http://schemas.microsoft.com/office/drawing/2014/main" val="3029515433"/>
                  </a:ext>
                </a:extLst>
              </a:tr>
              <a:tr h="461902"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Печень гусиная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Язык свиной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16,8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Яйцо куриное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Сазан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5,3</a:t>
                      </a:r>
                    </a:p>
                  </a:txBody>
                  <a:tcPr marL="28610" marR="28610" marT="14305" marB="14305" anchor="ctr"/>
                </a:tc>
                <a:extLst>
                  <a:ext uri="{0D108BD9-81ED-4DB2-BD59-A6C34878D82A}">
                    <a16:rowId xmlns:a16="http://schemas.microsoft.com/office/drawing/2014/main" val="2417119693"/>
                  </a:ext>
                </a:extLst>
              </a:tr>
              <a:tr h="563168"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Яичный порошок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37,3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Баранина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15,3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Осетр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10,9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Печень свиная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</a:t>
                      </a:r>
                    </a:p>
                  </a:txBody>
                  <a:tcPr marL="28610" marR="28610" marT="14305" marB="14305" anchor="ctr"/>
                </a:tc>
                <a:extLst>
                  <a:ext uri="{0D108BD9-81ED-4DB2-BD59-A6C34878D82A}">
                    <a16:rowId xmlns:a16="http://schemas.microsoft.com/office/drawing/2014/main" val="1125263600"/>
                  </a:ext>
                </a:extLst>
              </a:tr>
              <a:tr h="563168"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Шоколад горький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35,4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Семга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15,1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Икра осетровая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Сердце свиное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</a:t>
                      </a:r>
                    </a:p>
                  </a:txBody>
                  <a:tcPr marL="28610" marR="28610" marT="14305" marB="14305" anchor="ctr"/>
                </a:tc>
                <a:extLst>
                  <a:ext uri="{0D108BD9-81ED-4DB2-BD59-A6C34878D82A}">
                    <a16:rowId xmlns:a16="http://schemas.microsoft.com/office/drawing/2014/main" val="264040210"/>
                  </a:ext>
                </a:extLst>
              </a:tr>
              <a:tr h="774355"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Гусь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33,3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Икра кеты </a:t>
                      </a:r>
                    </a:p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зернистая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13,8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Говяжьи мозги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9,5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Говяжья печень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</a:p>
                  </a:txBody>
                  <a:tcPr marL="28610" marR="28610" marT="14305" marB="14305" anchor="ctr"/>
                </a:tc>
                <a:extLst>
                  <a:ext uri="{0D108BD9-81ED-4DB2-BD59-A6C34878D82A}">
                    <a16:rowId xmlns:a16="http://schemas.microsoft.com/office/drawing/2014/main" val="931216084"/>
                  </a:ext>
                </a:extLst>
              </a:tr>
              <a:tr h="461902"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Угорь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30,5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Говяжье вымя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13,7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Куры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Почки свиные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</a:p>
                  </a:txBody>
                  <a:tcPr marL="28610" marR="28610" marT="14305" marB="14305" anchor="ctr"/>
                </a:tc>
                <a:extLst>
                  <a:ext uri="{0D108BD9-81ED-4DB2-BD59-A6C34878D82A}">
                    <a16:rowId xmlns:a16="http://schemas.microsoft.com/office/drawing/2014/main" val="4242414649"/>
                  </a:ext>
                </a:extLst>
              </a:tr>
              <a:tr h="668760">
                <a:tc>
                  <a:txBody>
                    <a:bodyPr/>
                    <a:lstStyle/>
                    <a:p>
                      <a:pPr algn="l"/>
                      <a:r>
                        <a:rPr lang="ru-RU" sz="20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нежирная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27,8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Яйцо перепелиное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13,1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Сом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Говяжье сердце</a:t>
                      </a:r>
                    </a:p>
                  </a:txBody>
                  <a:tcPr marL="28610" marR="28610" marT="14305" marB="1430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3,0</a:t>
                      </a:r>
                    </a:p>
                  </a:txBody>
                  <a:tcPr marL="28610" marR="28610" marT="14305" marB="14305" anchor="ctr"/>
                </a:tc>
                <a:extLst>
                  <a:ext uri="{0D108BD9-81ED-4DB2-BD59-A6C34878D82A}">
                    <a16:rowId xmlns:a16="http://schemas.microsoft.com/office/drawing/2014/main" val="3548328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7038951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ка">
  <a:themeElements>
    <a:clrScheme name="Рамк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к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к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407</TotalTime>
  <Words>1270</Words>
  <Application>Microsoft Office PowerPoint</Application>
  <PresentationFormat>Широкоэкранный</PresentationFormat>
  <Paragraphs>293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Calibri</vt:lpstr>
      <vt:lpstr>Corbel</vt:lpstr>
      <vt:lpstr>Times New Roman</vt:lpstr>
      <vt:lpstr>Wingdings 2</vt:lpstr>
      <vt:lpstr>Рамка</vt:lpstr>
      <vt:lpstr>ЖИРЫ </vt:lpstr>
      <vt:lpstr> - ФУНКЦИИ ЛИПИДОВ - СТРОЕНИЕ И КЛАССИФИКАЦИЯ ЖИРОВ ПИЩИ  - ПЕРЕВАРИВАНИЕ И ВСАСЫВАНИЕ ЖИРОВ  - МЕТАБОЛИЗМ ЛИПИДОВ  - БИОЛОГИЧЕСКАЯ РОЛЬ НЕЗАМЕНИМЫХ ЖИРНЫХ КИСЛОТ - ЗНАЧЕНИЕ ПИЩЕВЫХ ЖИРОВ И ХОЛЕСТЕРИНА В РАЗВИТИИ АТЕРОСКЛЕРОЗА - СОДЕРЖАНИЕ ЖИРА В ПИЩЕВЫХ ПРОДУКТАХ </vt:lpstr>
      <vt:lpstr>ЖИРЫ</vt:lpstr>
      <vt:lpstr>Презентация PowerPoint</vt:lpstr>
      <vt:lpstr>ФУНКЦИИ ЛИПИДОВ</vt:lpstr>
      <vt:lpstr>ЛИПИДЫ </vt:lpstr>
      <vt:lpstr>Строение  и  классификация жиров пищи</vt:lpstr>
      <vt:lpstr>КЛАССИФИКАЦИЯ</vt:lpstr>
      <vt:lpstr>Презентация PowerPoint</vt:lpstr>
      <vt:lpstr>ТРИГЛИЦЕРИДЫ - основная часть пищевых жиров и масел  95-96% их массы</vt:lpstr>
      <vt:lpstr>Презентация PowerPoint</vt:lpstr>
      <vt:lpstr>СТРОЕНИЕ  И  СВОЙСТВА ЖИРНЫХ КИСЛОТ</vt:lpstr>
      <vt:lpstr>Презентация PowerPoint</vt:lpstr>
      <vt:lpstr>ФОСФОЛИПИДЫ</vt:lpstr>
      <vt:lpstr>ЖИРОРАСТВОРИМЫЕ  ВИТАМИНЫ</vt:lpstr>
      <vt:lpstr>СТЕРИНЫ </vt:lpstr>
      <vt:lpstr>ПЕРЕВАРИВАНИЕ И  ВСАСЫВАНИЕ ЖИРОВ</vt:lpstr>
      <vt:lpstr>МЕТАБОЛИЗМ ЛИПИДОВ</vt:lpstr>
      <vt:lpstr>БИОЛОГИЧЕСКАЯ  РОЛЬ  НЕЗАМЕНИМЫХ  ЖИРНЫХ  КИСЛОТ</vt:lpstr>
      <vt:lpstr>ИСПОЛЬЗУЕМАЯ ИНФОРМАЦИЯ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ЖИРЫ </dc:title>
  <dc:creator>Москвитина</dc:creator>
  <cp:lastModifiedBy>USER</cp:lastModifiedBy>
  <cp:revision>1</cp:revision>
  <dcterms:created xsi:type="dcterms:W3CDTF">2017-07-05T16:22:47Z</dcterms:created>
  <dcterms:modified xsi:type="dcterms:W3CDTF">2017-09-01T18:07:30Z</dcterms:modified>
</cp:coreProperties>
</file>