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FF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1" r:id="rId1"/>
    <p:sldLayoutId id="2147484262" r:id="rId2"/>
    <p:sldLayoutId id="2147484263" r:id="rId3"/>
    <p:sldLayoutId id="2147484264" r:id="rId4"/>
    <p:sldLayoutId id="2147484265" r:id="rId5"/>
    <p:sldLayoutId id="2147484266" r:id="rId6"/>
    <p:sldLayoutId id="2147484267" r:id="rId7"/>
    <p:sldLayoutId id="2147484268" r:id="rId8"/>
    <p:sldLayoutId id="2147484269" r:id="rId9"/>
    <p:sldLayoutId id="2147484270" r:id="rId10"/>
    <p:sldLayoutId id="21474842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</a:t>
            </a:r>
            <a:r>
              <a:rPr lang="ru-RU" sz="9600" b="1" dirty="0" smtClean="0">
                <a:solidFill>
                  <a:srgbClr val="FF0000"/>
                </a:solidFill>
                <a:latin typeface="Gabriola" pitchFamily="82" charset="0"/>
                <a:cs typeface="Aparajita" pitchFamily="34" charset="0"/>
              </a:rPr>
              <a:t>Звуки речи и буквы</a:t>
            </a:r>
            <a:endParaRPr lang="ru-RU" sz="9600" b="1" dirty="0">
              <a:solidFill>
                <a:srgbClr val="FF0000"/>
              </a:solidFill>
              <a:latin typeface="Gabriola" pitchFamily="82" charset="0"/>
              <a:cs typeface="Aparajit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/>
              <a:t>Разделительные </a:t>
            </a:r>
            <a:r>
              <a:rPr lang="ru-RU" b="1" i="1" dirty="0" err="1" smtClean="0"/>
              <a:t>ъ</a:t>
            </a:r>
            <a:r>
              <a:rPr lang="ru-RU" b="1" dirty="0" smtClean="0"/>
              <a:t> и </a:t>
            </a:r>
            <a:r>
              <a:rPr lang="ru-RU" b="1" i="1" dirty="0" err="1" smtClean="0"/>
              <a:t>ь</a:t>
            </a:r>
            <a:r>
              <a:rPr lang="ru-RU" dirty="0" smtClean="0"/>
              <a:t> сигнализируют о том, что следующие за ними </a:t>
            </a:r>
            <a:r>
              <a:rPr lang="ru-RU" b="1" i="1" dirty="0" smtClean="0"/>
              <a:t>е, ё, </a:t>
            </a:r>
            <a:r>
              <a:rPr lang="ru-RU" b="1" i="1" dirty="0" err="1" smtClean="0"/>
              <a:t>ю</a:t>
            </a:r>
            <a:r>
              <a:rPr lang="ru-RU" b="1" i="1" dirty="0" smtClean="0"/>
              <a:t>, я</a:t>
            </a:r>
            <a:r>
              <a:rPr lang="ru-RU" dirty="0" smtClean="0"/>
              <a:t> обозначают два звука, первый из которых </a:t>
            </a:r>
            <a:r>
              <a:rPr lang="ru-RU" b="1" dirty="0" smtClean="0"/>
              <a:t>[ </a:t>
            </a:r>
            <a:r>
              <a:rPr lang="ru-RU" b="1" dirty="0" err="1" smtClean="0"/>
              <a:t>j</a:t>
            </a:r>
            <a:r>
              <a:rPr lang="ru-RU" b="1" dirty="0" smtClean="0"/>
              <a:t> ]</a:t>
            </a:r>
            <a:r>
              <a:rPr lang="ru-RU" dirty="0" smtClean="0"/>
              <a:t>.</a:t>
            </a:r>
          </a:p>
          <a:p>
            <a:pPr lvl="0"/>
            <a:r>
              <a:rPr lang="ru-RU" b="1" dirty="0" smtClean="0"/>
              <a:t>Неразделительный </a:t>
            </a:r>
            <a:r>
              <a:rPr lang="ru-RU" b="1" i="1" dirty="0" smtClean="0"/>
              <a:t>ь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   1) указывает на мягкость предшествующего согласного:</a:t>
            </a:r>
          </a:p>
          <a:p>
            <a:pPr>
              <a:buNone/>
            </a:pPr>
            <a:r>
              <a:rPr lang="ru-RU" i="1" dirty="0" smtClean="0"/>
              <a:t>           Мель</a:t>
            </a:r>
            <a:r>
              <a:rPr lang="ru-RU" dirty="0" smtClean="0"/>
              <a:t> [</a:t>
            </a:r>
            <a:r>
              <a:rPr lang="ru-RU" dirty="0" err="1" smtClean="0"/>
              <a:t>м’э́л</a:t>
            </a:r>
            <a:r>
              <a:rPr lang="ru-RU" dirty="0" smtClean="0"/>
              <a:t>’];</a:t>
            </a:r>
          </a:p>
          <a:p>
            <a:pPr>
              <a:buNone/>
            </a:pPr>
            <a:r>
              <a:rPr lang="ru-RU" dirty="0" smtClean="0"/>
              <a:t>    2) выполняет грамматическую функцию.</a:t>
            </a:r>
          </a:p>
          <a:p>
            <a:pPr>
              <a:buNone/>
            </a:pPr>
            <a:r>
              <a:rPr lang="ru-RU" dirty="0" smtClean="0"/>
              <a:t>           Например, в слове </a:t>
            </a:r>
            <a:r>
              <a:rPr lang="ru-RU" i="1" dirty="0" smtClean="0"/>
              <a:t>мышь</a:t>
            </a:r>
            <a:r>
              <a:rPr lang="ru-RU" dirty="0" smtClean="0"/>
              <a:t> </a:t>
            </a:r>
            <a:r>
              <a:rPr lang="ru-RU" b="1" i="1" dirty="0" err="1" smtClean="0"/>
              <a:t>ь</a:t>
            </a:r>
            <a:r>
              <a:rPr lang="ru-RU" dirty="0" smtClean="0"/>
              <a:t> не указывает на мягкость предшествующего согласного, а сигнализирует о том, что данное существительное женского рода.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7.</a:t>
            </a:r>
            <a:r>
              <a:rPr lang="ru-RU" sz="2800" dirty="0" smtClean="0"/>
              <a:t> Буквы </a:t>
            </a:r>
            <a:r>
              <a:rPr lang="ru-RU" sz="2800" b="1" i="1" dirty="0" err="1" smtClean="0"/>
              <a:t>ъ</a:t>
            </a:r>
            <a:r>
              <a:rPr lang="ru-RU" sz="2800" dirty="0" smtClean="0"/>
              <a:t> и </a:t>
            </a:r>
            <a:r>
              <a:rPr lang="ru-RU" sz="2800" b="1" i="1" dirty="0" err="1" smtClean="0"/>
              <a:t>ь</a:t>
            </a:r>
            <a:r>
              <a:rPr lang="ru-RU" sz="2800" dirty="0" smtClean="0"/>
              <a:t> не обозначают никаких звуков.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Как отмечалось ранее, в русском языке</a:t>
            </a:r>
          </a:p>
          <a:p>
            <a:pPr>
              <a:buNone/>
            </a:pPr>
            <a:r>
              <a:rPr lang="ru-RU" sz="2800" dirty="0" smtClean="0"/>
              <a:t>    </a:t>
            </a:r>
            <a:r>
              <a:rPr lang="ru-RU" sz="2800" b="1" dirty="0" smtClean="0"/>
              <a:t>6 основных</a:t>
            </a:r>
            <a:r>
              <a:rPr lang="ru-RU" sz="2800" dirty="0" smtClean="0"/>
              <a:t> (то есть тех, что произносятся под ударением) </a:t>
            </a:r>
            <a:r>
              <a:rPr lang="ru-RU" sz="2800" b="1" dirty="0" smtClean="0"/>
              <a:t>гласных звуков</a:t>
            </a:r>
            <a:r>
              <a:rPr lang="ru-RU" sz="2800" dirty="0" smtClean="0"/>
              <a:t>: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sz="2800" dirty="0" smtClean="0"/>
              <a:t>    которые обозначаются на письме </a:t>
            </a:r>
            <a:r>
              <a:rPr lang="ru-RU" sz="2800" b="1" dirty="0" smtClean="0"/>
              <a:t>10 буквами</a:t>
            </a:r>
            <a:r>
              <a:rPr lang="ru-RU" sz="2800" dirty="0" smtClean="0"/>
              <a:t>:</a:t>
            </a:r>
          </a:p>
          <a:p>
            <a:pPr>
              <a:buNone/>
            </a:pPr>
            <a:r>
              <a:rPr lang="ru-RU" sz="2800" dirty="0" smtClean="0"/>
              <a:t>   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Гласные звуки в ударном и безударном положении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57356" y="3143248"/>
          <a:ext cx="6096000" cy="639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928794" y="5357826"/>
          <a:ext cx="6096000" cy="639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32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32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Ё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endParaRPr lang="ru-RU" sz="32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Ю</a:t>
                      </a:r>
                      <a:endParaRPr lang="ru-RU" sz="32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32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47800"/>
            <a:ext cx="8682168" cy="519591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Гласный </a:t>
            </a:r>
            <a:r>
              <a:rPr lang="ru-RU" b="1" dirty="0" smtClean="0"/>
              <a:t>[</a:t>
            </a:r>
            <a:r>
              <a:rPr lang="ru-RU" b="1" dirty="0" err="1" smtClean="0"/>
              <a:t>ы</a:t>
            </a:r>
            <a:r>
              <a:rPr lang="ru-RU" b="1" dirty="0" smtClean="0"/>
              <a:t>]</a:t>
            </a:r>
            <a:r>
              <a:rPr lang="ru-RU" dirty="0" smtClean="0"/>
              <a:t> в начале слов, как правило, не выступает; начальный </a:t>
            </a:r>
            <a:r>
              <a:rPr lang="ru-RU" b="1" dirty="0" smtClean="0"/>
              <a:t>[</a:t>
            </a:r>
            <a:r>
              <a:rPr lang="ru-RU" b="1" dirty="0" err="1" smtClean="0"/>
              <a:t>ы</a:t>
            </a:r>
            <a:r>
              <a:rPr lang="ru-RU" b="1" dirty="0" smtClean="0"/>
              <a:t>]</a:t>
            </a:r>
            <a:r>
              <a:rPr lang="ru-RU" dirty="0" smtClean="0"/>
              <a:t> возможен в редких заимствованных собственных существительных.</a:t>
            </a:r>
          </a:p>
          <a:p>
            <a:pPr>
              <a:buNone/>
            </a:pPr>
            <a:r>
              <a:rPr lang="ru-RU" i="1" dirty="0" smtClean="0"/>
              <a:t>           </a:t>
            </a:r>
            <a:r>
              <a:rPr lang="ru-RU" i="1" dirty="0" err="1" smtClean="0"/>
              <a:t>Ы́йя</a:t>
            </a:r>
            <a:r>
              <a:rPr lang="ru-RU" i="1" dirty="0" smtClean="0"/>
              <a:t>, </a:t>
            </a:r>
            <a:r>
              <a:rPr lang="ru-RU" i="1" dirty="0" err="1" smtClean="0"/>
              <a:t>Ы́ныкган</a:t>
            </a:r>
            <a:r>
              <a:rPr lang="ru-RU" i="1" dirty="0" smtClean="0"/>
              <a:t>.</a:t>
            </a:r>
            <a:endParaRPr lang="ru-RU" dirty="0" smtClean="0"/>
          </a:p>
          <a:p>
            <a:pPr lvl="0"/>
            <a:r>
              <a:rPr lang="ru-RU" dirty="0" smtClean="0"/>
              <a:t>Звук </a:t>
            </a:r>
            <a:r>
              <a:rPr lang="ru-RU" b="1" dirty="0" smtClean="0"/>
              <a:t>[</a:t>
            </a:r>
            <a:r>
              <a:rPr lang="ru-RU" b="1" dirty="0" err="1" smtClean="0"/>
              <a:t>ы</a:t>
            </a:r>
            <a:r>
              <a:rPr lang="ru-RU" b="1" dirty="0" smtClean="0"/>
              <a:t>]</a:t>
            </a:r>
            <a:r>
              <a:rPr lang="ru-RU" dirty="0" smtClean="0"/>
              <a:t> употребляется только после твёрдых согласных.</a:t>
            </a:r>
          </a:p>
          <a:p>
            <a:pPr>
              <a:buNone/>
            </a:pPr>
            <a:r>
              <a:rPr lang="ru-RU" i="1" dirty="0" smtClean="0"/>
              <a:t>          Дым</a:t>
            </a:r>
            <a:r>
              <a:rPr lang="ru-RU" dirty="0" smtClean="0"/>
              <a:t> [</a:t>
            </a:r>
            <a:r>
              <a:rPr lang="ru-RU" dirty="0" err="1" smtClean="0"/>
              <a:t>ды́м</a:t>
            </a:r>
            <a:r>
              <a:rPr lang="ru-RU" dirty="0" smtClean="0"/>
              <a:t>], </a:t>
            </a:r>
            <a:r>
              <a:rPr lang="ru-RU" i="1" dirty="0" smtClean="0"/>
              <a:t>тыл</a:t>
            </a:r>
            <a:r>
              <a:rPr lang="ru-RU" dirty="0" smtClean="0"/>
              <a:t> [</a:t>
            </a:r>
            <a:r>
              <a:rPr lang="ru-RU" dirty="0" err="1" smtClean="0"/>
              <a:t>ты́л</a:t>
            </a:r>
            <a:r>
              <a:rPr lang="ru-RU" dirty="0" smtClean="0"/>
              <a:t>].</a:t>
            </a:r>
          </a:p>
          <a:p>
            <a:pPr lvl="0"/>
            <a:r>
              <a:rPr lang="ru-RU" dirty="0" smtClean="0"/>
              <a:t>Звук </a:t>
            </a:r>
            <a:r>
              <a:rPr lang="ru-RU" b="1" dirty="0" smtClean="0"/>
              <a:t>[и]</a:t>
            </a:r>
            <a:r>
              <a:rPr lang="ru-RU" dirty="0" smtClean="0"/>
              <a:t> употребляется только после мягких согласных.</a:t>
            </a:r>
          </a:p>
          <a:p>
            <a:pPr>
              <a:buNone/>
            </a:pPr>
            <a:r>
              <a:rPr lang="ru-RU" i="1" dirty="0" smtClean="0"/>
              <a:t>          Физик</a:t>
            </a:r>
            <a:r>
              <a:rPr lang="ru-RU" dirty="0" smtClean="0"/>
              <a:t> [</a:t>
            </a:r>
            <a:r>
              <a:rPr lang="ru-RU" dirty="0" err="1" smtClean="0"/>
              <a:t>ф’и́з’ик</a:t>
            </a:r>
            <a:r>
              <a:rPr lang="ru-RU" dirty="0" smtClean="0"/>
              <a:t>].</a:t>
            </a:r>
          </a:p>
          <a:p>
            <a:pPr lvl="0"/>
            <a:r>
              <a:rPr lang="ru-RU" dirty="0" smtClean="0"/>
              <a:t>Написание буквы </a:t>
            </a:r>
            <a:r>
              <a:rPr lang="ru-RU" b="1" dirty="0" smtClean="0"/>
              <a:t>и</a:t>
            </a:r>
            <a:r>
              <a:rPr lang="ru-RU" dirty="0" smtClean="0"/>
              <a:t> после </a:t>
            </a:r>
            <a:r>
              <a:rPr lang="ru-RU" b="1" i="1" dirty="0" smtClean="0"/>
              <a:t>ж, </a:t>
            </a:r>
            <a:r>
              <a:rPr lang="ru-RU" b="1" i="1" dirty="0" err="1" smtClean="0"/>
              <a:t>ш</a:t>
            </a:r>
            <a:r>
              <a:rPr lang="ru-RU" b="1" i="1" dirty="0" smtClean="0"/>
              <a:t>, </a:t>
            </a:r>
            <a:r>
              <a:rPr lang="ru-RU" b="1" i="1" dirty="0" err="1" smtClean="0"/>
              <a:t>ц</a:t>
            </a:r>
            <a:r>
              <a:rPr lang="ru-RU" dirty="0" smtClean="0"/>
              <a:t> (эти звуки всегда твёрдые) не определяется произношением: буквенные сочетания </a:t>
            </a:r>
            <a:r>
              <a:rPr lang="ru-RU" b="1" i="1" dirty="0" err="1" smtClean="0"/>
              <a:t>жи</a:t>
            </a:r>
            <a:r>
              <a:rPr lang="ru-RU" b="1" i="1" dirty="0" smtClean="0"/>
              <a:t>, </a:t>
            </a:r>
            <a:r>
              <a:rPr lang="ru-RU" b="1" i="1" dirty="0" err="1" smtClean="0"/>
              <a:t>ши</a:t>
            </a:r>
            <a:r>
              <a:rPr lang="ru-RU" b="1" i="1" dirty="0" smtClean="0"/>
              <a:t>, </a:t>
            </a:r>
            <a:r>
              <a:rPr lang="ru-RU" b="1" i="1" dirty="0" err="1" smtClean="0"/>
              <a:t>ци</a:t>
            </a:r>
            <a:r>
              <a:rPr lang="ru-RU" dirty="0" smtClean="0"/>
              <a:t> произносятся как</a:t>
            </a:r>
            <a:r>
              <a:rPr lang="ru-RU" b="1" dirty="0" smtClean="0"/>
              <a:t>[</a:t>
            </a:r>
            <a:r>
              <a:rPr lang="ru-RU" b="1" dirty="0" err="1" smtClean="0"/>
              <a:t>жы</a:t>
            </a:r>
            <a:r>
              <a:rPr lang="ru-RU" b="1" dirty="0" smtClean="0"/>
              <a:t>], [</a:t>
            </a:r>
            <a:r>
              <a:rPr lang="ru-RU" b="1" dirty="0" err="1" smtClean="0"/>
              <a:t>шы</a:t>
            </a:r>
            <a:r>
              <a:rPr lang="ru-RU" b="1" dirty="0" smtClean="0"/>
              <a:t>], [</a:t>
            </a:r>
            <a:r>
              <a:rPr lang="ru-RU" b="1" dirty="0" err="1" smtClean="0"/>
              <a:t>цы</a:t>
            </a:r>
            <a:r>
              <a:rPr lang="ru-RU" b="1" dirty="0" smtClean="0"/>
              <a:t>]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Гласный </a:t>
            </a:r>
            <a:r>
              <a:rPr lang="ru-RU" b="1" dirty="0" smtClean="0"/>
              <a:t>[</a:t>
            </a:r>
            <a:r>
              <a:rPr lang="ru-RU" b="1" dirty="0" err="1" smtClean="0"/>
              <a:t>ы</a:t>
            </a:r>
            <a:r>
              <a:rPr lang="ru-RU" b="1" dirty="0" smtClean="0"/>
              <a:t>]</a:t>
            </a:r>
            <a:r>
              <a:rPr lang="ru-RU" dirty="0" smtClean="0"/>
              <a:t> произносится на месте буквы и также в начале слова после предлога на твёрдый согласный (предлог при этом не имеет своего ударения и примыкает к последующему слову).</a:t>
            </a:r>
          </a:p>
          <a:p>
            <a:pPr>
              <a:buNone/>
            </a:pPr>
            <a:r>
              <a:rPr lang="ru-RU" b="1" i="1" dirty="0" smtClean="0"/>
              <a:t>           Из и</a:t>
            </a:r>
            <a:r>
              <a:rPr lang="ru-RU" i="1" dirty="0" smtClean="0"/>
              <a:t>риса</a:t>
            </a:r>
            <a:r>
              <a:rPr lang="ru-RU" dirty="0" smtClean="0"/>
              <a:t> – [</a:t>
            </a:r>
            <a:r>
              <a:rPr lang="ru-RU" dirty="0" err="1" smtClean="0"/>
              <a:t>из-ы</a:t>
            </a:r>
            <a:r>
              <a:rPr lang="ru-RU" dirty="0" smtClean="0"/>
              <a:t>́]</a:t>
            </a:r>
            <a:r>
              <a:rPr lang="ru-RU" i="1" dirty="0" smtClean="0"/>
              <a:t>риса, </a:t>
            </a:r>
            <a:r>
              <a:rPr lang="ru-RU" b="1" i="1" dirty="0" smtClean="0"/>
              <a:t>без и</a:t>
            </a:r>
            <a:r>
              <a:rPr lang="ru-RU" i="1" dirty="0" smtClean="0"/>
              <a:t>мени – </a:t>
            </a:r>
            <a:r>
              <a:rPr lang="en-US" dirty="0" smtClean="0"/>
              <a:t>[</a:t>
            </a:r>
            <a:r>
              <a:rPr lang="ru-RU" dirty="0" err="1" smtClean="0"/>
              <a:t>без-ы</a:t>
            </a:r>
            <a:r>
              <a:rPr lang="ru-RU" dirty="0" smtClean="0"/>
              <a:t>́</a:t>
            </a:r>
            <a:r>
              <a:rPr lang="en-US" dirty="0" smtClean="0"/>
              <a:t>]</a:t>
            </a:r>
            <a:r>
              <a:rPr lang="ru-RU" i="1" dirty="0" err="1" smtClean="0"/>
              <a:t>мени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1. Употребление гласных в составе слова имеет в русском языке некоторые особенности: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85728"/>
            <a:ext cx="8147248" cy="6169080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/>
              <a:t>Гласный </a:t>
            </a:r>
            <a:r>
              <a:rPr lang="ru-RU" sz="2800" b="1" dirty="0" smtClean="0"/>
              <a:t>[э]</a:t>
            </a:r>
            <a:r>
              <a:rPr lang="ru-RU" sz="2800" dirty="0" smtClean="0"/>
              <a:t> употребляется в большинстве случаев после мягких согласных.</a:t>
            </a:r>
          </a:p>
          <a:p>
            <a:pPr>
              <a:buNone/>
            </a:pPr>
            <a:r>
              <a:rPr lang="ru-RU" sz="2800" i="1" dirty="0" smtClean="0"/>
              <a:t>         Дети</a:t>
            </a:r>
            <a:r>
              <a:rPr lang="ru-RU" sz="2800" dirty="0" smtClean="0"/>
              <a:t> [</a:t>
            </a:r>
            <a:r>
              <a:rPr lang="ru-RU" sz="2800" dirty="0" err="1" smtClean="0"/>
              <a:t>д’э́т’и</a:t>
            </a:r>
            <a:r>
              <a:rPr lang="ru-RU" sz="2800" dirty="0" smtClean="0"/>
              <a:t>], </a:t>
            </a:r>
            <a:r>
              <a:rPr lang="ru-RU" sz="2800" i="1" dirty="0" smtClean="0"/>
              <a:t>вес</a:t>
            </a:r>
            <a:r>
              <a:rPr lang="ru-RU" sz="2800" dirty="0" smtClean="0"/>
              <a:t> [</a:t>
            </a:r>
            <a:r>
              <a:rPr lang="ru-RU" sz="2800" dirty="0" err="1" smtClean="0"/>
              <a:t>в’э́с</a:t>
            </a:r>
            <a:r>
              <a:rPr lang="ru-RU" sz="2800" dirty="0" smtClean="0"/>
              <a:t>].</a:t>
            </a:r>
          </a:p>
          <a:p>
            <a:pPr>
              <a:buNone/>
            </a:pPr>
            <a:r>
              <a:rPr lang="ru-RU" sz="2800" dirty="0" smtClean="0"/>
              <a:t>    Но здесь есть отступления. Звук </a:t>
            </a:r>
            <a:r>
              <a:rPr lang="ru-RU" sz="2800" b="1" dirty="0" smtClean="0"/>
              <a:t>[э]</a:t>
            </a:r>
            <a:r>
              <a:rPr lang="ru-RU" sz="2800" dirty="0" smtClean="0"/>
              <a:t> сочетается с твёрдыми согласными:</a:t>
            </a:r>
          </a:p>
          <a:p>
            <a:pPr lvl="0"/>
            <a:r>
              <a:rPr lang="ru-RU" sz="2800" dirty="0" smtClean="0"/>
              <a:t>после </a:t>
            </a:r>
            <a:r>
              <a:rPr lang="ru-RU" sz="2800" b="1" dirty="0" smtClean="0"/>
              <a:t>[ж], [</a:t>
            </a:r>
            <a:r>
              <a:rPr lang="ru-RU" sz="2800" b="1" dirty="0" err="1" smtClean="0"/>
              <a:t>ш</a:t>
            </a:r>
            <a:r>
              <a:rPr lang="ru-RU" sz="2800" b="1" dirty="0" smtClean="0"/>
              <a:t>], [</a:t>
            </a:r>
            <a:r>
              <a:rPr lang="ru-RU" sz="2800" b="1" dirty="0" err="1" smtClean="0"/>
              <a:t>ц</a:t>
            </a:r>
            <a:r>
              <a:rPr lang="ru-RU" sz="2800" b="1" dirty="0" smtClean="0"/>
              <a:t>]</a:t>
            </a:r>
            <a:r>
              <a:rPr lang="ru-RU" sz="2800" dirty="0" smtClean="0"/>
              <a:t>;</a:t>
            </a:r>
          </a:p>
          <a:p>
            <a:pPr>
              <a:buNone/>
            </a:pPr>
            <a:r>
              <a:rPr lang="ru-RU" sz="2800" i="1" dirty="0" smtClean="0"/>
              <a:t>     Жест</a:t>
            </a:r>
            <a:r>
              <a:rPr lang="ru-RU" sz="2800" dirty="0" smtClean="0"/>
              <a:t> [</a:t>
            </a:r>
            <a:r>
              <a:rPr lang="ru-RU" sz="2800" dirty="0" err="1" smtClean="0"/>
              <a:t>жэ́ст</a:t>
            </a:r>
            <a:r>
              <a:rPr lang="ru-RU" sz="2800" dirty="0" smtClean="0"/>
              <a:t>], </a:t>
            </a:r>
            <a:r>
              <a:rPr lang="ru-RU" sz="2800" i="1" dirty="0" smtClean="0"/>
              <a:t>шесть</a:t>
            </a:r>
            <a:r>
              <a:rPr lang="ru-RU" sz="2800" dirty="0" smtClean="0"/>
              <a:t> [</a:t>
            </a:r>
            <a:r>
              <a:rPr lang="ru-RU" sz="2800" dirty="0" err="1" smtClean="0"/>
              <a:t>шэ́с’т</a:t>
            </a:r>
            <a:r>
              <a:rPr lang="ru-RU" sz="2800" dirty="0" smtClean="0"/>
              <a:t>’], </a:t>
            </a:r>
            <a:r>
              <a:rPr lang="ru-RU" sz="2800" i="1" dirty="0" smtClean="0"/>
              <a:t>цены</a:t>
            </a:r>
            <a:r>
              <a:rPr lang="ru-RU" sz="2800" dirty="0" smtClean="0"/>
              <a:t> [</a:t>
            </a:r>
            <a:r>
              <a:rPr lang="ru-RU" sz="2800" dirty="0" err="1" smtClean="0"/>
              <a:t>цэ́ны</a:t>
            </a:r>
            <a:r>
              <a:rPr lang="ru-RU" sz="2800" dirty="0" smtClean="0"/>
              <a:t>].</a:t>
            </a:r>
          </a:p>
          <a:p>
            <a:pPr lvl="0"/>
            <a:r>
              <a:rPr lang="ru-RU" sz="2800" dirty="0" smtClean="0"/>
              <a:t>в некоторых иноязычных словах;</a:t>
            </a:r>
          </a:p>
          <a:p>
            <a:pPr>
              <a:buNone/>
            </a:pPr>
            <a:r>
              <a:rPr lang="ru-RU" sz="2800" i="1" dirty="0" smtClean="0"/>
              <a:t>        Тест</a:t>
            </a:r>
            <a:r>
              <a:rPr lang="ru-RU" sz="2800" dirty="0" smtClean="0"/>
              <a:t> [</a:t>
            </a:r>
            <a:r>
              <a:rPr lang="ru-RU" sz="2800" dirty="0" err="1" smtClean="0"/>
              <a:t>тэ́ст</a:t>
            </a:r>
            <a:r>
              <a:rPr lang="ru-RU" sz="2800" dirty="0" smtClean="0"/>
              <a:t>], </a:t>
            </a:r>
            <a:r>
              <a:rPr lang="ru-RU" sz="2800" i="1" dirty="0" smtClean="0"/>
              <a:t>темп</a:t>
            </a:r>
            <a:r>
              <a:rPr lang="ru-RU" sz="2800" dirty="0" smtClean="0"/>
              <a:t> [</a:t>
            </a:r>
            <a:r>
              <a:rPr lang="ru-RU" sz="2800" dirty="0" err="1" smtClean="0"/>
              <a:t>тэ́мп</a:t>
            </a:r>
            <a:r>
              <a:rPr lang="ru-RU" sz="2800" dirty="0" smtClean="0"/>
              <a:t>].</a:t>
            </a:r>
          </a:p>
          <a:p>
            <a:pPr lvl="0"/>
            <a:r>
              <a:rPr lang="ru-RU" sz="2800" dirty="0" smtClean="0"/>
              <a:t>в некоторых сложносокращённых словах.</a:t>
            </a:r>
          </a:p>
          <a:p>
            <a:pPr>
              <a:buNone/>
            </a:pPr>
            <a:r>
              <a:rPr lang="ru-RU" sz="2800" i="1" dirty="0" smtClean="0"/>
              <a:t>         ГЭС, ВТЭК.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/>
          <a:lstStyle/>
          <a:p>
            <a:pPr lvl="0"/>
            <a:endParaRPr lang="ru-RU" dirty="0" smtClean="0"/>
          </a:p>
          <a:p>
            <a:pPr lvl="0"/>
            <a:endParaRPr lang="ru-RU" sz="2800" dirty="0" smtClean="0"/>
          </a:p>
          <a:p>
            <a:pPr lvl="0"/>
            <a:r>
              <a:rPr lang="ru-RU" sz="2800" dirty="0" smtClean="0"/>
              <a:t>Гласный в ударном положении находится в </a:t>
            </a:r>
            <a:r>
              <a:rPr lang="ru-RU" sz="2800" b="1" dirty="0" smtClean="0"/>
              <a:t>сильной позиции</a:t>
            </a:r>
            <a:r>
              <a:rPr lang="ru-RU" sz="2800" dirty="0" smtClean="0"/>
              <a:t>, то есть произносится наиболее отчётливо и с наибольшей силой. Гласный в безударном положении находится в </a:t>
            </a:r>
            <a:r>
              <a:rPr lang="ru-RU" sz="2800" b="1" dirty="0" smtClean="0"/>
              <a:t>слабой позиции</a:t>
            </a:r>
            <a:r>
              <a:rPr lang="ru-RU" sz="2800" dirty="0" smtClean="0"/>
              <a:t>, то есть произносится с меньшей силой и менее отчётливо.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2.</a:t>
            </a:r>
            <a:r>
              <a:rPr lang="ru-RU" sz="3100" dirty="0" smtClean="0"/>
              <a:t> Характерная особенность русского произношения – разное звучание гласных под ударением и без ударения.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132856"/>
            <a:ext cx="8147248" cy="489654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не изменяют качества звучания в безударном положении гласные звуки </a:t>
            </a:r>
            <a:r>
              <a:rPr lang="ru-RU" b="1" dirty="0" smtClean="0"/>
              <a:t>[и], [</a:t>
            </a:r>
            <a:r>
              <a:rPr lang="ru-RU" b="1" dirty="0" err="1" smtClean="0"/>
              <a:t>ы</a:t>
            </a:r>
            <a:r>
              <a:rPr lang="ru-RU" b="1" dirty="0" smtClean="0"/>
              <a:t>], [у]</a:t>
            </a:r>
            <a:r>
              <a:rPr lang="ru-RU" dirty="0" smtClean="0"/>
              <a:t> (буквы </a:t>
            </a:r>
            <a:r>
              <a:rPr lang="ru-RU" b="1" i="1" dirty="0" smtClean="0"/>
              <a:t>и, </a:t>
            </a:r>
            <a:r>
              <a:rPr lang="ru-RU" b="1" i="1" dirty="0" err="1" smtClean="0"/>
              <a:t>ы</a:t>
            </a:r>
            <a:r>
              <a:rPr lang="ru-RU" b="1" i="1" dirty="0" smtClean="0"/>
              <a:t>, у, </a:t>
            </a:r>
            <a:r>
              <a:rPr lang="ru-RU" b="1" i="1" dirty="0" err="1" smtClean="0"/>
              <a:t>ю</a:t>
            </a:r>
            <a:r>
              <a:rPr lang="ru-RU" dirty="0" smtClean="0"/>
              <a:t>);</a:t>
            </a:r>
          </a:p>
          <a:p>
            <a:pPr>
              <a:buNone/>
            </a:pPr>
            <a:r>
              <a:rPr lang="ru-RU" i="1" dirty="0" smtClean="0"/>
              <a:t>        Мил</a:t>
            </a:r>
            <a:r>
              <a:rPr lang="ru-RU" dirty="0" smtClean="0"/>
              <a:t> [</a:t>
            </a:r>
            <a:r>
              <a:rPr lang="ru-RU" dirty="0" err="1" smtClean="0"/>
              <a:t>м’и́л</a:t>
            </a:r>
            <a:r>
              <a:rPr lang="ru-RU" dirty="0" smtClean="0"/>
              <a:t>] – </a:t>
            </a:r>
            <a:r>
              <a:rPr lang="ru-RU" i="1" dirty="0" smtClean="0"/>
              <a:t>мила</a:t>
            </a:r>
            <a:r>
              <a:rPr lang="ru-RU" dirty="0" smtClean="0"/>
              <a:t> [</a:t>
            </a:r>
            <a:r>
              <a:rPr lang="ru-RU" dirty="0" err="1" smtClean="0"/>
              <a:t>м’ила</a:t>
            </a:r>
            <a:r>
              <a:rPr lang="ru-RU" dirty="0" smtClean="0"/>
              <a:t>́], </a:t>
            </a:r>
            <a:r>
              <a:rPr lang="ru-RU" i="1" dirty="0" smtClean="0"/>
              <a:t>жил</a:t>
            </a:r>
            <a:r>
              <a:rPr lang="ru-RU" dirty="0" smtClean="0"/>
              <a:t> [</a:t>
            </a:r>
            <a:r>
              <a:rPr lang="ru-RU" dirty="0" err="1" smtClean="0"/>
              <a:t>жы́л</a:t>
            </a:r>
            <a:r>
              <a:rPr lang="ru-RU" dirty="0" smtClean="0"/>
              <a:t>] – </a:t>
            </a:r>
            <a:r>
              <a:rPr lang="ru-RU" i="1" dirty="0" smtClean="0"/>
              <a:t>жила</a:t>
            </a:r>
            <a:r>
              <a:rPr lang="ru-RU" dirty="0" smtClean="0"/>
              <a:t> [</a:t>
            </a:r>
            <a:r>
              <a:rPr lang="ru-RU" dirty="0" err="1" smtClean="0"/>
              <a:t>жыла</a:t>
            </a:r>
            <a:r>
              <a:rPr lang="ru-RU" dirty="0" smtClean="0"/>
              <a:t>́], </a:t>
            </a:r>
            <a:r>
              <a:rPr lang="ru-RU" i="1" dirty="0" smtClean="0"/>
              <a:t>шут</a:t>
            </a:r>
            <a:r>
              <a:rPr lang="ru-RU" dirty="0" smtClean="0"/>
              <a:t> [</a:t>
            </a:r>
            <a:r>
              <a:rPr lang="ru-RU" dirty="0" err="1" smtClean="0"/>
              <a:t>шу́т</a:t>
            </a:r>
            <a:r>
              <a:rPr lang="ru-RU" dirty="0" smtClean="0"/>
              <a:t>] – (нет) </a:t>
            </a:r>
            <a:r>
              <a:rPr lang="ru-RU" i="1" dirty="0" smtClean="0"/>
              <a:t>шута</a:t>
            </a:r>
            <a:r>
              <a:rPr lang="ru-RU" dirty="0" smtClean="0"/>
              <a:t> [</a:t>
            </a:r>
            <a:r>
              <a:rPr lang="ru-RU" dirty="0" err="1" smtClean="0"/>
              <a:t>шута</a:t>
            </a:r>
            <a:r>
              <a:rPr lang="ru-RU" dirty="0" smtClean="0"/>
              <a:t>́].</a:t>
            </a:r>
          </a:p>
          <a:p>
            <a:r>
              <a:rPr lang="ru-RU" b="1" dirty="0" smtClean="0"/>
              <a:t>Исключение</a:t>
            </a:r>
            <a:r>
              <a:rPr lang="ru-RU" dirty="0" smtClean="0"/>
              <a:t> составляет звук </a:t>
            </a:r>
            <a:r>
              <a:rPr lang="ru-RU" b="1" dirty="0" smtClean="0"/>
              <a:t>[и]</a:t>
            </a:r>
            <a:r>
              <a:rPr lang="ru-RU" dirty="0" smtClean="0"/>
              <a:t>: в начале слова, если в потоке речи слово сливается с предшествующим словом, оканчивающимся на твёрдый согласный, на месте и звучит </a:t>
            </a:r>
            <a:r>
              <a:rPr lang="ru-RU" b="1" dirty="0" smtClean="0"/>
              <a:t>[</a:t>
            </a:r>
            <a:r>
              <a:rPr lang="ru-RU" b="1" dirty="0" err="1" smtClean="0"/>
              <a:t>ы</a:t>
            </a:r>
            <a:r>
              <a:rPr lang="ru-RU" b="1" dirty="0" smtClean="0"/>
              <a:t>]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i="1" dirty="0" smtClean="0"/>
              <a:t>        В </a:t>
            </a:r>
            <a:r>
              <a:rPr lang="ru-RU" b="1" i="1" dirty="0" smtClean="0"/>
              <a:t>и</a:t>
            </a:r>
            <a:r>
              <a:rPr lang="ru-RU" i="1" dirty="0" smtClean="0"/>
              <a:t>згнании</a:t>
            </a:r>
            <a:r>
              <a:rPr lang="ru-RU" dirty="0" smtClean="0"/>
              <a:t> [в </a:t>
            </a:r>
            <a:r>
              <a:rPr lang="ru-RU" b="1" dirty="0" err="1" smtClean="0"/>
              <a:t>ы</a:t>
            </a:r>
            <a:r>
              <a:rPr lang="ru-RU" dirty="0" err="1" smtClean="0"/>
              <a:t>згна́н’ии</a:t>
            </a:r>
            <a:r>
              <a:rPr lang="ru-RU" dirty="0" smtClean="0"/>
              <a:t>].</a:t>
            </a:r>
          </a:p>
          <a:p>
            <a:r>
              <a:rPr lang="ru-RU" dirty="0" smtClean="0"/>
              <a:t>изменяют качество звучания в безударном положении гласные </a:t>
            </a:r>
            <a:r>
              <a:rPr lang="ru-RU" b="1" dirty="0" smtClean="0"/>
              <a:t>[а], [о], [э]</a:t>
            </a:r>
            <a:r>
              <a:rPr lang="ru-RU" dirty="0" smtClean="0"/>
              <a:t> (буквы </a:t>
            </a:r>
            <a:r>
              <a:rPr lang="ru-RU" b="1" i="1" dirty="0" smtClean="0"/>
              <a:t>а, я, о, ё, е, э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7494"/>
            <a:ext cx="8003232" cy="2297410"/>
          </a:xfrm>
        </p:spPr>
        <p:txBody>
          <a:bodyPr>
            <a:noAutofit/>
          </a:bodyPr>
          <a:lstStyle/>
          <a:p>
            <a:r>
              <a:rPr lang="ru-RU" sz="2500" b="1" dirty="0" smtClean="0"/>
              <a:t>3.</a:t>
            </a:r>
            <a:r>
              <a:rPr lang="ru-RU" sz="2500" dirty="0" smtClean="0"/>
              <a:t> В безударном положении (в слабой позиции) все гласные звуки произносятся с меньшей силой, но одни из них сохраняют свои качественные характеристики, а другие – нет: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28802"/>
            <a:ext cx="7869560" cy="4929198"/>
          </a:xfrm>
        </p:spPr>
        <p:txBody>
          <a:bodyPr>
            <a:normAutofit/>
          </a:bodyPr>
          <a:lstStyle/>
          <a:p>
            <a:r>
              <a:rPr lang="ru-RU" b="1" dirty="0" smtClean="0"/>
              <a:t>Гласных букв 10: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Согласных букв 21: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013576" cy="139903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        1.</a:t>
            </a:r>
            <a:r>
              <a:rPr lang="ru-RU" sz="3100" dirty="0" smtClean="0"/>
              <a:t> В соответствии с тем, какие звуки        обозначаются буквами, все буквы делятся на </a:t>
            </a:r>
            <a:r>
              <a:rPr lang="ru-RU" sz="3100" b="1" i="1" dirty="0" smtClean="0">
                <a:solidFill>
                  <a:srgbClr val="FF0000"/>
                </a:solidFill>
              </a:rPr>
              <a:t>гласные</a:t>
            </a:r>
            <a:r>
              <a:rPr lang="ru-RU" sz="3100" b="1" i="1" dirty="0" smtClean="0"/>
              <a:t> и </a:t>
            </a:r>
            <a:r>
              <a:rPr lang="ru-RU" sz="3100" b="1" i="1" dirty="0" smtClean="0">
                <a:solidFill>
                  <a:srgbClr val="0070C0"/>
                </a:solidFill>
              </a:rPr>
              <a:t>согласные</a:t>
            </a:r>
            <a:r>
              <a:rPr lang="ru-RU" sz="3100" dirty="0" smtClean="0"/>
              <a:t>.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66" y="2643182"/>
          <a:ext cx="609600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Ё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71604" y="4286256"/>
          <a:ext cx="6095999" cy="1918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3200" b="1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3200" b="1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endParaRPr lang="ru-RU" sz="3200" b="1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3200" b="1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Щ</a:t>
                      </a:r>
                      <a:endParaRPr lang="ru-RU" sz="32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6484176"/>
          </a:xfrm>
        </p:spPr>
        <p:txBody>
          <a:bodyPr>
            <a:normAutofit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sz="2800" dirty="0" smtClean="0"/>
              <a:t>В русском языке </a:t>
            </a:r>
            <a:r>
              <a:rPr lang="ru-RU" sz="2800" b="1" dirty="0" smtClean="0"/>
              <a:t>43 основных звука</a:t>
            </a:r>
            <a:r>
              <a:rPr lang="ru-RU" sz="2800" dirty="0" smtClean="0"/>
              <a:t> –</a:t>
            </a:r>
            <a:r>
              <a:rPr lang="ru-RU" sz="2800" b="1" dirty="0" smtClean="0">
                <a:solidFill>
                  <a:srgbClr val="FF0000"/>
                </a:solidFill>
              </a:rPr>
              <a:t>6</a:t>
            </a:r>
            <a:r>
              <a:rPr lang="ru-RU" sz="2800" dirty="0" smtClean="0">
                <a:solidFill>
                  <a:srgbClr val="FF0000"/>
                </a:solidFill>
              </a:rPr>
              <a:t> гласных</a:t>
            </a:r>
            <a:r>
              <a:rPr lang="ru-RU" sz="2800" dirty="0" smtClean="0"/>
              <a:t> и </a:t>
            </a:r>
            <a:r>
              <a:rPr lang="ru-RU" sz="2800" b="1" dirty="0" smtClean="0">
                <a:solidFill>
                  <a:srgbClr val="0070C0"/>
                </a:solidFill>
              </a:rPr>
              <a:t>37</a:t>
            </a:r>
            <a:r>
              <a:rPr lang="ru-RU" sz="2800" dirty="0" smtClean="0">
                <a:solidFill>
                  <a:srgbClr val="0070C0"/>
                </a:solidFill>
              </a:rPr>
              <a:t> согласных</a:t>
            </a:r>
            <a:r>
              <a:rPr lang="ru-RU" sz="2800" dirty="0" smtClean="0"/>
              <a:t>, тогда как </a:t>
            </a:r>
            <a:r>
              <a:rPr lang="ru-RU" sz="2800" b="1" dirty="0" smtClean="0"/>
              <a:t>число букв – 33</a:t>
            </a:r>
            <a:r>
              <a:rPr lang="ru-RU" sz="2800" dirty="0" smtClean="0"/>
              <a:t>. Не совпадает также количество основных гласных (10 букв, но 6 звуков) и согласных (21 буква, но 37 звуков). Разница в количественном составе основных звуков и букв определяется особенностями русского письма.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2.</a:t>
            </a:r>
            <a:r>
              <a:rPr lang="ru-RU" sz="2800" dirty="0" smtClean="0"/>
              <a:t> В русском языке обозначаются не все звуки речи, а только основные.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780928"/>
            <a:ext cx="7258072" cy="3673880"/>
          </a:xfrm>
        </p:spPr>
        <p:txBody>
          <a:bodyPr/>
          <a:lstStyle/>
          <a:p>
            <a:r>
              <a:rPr lang="ru-RU" sz="3600" dirty="0" smtClean="0"/>
              <a:t>Например: </a:t>
            </a:r>
          </a:p>
          <a:p>
            <a:r>
              <a:rPr lang="ru-RU" sz="3600" i="1" dirty="0" smtClean="0"/>
              <a:t>сэр</a:t>
            </a:r>
            <a:r>
              <a:rPr lang="ru-RU" sz="3600" dirty="0" smtClean="0"/>
              <a:t> [</a:t>
            </a:r>
            <a:r>
              <a:rPr lang="ru-RU" sz="3600" dirty="0" err="1" smtClean="0"/>
              <a:t>сэ́р</a:t>
            </a:r>
            <a:r>
              <a:rPr lang="ru-RU" sz="3600" dirty="0" smtClean="0"/>
              <a:t>] и </a:t>
            </a:r>
            <a:r>
              <a:rPr lang="ru-RU" sz="3600" i="1" dirty="0" smtClean="0"/>
              <a:t>сер</a:t>
            </a:r>
            <a:r>
              <a:rPr lang="ru-RU" sz="3600" dirty="0" smtClean="0"/>
              <a:t> [</a:t>
            </a:r>
            <a:r>
              <a:rPr lang="ru-RU" sz="3600" dirty="0" err="1" smtClean="0"/>
              <a:t>с’э́р</a:t>
            </a:r>
            <a:r>
              <a:rPr lang="ru-RU" sz="3600" dirty="0" smtClean="0"/>
              <a:t>].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3.</a:t>
            </a:r>
            <a:r>
              <a:rPr lang="ru-RU" sz="3100" dirty="0" smtClean="0"/>
              <a:t> В русском языке твёрдый и мягкий звук обозначается одной и той же буквой.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28800"/>
            <a:ext cx="7615262" cy="4826008"/>
          </a:xfrm>
        </p:spPr>
        <p:txBody>
          <a:bodyPr>
            <a:normAutofit/>
          </a:bodyPr>
          <a:lstStyle/>
          <a:p>
            <a:r>
              <a:rPr lang="ru-RU" b="1" dirty="0" smtClean="0"/>
              <a:t>[и]</a:t>
            </a:r>
            <a:r>
              <a:rPr lang="ru-RU" dirty="0" smtClean="0"/>
              <a:t> - </a:t>
            </a:r>
            <a:r>
              <a:rPr lang="ru-RU" i="1" dirty="0" err="1" smtClean="0"/>
              <a:t>и</a:t>
            </a:r>
            <a:r>
              <a:rPr lang="ru-RU" dirty="0" smtClean="0"/>
              <a:t> (</a:t>
            </a:r>
            <a:r>
              <a:rPr lang="ru-RU" i="1" dirty="0" smtClean="0"/>
              <a:t>м</a:t>
            </a:r>
            <a:r>
              <a:rPr lang="ru-RU" b="1" i="1" dirty="0" smtClean="0"/>
              <a:t>и</a:t>
            </a:r>
            <a:r>
              <a:rPr lang="ru-RU" i="1" dirty="0" smtClean="0"/>
              <a:t>лый</a:t>
            </a:r>
            <a:r>
              <a:rPr lang="ru-RU" dirty="0" smtClean="0"/>
              <a:t>).</a:t>
            </a:r>
          </a:p>
          <a:p>
            <a:r>
              <a:rPr lang="ru-RU" b="1" dirty="0" smtClean="0"/>
              <a:t>[</a:t>
            </a:r>
            <a:r>
              <a:rPr lang="ru-RU" b="1" dirty="0" err="1" smtClean="0"/>
              <a:t>ы</a:t>
            </a:r>
            <a:r>
              <a:rPr lang="ru-RU" b="1" dirty="0" smtClean="0"/>
              <a:t>]</a:t>
            </a:r>
            <a:r>
              <a:rPr lang="ru-RU" dirty="0" smtClean="0"/>
              <a:t> – </a:t>
            </a:r>
            <a:r>
              <a:rPr lang="ru-RU" i="1" dirty="0" err="1" smtClean="0"/>
              <a:t>ы</a:t>
            </a:r>
            <a:r>
              <a:rPr lang="ru-RU" dirty="0" smtClean="0"/>
              <a:t> (</a:t>
            </a:r>
            <a:r>
              <a:rPr lang="ru-RU" i="1" dirty="0" smtClean="0"/>
              <a:t>м</a:t>
            </a:r>
            <a:r>
              <a:rPr lang="ru-RU" b="1" i="1" dirty="0" smtClean="0"/>
              <a:t>ы</a:t>
            </a:r>
            <a:r>
              <a:rPr lang="ru-RU" i="1" dirty="0" smtClean="0"/>
              <a:t>ло</a:t>
            </a:r>
            <a:r>
              <a:rPr lang="ru-RU" dirty="0" smtClean="0"/>
              <a:t>).</a:t>
            </a:r>
          </a:p>
          <a:p>
            <a:r>
              <a:rPr lang="ru-RU" b="1" dirty="0" smtClean="0"/>
              <a:t>[а]</a:t>
            </a:r>
            <a:r>
              <a:rPr lang="ru-RU" dirty="0" smtClean="0"/>
              <a:t> – </a:t>
            </a:r>
            <a:r>
              <a:rPr lang="ru-RU" i="1" dirty="0" err="1" smtClean="0"/>
              <a:t>а</a:t>
            </a:r>
            <a:r>
              <a:rPr lang="ru-RU" dirty="0" smtClean="0"/>
              <a:t> (</a:t>
            </a:r>
            <a:r>
              <a:rPr lang="ru-RU" i="1" dirty="0" smtClean="0"/>
              <a:t>м</a:t>
            </a:r>
            <a:r>
              <a:rPr lang="ru-RU" b="1" i="1" dirty="0" smtClean="0"/>
              <a:t>а</a:t>
            </a:r>
            <a:r>
              <a:rPr lang="ru-RU" i="1" dirty="0" smtClean="0"/>
              <a:t>й</a:t>
            </a:r>
            <a:r>
              <a:rPr lang="ru-RU" dirty="0" smtClean="0"/>
              <a:t>) и </a:t>
            </a:r>
            <a:r>
              <a:rPr lang="ru-RU" i="1" dirty="0" smtClean="0"/>
              <a:t>я</a:t>
            </a:r>
            <a:r>
              <a:rPr lang="ru-RU" dirty="0" smtClean="0"/>
              <a:t> (</a:t>
            </a:r>
            <a:r>
              <a:rPr lang="ru-RU" i="1" dirty="0" smtClean="0"/>
              <a:t>мо</a:t>
            </a:r>
            <a:r>
              <a:rPr lang="ru-RU" b="1" i="1" dirty="0" smtClean="0"/>
              <a:t>я</a:t>
            </a:r>
            <a:r>
              <a:rPr lang="ru-RU" dirty="0" smtClean="0"/>
              <a:t>).</a:t>
            </a:r>
          </a:p>
          <a:p>
            <a:r>
              <a:rPr lang="ru-RU" b="1" dirty="0" smtClean="0"/>
              <a:t>[о]</a:t>
            </a:r>
            <a:r>
              <a:rPr lang="ru-RU" dirty="0" smtClean="0"/>
              <a:t> – </a:t>
            </a:r>
            <a:r>
              <a:rPr lang="ru-RU" i="1" dirty="0" err="1" smtClean="0"/>
              <a:t>о</a:t>
            </a:r>
            <a:r>
              <a:rPr lang="ru-RU" dirty="0" smtClean="0"/>
              <a:t> (</a:t>
            </a:r>
            <a:r>
              <a:rPr lang="ru-RU" i="1" dirty="0" smtClean="0"/>
              <a:t>м</a:t>
            </a:r>
            <a:r>
              <a:rPr lang="ru-RU" b="1" i="1" dirty="0" smtClean="0"/>
              <a:t>о</a:t>
            </a:r>
            <a:r>
              <a:rPr lang="ru-RU" i="1" dirty="0" smtClean="0"/>
              <a:t>й</a:t>
            </a:r>
            <a:r>
              <a:rPr lang="ru-RU" dirty="0" smtClean="0"/>
              <a:t>) и </a:t>
            </a:r>
            <a:r>
              <a:rPr lang="ru-RU" i="1" dirty="0" smtClean="0"/>
              <a:t>ё</a:t>
            </a:r>
            <a:r>
              <a:rPr lang="ru-RU" dirty="0" smtClean="0"/>
              <a:t> (</a:t>
            </a:r>
            <a:r>
              <a:rPr lang="ru-RU" b="1" i="1" dirty="0" smtClean="0"/>
              <a:t>ё</a:t>
            </a:r>
            <a:r>
              <a:rPr lang="ru-RU" i="1" dirty="0" smtClean="0"/>
              <a:t>лка</a:t>
            </a:r>
            <a:r>
              <a:rPr lang="ru-RU" dirty="0" smtClean="0"/>
              <a:t>).</a:t>
            </a:r>
          </a:p>
          <a:p>
            <a:r>
              <a:rPr lang="ru-RU" b="1" dirty="0" smtClean="0"/>
              <a:t>[э]</a:t>
            </a:r>
            <a:r>
              <a:rPr lang="ru-RU" dirty="0" smtClean="0"/>
              <a:t> – </a:t>
            </a:r>
            <a:r>
              <a:rPr lang="ru-RU" i="1" dirty="0" err="1" smtClean="0"/>
              <a:t>э</a:t>
            </a:r>
            <a:r>
              <a:rPr lang="ru-RU" dirty="0" smtClean="0"/>
              <a:t> (</a:t>
            </a:r>
            <a:r>
              <a:rPr lang="ru-RU" b="1" i="1" dirty="0" smtClean="0"/>
              <a:t>э</a:t>
            </a:r>
            <a:r>
              <a:rPr lang="ru-RU" i="1" dirty="0" smtClean="0"/>
              <a:t>то</a:t>
            </a:r>
            <a:r>
              <a:rPr lang="ru-RU" dirty="0" smtClean="0"/>
              <a:t>) и </a:t>
            </a:r>
            <a:r>
              <a:rPr lang="ru-RU" i="1" dirty="0" smtClean="0"/>
              <a:t>е</a:t>
            </a:r>
            <a:r>
              <a:rPr lang="ru-RU" dirty="0" smtClean="0"/>
              <a:t> (</a:t>
            </a:r>
            <a:r>
              <a:rPr lang="ru-RU" i="1" dirty="0" err="1" smtClean="0"/>
              <a:t>м</a:t>
            </a:r>
            <a:r>
              <a:rPr lang="ru-RU" b="1" i="1" dirty="0" err="1" smtClean="0"/>
              <a:t>e</a:t>
            </a:r>
            <a:r>
              <a:rPr lang="ru-RU" i="1" dirty="0" err="1" smtClean="0"/>
              <a:t>л</a:t>
            </a:r>
            <a:r>
              <a:rPr lang="ru-RU" dirty="0" smtClean="0"/>
              <a:t>).</a:t>
            </a:r>
          </a:p>
          <a:p>
            <a:r>
              <a:rPr lang="ru-RU" b="1" dirty="0" smtClean="0"/>
              <a:t>[у]</a:t>
            </a:r>
            <a:r>
              <a:rPr lang="ru-RU" dirty="0" smtClean="0"/>
              <a:t> – </a:t>
            </a:r>
            <a:r>
              <a:rPr lang="ru-RU" i="1" dirty="0" err="1" smtClean="0"/>
              <a:t>у</a:t>
            </a:r>
            <a:r>
              <a:rPr lang="ru-RU" dirty="0" smtClean="0"/>
              <a:t> (</a:t>
            </a:r>
            <a:r>
              <a:rPr lang="ru-RU" i="1" dirty="0" smtClean="0"/>
              <a:t>к</a:t>
            </a:r>
            <a:r>
              <a:rPr lang="ru-RU" b="1" i="1" dirty="0" smtClean="0"/>
              <a:t>у</a:t>
            </a:r>
            <a:r>
              <a:rPr lang="ru-RU" i="1" dirty="0" smtClean="0"/>
              <a:t>ст</a:t>
            </a:r>
            <a:r>
              <a:rPr lang="ru-RU" dirty="0" smtClean="0"/>
              <a:t>) и </a:t>
            </a:r>
            <a:r>
              <a:rPr lang="ru-RU" i="1" dirty="0" err="1" smtClean="0"/>
              <a:t>ю</a:t>
            </a:r>
            <a:r>
              <a:rPr lang="ru-RU" dirty="0" smtClean="0"/>
              <a:t> (</a:t>
            </a:r>
            <a:r>
              <a:rPr lang="ru-RU" b="1" i="1" dirty="0" smtClean="0"/>
              <a:t>ю</a:t>
            </a:r>
            <a:r>
              <a:rPr lang="ru-RU" i="1" dirty="0" smtClean="0"/>
              <a:t>ла</a:t>
            </a:r>
            <a:r>
              <a:rPr lang="ru-RU" dirty="0" smtClean="0"/>
              <a:t>).</a:t>
            </a:r>
          </a:p>
          <a:p>
            <a:pPr>
              <a:buNone/>
            </a:pPr>
            <a:r>
              <a:rPr lang="ru-RU" sz="2600" dirty="0" smtClean="0"/>
              <a:t>    Таким образом, для обозначения четырёх гласных звуков (</a:t>
            </a:r>
            <a:r>
              <a:rPr lang="ru-RU" sz="2600" b="1" dirty="0" smtClean="0"/>
              <a:t>[а], [о], [э], [у]</a:t>
            </a:r>
            <a:r>
              <a:rPr lang="ru-RU" sz="2600" dirty="0" smtClean="0"/>
              <a:t>) имеется два ряда букв:</a:t>
            </a:r>
          </a:p>
          <a:p>
            <a:pPr>
              <a:buNone/>
            </a:pPr>
            <a:r>
              <a:rPr lang="ru-RU" sz="2600" dirty="0" smtClean="0"/>
              <a:t>1) </a:t>
            </a:r>
            <a:r>
              <a:rPr lang="ru-RU" sz="2600" b="1" i="1" dirty="0" smtClean="0"/>
              <a:t>а, о, э, у</a:t>
            </a:r>
            <a:r>
              <a:rPr lang="ru-RU" sz="2600" dirty="0" smtClean="0"/>
              <a:t>; 2) </a:t>
            </a:r>
            <a:r>
              <a:rPr lang="ru-RU" sz="2600" b="1" i="1" dirty="0" smtClean="0"/>
              <a:t>я, ё, е, </a:t>
            </a:r>
            <a:r>
              <a:rPr lang="ru-RU" sz="2600" b="1" i="1" dirty="0" err="1" smtClean="0"/>
              <a:t>ю</a:t>
            </a:r>
            <a:r>
              <a:rPr lang="ru-RU" sz="2600" dirty="0" smtClean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4.</a:t>
            </a:r>
            <a:r>
              <a:rPr lang="ru-RU" sz="3100" dirty="0" smtClean="0"/>
              <a:t> Шесть основных гласных звуков </a:t>
            </a:r>
            <a:br>
              <a:rPr lang="ru-RU" sz="3100" dirty="0" smtClean="0"/>
            </a:br>
            <a:r>
              <a:rPr lang="ru-RU" sz="3100" dirty="0" smtClean="0"/>
              <a:t>обозначаются десятью гласными буквами: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r>
              <a:rPr lang="ru-RU" sz="2800" b="1" dirty="0" smtClean="0"/>
              <a:t>1)</a:t>
            </a:r>
            <a:r>
              <a:rPr lang="ru-RU" sz="2800" dirty="0" smtClean="0"/>
              <a:t> </a:t>
            </a:r>
            <a:r>
              <a:rPr lang="ru-RU" sz="2800" b="1" i="1" dirty="0" smtClean="0"/>
              <a:t>Я, е, ё, </a:t>
            </a:r>
            <a:r>
              <a:rPr lang="ru-RU" sz="2800" b="1" i="1" dirty="0" err="1" smtClean="0"/>
              <a:t>ю</a:t>
            </a:r>
            <a:r>
              <a:rPr lang="ru-RU" sz="2800" dirty="0" smtClean="0"/>
              <a:t> – это буквы, а не звуки! Поэтому они никогда не используются в транскрипции.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2)</a:t>
            </a:r>
            <a:r>
              <a:rPr lang="ru-RU" sz="2800" dirty="0" smtClean="0"/>
              <a:t> Буквы </a:t>
            </a:r>
            <a:r>
              <a:rPr lang="ru-RU" sz="2800" b="1" i="1" dirty="0" smtClean="0"/>
              <a:t>а</a:t>
            </a:r>
            <a:r>
              <a:rPr lang="ru-RU" sz="2800" dirty="0" smtClean="0"/>
              <a:t> и </a:t>
            </a:r>
            <a:r>
              <a:rPr lang="ru-RU" sz="2800" b="1" i="1" dirty="0" smtClean="0"/>
              <a:t>я</a:t>
            </a:r>
            <a:r>
              <a:rPr lang="ru-RU" sz="2800" dirty="0" smtClean="0"/>
              <a:t>, </a:t>
            </a:r>
            <a:r>
              <a:rPr lang="ru-RU" sz="2800" b="1" i="1" dirty="0" smtClean="0"/>
              <a:t>о</a:t>
            </a:r>
            <a:r>
              <a:rPr lang="ru-RU" sz="2800" dirty="0" smtClean="0"/>
              <a:t> и </a:t>
            </a:r>
            <a:r>
              <a:rPr lang="ru-RU" sz="2800" b="1" i="1" dirty="0" smtClean="0"/>
              <a:t>ё</a:t>
            </a:r>
            <a:r>
              <a:rPr lang="ru-RU" sz="2800" dirty="0" smtClean="0"/>
              <a:t>, </a:t>
            </a:r>
            <a:r>
              <a:rPr lang="ru-RU" sz="2800" b="1" i="1" dirty="0" smtClean="0"/>
              <a:t>э</a:t>
            </a:r>
            <a:r>
              <a:rPr lang="ru-RU" sz="2800" dirty="0" smtClean="0"/>
              <a:t> и </a:t>
            </a:r>
            <a:r>
              <a:rPr lang="ru-RU" sz="2800" b="1" i="1" dirty="0" smtClean="0"/>
              <a:t>е</a:t>
            </a:r>
            <a:r>
              <a:rPr lang="ru-RU" sz="2800" dirty="0" smtClean="0"/>
              <a:t> обозначают соответственно: </a:t>
            </a:r>
            <a:r>
              <a:rPr lang="ru-RU" sz="2800" b="1" i="1" dirty="0" smtClean="0"/>
              <a:t>а</a:t>
            </a:r>
            <a:r>
              <a:rPr lang="ru-RU" sz="2800" dirty="0" smtClean="0"/>
              <a:t> и </a:t>
            </a:r>
            <a:r>
              <a:rPr lang="ru-RU" sz="2800" b="1" i="1" dirty="0" smtClean="0"/>
              <a:t>я</a:t>
            </a:r>
            <a:r>
              <a:rPr lang="ru-RU" sz="2800" dirty="0" smtClean="0"/>
              <a:t> – звук [а]; </a:t>
            </a:r>
            <a:r>
              <a:rPr lang="ru-RU" sz="2800" b="1" i="1" dirty="0" smtClean="0"/>
              <a:t>о</a:t>
            </a:r>
            <a:r>
              <a:rPr lang="ru-RU" sz="2800" dirty="0" smtClean="0"/>
              <a:t> и </a:t>
            </a:r>
            <a:r>
              <a:rPr lang="ru-RU" sz="2800" b="1" i="1" dirty="0" smtClean="0"/>
              <a:t>ё</a:t>
            </a:r>
            <a:r>
              <a:rPr lang="ru-RU" sz="2800" dirty="0" smtClean="0"/>
              <a:t> – звук [о], </a:t>
            </a:r>
            <a:r>
              <a:rPr lang="ru-RU" sz="2800" b="1" i="1" dirty="0" smtClean="0"/>
              <a:t>э</a:t>
            </a:r>
            <a:r>
              <a:rPr lang="ru-RU" sz="2800" dirty="0" smtClean="0"/>
              <a:t> и </a:t>
            </a:r>
            <a:r>
              <a:rPr lang="ru-RU" sz="2800" b="1" i="1" dirty="0" smtClean="0"/>
              <a:t>е</a:t>
            </a:r>
            <a:r>
              <a:rPr lang="ru-RU" sz="2800" dirty="0" smtClean="0"/>
              <a:t> – [э] – только под ударением! 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Обратите внимание!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28736"/>
            <a:ext cx="8219256" cy="5429264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b="1" dirty="0" smtClean="0"/>
              <a:t>после согласного</a:t>
            </a:r>
            <a:r>
              <a:rPr lang="ru-RU" dirty="0" smtClean="0"/>
              <a:t> они сигнализируют о том, что предшествующая согласная буква обозначает мягкий согласный звук:</a:t>
            </a:r>
          </a:p>
          <a:p>
            <a:pPr>
              <a:buNone/>
            </a:pPr>
            <a:r>
              <a:rPr lang="ru-RU" i="1" dirty="0" smtClean="0"/>
              <a:t>     С</a:t>
            </a:r>
            <a:r>
              <a:rPr lang="ru-RU" b="1" i="1" dirty="0" smtClean="0"/>
              <a:t>я</a:t>
            </a:r>
            <a:r>
              <a:rPr lang="ru-RU" i="1" dirty="0" smtClean="0"/>
              <a:t>ду</a:t>
            </a:r>
            <a:r>
              <a:rPr lang="ru-RU" dirty="0" smtClean="0"/>
              <a:t> [</a:t>
            </a:r>
            <a:r>
              <a:rPr lang="ru-RU" b="1" dirty="0" err="1" smtClean="0"/>
              <a:t>с’</a:t>
            </a:r>
            <a:r>
              <a:rPr lang="ru-RU" dirty="0" err="1" smtClean="0"/>
              <a:t>а́ду</a:t>
            </a:r>
            <a:r>
              <a:rPr lang="ru-RU" dirty="0" smtClean="0"/>
              <a:t>], </a:t>
            </a:r>
            <a:r>
              <a:rPr lang="ru-RU" i="1" dirty="0" smtClean="0"/>
              <a:t>с</a:t>
            </a:r>
            <a:r>
              <a:rPr lang="ru-RU" b="1" i="1" dirty="0" smtClean="0"/>
              <a:t>е</a:t>
            </a:r>
            <a:r>
              <a:rPr lang="ru-RU" i="1" dirty="0" smtClean="0"/>
              <a:t>л</a:t>
            </a:r>
            <a:r>
              <a:rPr lang="ru-RU" dirty="0" smtClean="0"/>
              <a:t> [</a:t>
            </a:r>
            <a:r>
              <a:rPr lang="ru-RU" b="1" dirty="0" err="1" smtClean="0"/>
              <a:t>с’</a:t>
            </a:r>
            <a:r>
              <a:rPr lang="ru-RU" dirty="0" err="1" smtClean="0"/>
              <a:t>э́л</a:t>
            </a:r>
            <a:r>
              <a:rPr lang="ru-RU" dirty="0" smtClean="0"/>
              <a:t>], </a:t>
            </a:r>
            <a:r>
              <a:rPr lang="ru-RU" i="1" dirty="0" err="1" smtClean="0"/>
              <a:t>с</a:t>
            </a:r>
            <a:r>
              <a:rPr lang="ru-RU" b="1" i="1" dirty="0" err="1" smtClean="0"/>
              <a:t>ё</a:t>
            </a:r>
            <a:r>
              <a:rPr lang="ru-RU" i="1" dirty="0" err="1" smtClean="0"/>
              <a:t>л</a:t>
            </a:r>
            <a:r>
              <a:rPr lang="ru-RU" dirty="0" smtClean="0"/>
              <a:t> [</a:t>
            </a:r>
            <a:r>
              <a:rPr lang="ru-RU" b="1" dirty="0" err="1" smtClean="0"/>
              <a:t>с’</a:t>
            </a:r>
            <a:r>
              <a:rPr lang="ru-RU" dirty="0" err="1" smtClean="0"/>
              <a:t>о́л</a:t>
            </a:r>
            <a:r>
              <a:rPr lang="ru-RU" dirty="0" smtClean="0"/>
              <a:t>], </a:t>
            </a:r>
            <a:r>
              <a:rPr lang="ru-RU" i="1" dirty="0" smtClean="0"/>
              <a:t>с</a:t>
            </a:r>
            <a:r>
              <a:rPr lang="ru-RU" b="1" i="1" dirty="0" smtClean="0"/>
              <a:t>ю</a:t>
            </a:r>
            <a:r>
              <a:rPr lang="ru-RU" i="1" dirty="0" smtClean="0"/>
              <a:t>да</a:t>
            </a:r>
            <a:r>
              <a:rPr lang="ru-RU" dirty="0" smtClean="0"/>
              <a:t> [</a:t>
            </a:r>
            <a:r>
              <a:rPr lang="ru-RU" b="1" dirty="0" err="1" smtClean="0"/>
              <a:t>с’</a:t>
            </a:r>
            <a:r>
              <a:rPr lang="ru-RU" dirty="0" err="1" smtClean="0"/>
              <a:t>уда</a:t>
            </a:r>
            <a:r>
              <a:rPr lang="ru-RU" dirty="0" smtClean="0"/>
              <a:t>́];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b="1" dirty="0" smtClean="0"/>
              <a:t>после гласных букв</a:t>
            </a:r>
            <a:r>
              <a:rPr lang="ru-RU" dirty="0" smtClean="0"/>
              <a:t>, в начале слова и после разделительных </a:t>
            </a:r>
            <a:r>
              <a:rPr lang="ru-RU" b="1" i="1" dirty="0" err="1" smtClean="0"/>
              <a:t>ъ</a:t>
            </a:r>
            <a:r>
              <a:rPr lang="ru-RU" dirty="0" smtClean="0"/>
              <a:t> и </a:t>
            </a:r>
            <a:r>
              <a:rPr lang="ru-RU" b="1" i="1" dirty="0" err="1" smtClean="0"/>
              <a:t>ь</a:t>
            </a:r>
            <a:r>
              <a:rPr lang="ru-RU" dirty="0" smtClean="0"/>
              <a:t> эти буквы обозначают два звука – согласный </a:t>
            </a:r>
            <a:r>
              <a:rPr lang="ru-RU" b="1" dirty="0" smtClean="0"/>
              <a:t>[ </a:t>
            </a:r>
            <a:r>
              <a:rPr lang="ru-RU" b="1" dirty="0" err="1" smtClean="0"/>
              <a:t>j</a:t>
            </a:r>
            <a:r>
              <a:rPr lang="ru-RU" b="1" dirty="0" smtClean="0"/>
              <a:t> ]</a:t>
            </a:r>
            <a:r>
              <a:rPr lang="ru-RU" dirty="0" smtClean="0"/>
              <a:t> и соответствующий гласный:</a:t>
            </a:r>
          </a:p>
          <a:p>
            <a:pPr lvl="0">
              <a:buNone/>
            </a:pPr>
            <a:r>
              <a:rPr lang="ru-RU" b="1" i="1" dirty="0" smtClean="0"/>
              <a:t>     Я</a:t>
            </a:r>
            <a:r>
              <a:rPr lang="ru-RU" dirty="0" smtClean="0"/>
              <a:t> – [</a:t>
            </a:r>
            <a:r>
              <a:rPr lang="ru-RU" dirty="0" err="1" smtClean="0"/>
              <a:t>jа</a:t>
            </a:r>
            <a:r>
              <a:rPr lang="ru-RU" dirty="0" smtClean="0"/>
              <a:t>], </a:t>
            </a:r>
            <a:r>
              <a:rPr lang="ru-RU" b="1" i="1" dirty="0" smtClean="0"/>
              <a:t>е</a:t>
            </a:r>
            <a:r>
              <a:rPr lang="ru-RU" dirty="0" smtClean="0"/>
              <a:t> – [</a:t>
            </a:r>
            <a:r>
              <a:rPr lang="ru-RU" dirty="0" err="1" smtClean="0"/>
              <a:t>jэ</a:t>
            </a:r>
            <a:r>
              <a:rPr lang="ru-RU" dirty="0" smtClean="0"/>
              <a:t>], </a:t>
            </a:r>
            <a:r>
              <a:rPr lang="ru-RU" b="1" i="1" dirty="0" err="1" smtClean="0"/>
              <a:t>ё</a:t>
            </a:r>
            <a:r>
              <a:rPr lang="ru-RU" dirty="0" smtClean="0"/>
              <a:t> – [</a:t>
            </a:r>
            <a:r>
              <a:rPr lang="ru-RU" dirty="0" err="1" smtClean="0"/>
              <a:t>jо</a:t>
            </a:r>
            <a:r>
              <a:rPr lang="ru-RU" dirty="0" smtClean="0"/>
              <a:t>], </a:t>
            </a:r>
            <a:r>
              <a:rPr lang="ru-RU" b="1" i="1" dirty="0" err="1" smtClean="0"/>
              <a:t>ю</a:t>
            </a:r>
            <a:r>
              <a:rPr lang="ru-RU" dirty="0" smtClean="0"/>
              <a:t> – [</a:t>
            </a:r>
            <a:r>
              <a:rPr lang="ru-RU" dirty="0" err="1" smtClean="0"/>
              <a:t>jу</a:t>
            </a:r>
            <a:r>
              <a:rPr lang="ru-RU" dirty="0" smtClean="0"/>
              <a:t>].</a:t>
            </a:r>
          </a:p>
          <a:p>
            <a:pPr>
              <a:buNone/>
            </a:pPr>
            <a:r>
              <a:rPr lang="ru-RU" dirty="0" smtClean="0"/>
              <a:t>     Например:</a:t>
            </a:r>
          </a:p>
          <a:p>
            <a:pPr>
              <a:buNone/>
            </a:pPr>
            <a:r>
              <a:rPr lang="ru-RU" b="1" dirty="0" smtClean="0"/>
              <a:t>     1.</a:t>
            </a:r>
            <a:r>
              <a:rPr lang="ru-RU" dirty="0" smtClean="0"/>
              <a:t> после гласных: </a:t>
            </a:r>
            <a:r>
              <a:rPr lang="ru-RU" i="1" dirty="0" smtClean="0"/>
              <a:t>жу</a:t>
            </a:r>
            <a:r>
              <a:rPr lang="ru-RU" b="1" i="1" dirty="0" smtClean="0"/>
              <a:t>ё</a:t>
            </a:r>
            <a:r>
              <a:rPr lang="ru-RU" i="1" dirty="0" smtClean="0"/>
              <a:t>т</a:t>
            </a:r>
            <a:r>
              <a:rPr lang="ru-RU" dirty="0" smtClean="0"/>
              <a:t> [</a:t>
            </a:r>
            <a:r>
              <a:rPr lang="ru-RU" dirty="0" err="1" smtClean="0"/>
              <a:t>жу</a:t>
            </a:r>
            <a:r>
              <a:rPr lang="ru-RU" b="1" dirty="0" err="1" smtClean="0"/>
              <a:t>jо́</a:t>
            </a:r>
            <a:r>
              <a:rPr lang="ru-RU" dirty="0" err="1" smtClean="0"/>
              <a:t>т</a:t>
            </a:r>
            <a:r>
              <a:rPr lang="ru-RU" dirty="0" smtClean="0"/>
              <a:t>], </a:t>
            </a:r>
            <a:r>
              <a:rPr lang="ru-RU" i="1" dirty="0" smtClean="0"/>
              <a:t>бре</a:t>
            </a:r>
            <a:r>
              <a:rPr lang="ru-RU" b="1" i="1" dirty="0" smtClean="0"/>
              <a:t>ю</a:t>
            </a:r>
            <a:r>
              <a:rPr lang="ru-RU" i="1" dirty="0" smtClean="0"/>
              <a:t>т</a:t>
            </a:r>
            <a:r>
              <a:rPr lang="ru-RU" dirty="0" smtClean="0"/>
              <a:t> [</a:t>
            </a:r>
            <a:r>
              <a:rPr lang="ru-RU" dirty="0" err="1" smtClean="0"/>
              <a:t>бр’э́</a:t>
            </a:r>
            <a:r>
              <a:rPr lang="ru-RU" b="1" dirty="0" err="1" smtClean="0"/>
              <a:t>jу</a:t>
            </a:r>
            <a:r>
              <a:rPr lang="ru-RU" dirty="0" err="1" smtClean="0"/>
              <a:t>т</a:t>
            </a:r>
            <a:r>
              <a:rPr lang="ru-RU" dirty="0" smtClean="0"/>
              <a:t>];</a:t>
            </a:r>
          </a:p>
          <a:p>
            <a:pPr>
              <a:buNone/>
            </a:pPr>
            <a:r>
              <a:rPr lang="ru-RU" b="1" dirty="0" smtClean="0"/>
              <a:t>     2.</a:t>
            </a:r>
            <a:r>
              <a:rPr lang="ru-RU" dirty="0" smtClean="0"/>
              <a:t> в начале слова: </a:t>
            </a:r>
            <a:r>
              <a:rPr lang="ru-RU" b="1" i="1" dirty="0" smtClean="0"/>
              <a:t>е</a:t>
            </a:r>
            <a:r>
              <a:rPr lang="ru-RU" i="1" dirty="0" smtClean="0"/>
              <a:t>л</a:t>
            </a:r>
            <a:r>
              <a:rPr lang="ru-RU" dirty="0" smtClean="0"/>
              <a:t> [</a:t>
            </a:r>
            <a:r>
              <a:rPr lang="ru-RU" b="1" dirty="0" err="1" smtClean="0"/>
              <a:t>jэ́</a:t>
            </a:r>
            <a:r>
              <a:rPr lang="ru-RU" dirty="0" err="1" smtClean="0"/>
              <a:t>л</a:t>
            </a:r>
            <a:r>
              <a:rPr lang="ru-RU" dirty="0" smtClean="0"/>
              <a:t>], </a:t>
            </a:r>
            <a:r>
              <a:rPr lang="ru-RU" b="1" i="1" dirty="0" smtClean="0"/>
              <a:t>я</a:t>
            </a:r>
            <a:r>
              <a:rPr lang="ru-RU" i="1" dirty="0" smtClean="0"/>
              <a:t>к</a:t>
            </a:r>
            <a:r>
              <a:rPr lang="ru-RU" dirty="0" smtClean="0"/>
              <a:t> [</a:t>
            </a:r>
            <a:r>
              <a:rPr lang="ru-RU" b="1" dirty="0" err="1" smtClean="0"/>
              <a:t>jа́</a:t>
            </a:r>
            <a:r>
              <a:rPr lang="ru-RU" dirty="0" err="1" smtClean="0"/>
              <a:t>к</a:t>
            </a:r>
            <a:r>
              <a:rPr lang="ru-RU" dirty="0" smtClean="0"/>
              <a:t>];</a:t>
            </a:r>
          </a:p>
          <a:p>
            <a:pPr>
              <a:buNone/>
            </a:pPr>
            <a:r>
              <a:rPr lang="ru-RU" b="1" dirty="0" smtClean="0"/>
              <a:t>     3.</a:t>
            </a:r>
            <a:r>
              <a:rPr lang="ru-RU" dirty="0" smtClean="0"/>
              <a:t> после разделительных </a:t>
            </a:r>
            <a:r>
              <a:rPr lang="ru-RU" i="1" dirty="0" err="1" smtClean="0"/>
              <a:t>ъ</a:t>
            </a:r>
            <a:r>
              <a:rPr lang="ru-RU" dirty="0" smtClean="0"/>
              <a:t> и </a:t>
            </a:r>
            <a:r>
              <a:rPr lang="ru-RU" i="1" dirty="0" smtClean="0"/>
              <a:t>ь</a:t>
            </a:r>
            <a:r>
              <a:rPr lang="ru-RU" dirty="0" smtClean="0"/>
              <a:t>: </a:t>
            </a:r>
          </a:p>
          <a:p>
            <a:pPr>
              <a:buNone/>
            </a:pPr>
            <a:r>
              <a:rPr lang="ru-RU" i="1" dirty="0" smtClean="0"/>
              <a:t>            съ</a:t>
            </a:r>
            <a:r>
              <a:rPr lang="ru-RU" b="1" i="1" dirty="0" smtClean="0"/>
              <a:t>е</a:t>
            </a:r>
            <a:r>
              <a:rPr lang="ru-RU" i="1" dirty="0" smtClean="0"/>
              <a:t>л</a:t>
            </a:r>
            <a:r>
              <a:rPr lang="ru-RU" dirty="0" smtClean="0"/>
              <a:t> [</a:t>
            </a:r>
            <a:r>
              <a:rPr lang="ru-RU" dirty="0" err="1" smtClean="0"/>
              <a:t>с</a:t>
            </a:r>
            <a:r>
              <a:rPr lang="ru-RU" b="1" dirty="0" err="1" smtClean="0"/>
              <a:t>jэ́</a:t>
            </a:r>
            <a:r>
              <a:rPr lang="ru-RU" dirty="0" err="1" smtClean="0"/>
              <a:t>л</a:t>
            </a:r>
            <a:r>
              <a:rPr lang="ru-RU" dirty="0" smtClean="0"/>
              <a:t>], </a:t>
            </a:r>
            <a:r>
              <a:rPr lang="ru-RU" i="1" dirty="0" smtClean="0"/>
              <a:t>вь</a:t>
            </a:r>
            <a:r>
              <a:rPr lang="ru-RU" b="1" i="1" dirty="0" smtClean="0"/>
              <a:t>ю</a:t>
            </a:r>
            <a:r>
              <a:rPr lang="ru-RU" i="1" dirty="0" smtClean="0"/>
              <a:t>н</a:t>
            </a:r>
            <a:r>
              <a:rPr lang="ru-RU" dirty="0" smtClean="0"/>
              <a:t> [</a:t>
            </a:r>
            <a:r>
              <a:rPr lang="ru-RU" dirty="0" err="1" smtClean="0"/>
              <a:t>в’</a:t>
            </a:r>
            <a:r>
              <a:rPr lang="ru-RU" b="1" dirty="0" err="1" smtClean="0"/>
              <a:t>jу́</a:t>
            </a:r>
            <a:r>
              <a:rPr lang="ru-RU" dirty="0" err="1" smtClean="0"/>
              <a:t>н</a:t>
            </a:r>
            <a:r>
              <a:rPr lang="ru-RU" dirty="0" smtClean="0"/>
              <a:t>].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476672"/>
            <a:ext cx="7543824" cy="93610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/>
              <a:t>5.</a:t>
            </a:r>
            <a:r>
              <a:rPr lang="ru-RU" sz="3100" dirty="0" smtClean="0"/>
              <a:t> Буквы </a:t>
            </a:r>
            <a:r>
              <a:rPr lang="ru-RU" sz="3100" b="1" i="1" dirty="0" smtClean="0"/>
              <a:t>я, е, ё, </a:t>
            </a:r>
            <a:r>
              <a:rPr lang="ru-RU" sz="3100" b="1" i="1" dirty="0" err="1" smtClean="0"/>
              <a:t>ю</a:t>
            </a:r>
            <a:r>
              <a:rPr lang="ru-RU" sz="3100" dirty="0" smtClean="0"/>
              <a:t> выполняют две функции: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540060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1)</a:t>
            </a:r>
            <a:r>
              <a:rPr lang="ru-RU" dirty="0" smtClean="0"/>
              <a:t> Буквы </a:t>
            </a:r>
            <a:r>
              <a:rPr lang="ru-RU" b="1" i="1" dirty="0" smtClean="0"/>
              <a:t>и, е, ё</a:t>
            </a:r>
            <a:r>
              <a:rPr lang="ru-RU" dirty="0" smtClean="0"/>
              <a:t> после шипящих букв </a:t>
            </a:r>
            <a:r>
              <a:rPr lang="ru-RU" b="1" i="1" dirty="0" smtClean="0"/>
              <a:t>ж</a:t>
            </a:r>
            <a:r>
              <a:rPr lang="ru-RU" dirty="0" smtClean="0"/>
              <a:t> и </a:t>
            </a:r>
            <a:r>
              <a:rPr lang="ru-RU" b="1" i="1" dirty="0" err="1" smtClean="0"/>
              <a:t>ш</a:t>
            </a:r>
            <a:r>
              <a:rPr lang="ru-RU" dirty="0" smtClean="0"/>
              <a:t> не указывают на мягкость предшествующего согласного звука. Согласные звуки </a:t>
            </a:r>
            <a:r>
              <a:rPr lang="ru-RU" b="1" dirty="0" smtClean="0"/>
              <a:t>[ж]</a:t>
            </a:r>
            <a:r>
              <a:rPr lang="ru-RU" dirty="0" smtClean="0"/>
              <a:t> и </a:t>
            </a:r>
            <a:r>
              <a:rPr lang="ru-RU" b="1" dirty="0" smtClean="0"/>
              <a:t>[</a:t>
            </a:r>
            <a:r>
              <a:rPr lang="ru-RU" b="1" dirty="0" err="1" smtClean="0"/>
              <a:t>ш</a:t>
            </a:r>
            <a:r>
              <a:rPr lang="ru-RU" b="1" dirty="0" smtClean="0"/>
              <a:t>]</a:t>
            </a:r>
            <a:r>
              <a:rPr lang="ru-RU" dirty="0" smtClean="0"/>
              <a:t> в современном русском литературном языке всегда твёрдые!</a:t>
            </a:r>
          </a:p>
          <a:p>
            <a:pPr>
              <a:buNone/>
            </a:pPr>
            <a:r>
              <a:rPr lang="ru-RU" i="1" dirty="0" smtClean="0"/>
              <a:t>                 Шил</a:t>
            </a:r>
            <a:r>
              <a:rPr lang="ru-RU" dirty="0" smtClean="0"/>
              <a:t> [</a:t>
            </a:r>
            <a:r>
              <a:rPr lang="ru-RU" dirty="0" err="1" smtClean="0"/>
              <a:t>шы́л</a:t>
            </a:r>
            <a:r>
              <a:rPr lang="ru-RU" dirty="0" smtClean="0"/>
              <a:t>], </a:t>
            </a:r>
            <a:r>
              <a:rPr lang="ru-RU" i="1" dirty="0" smtClean="0"/>
              <a:t>жесть</a:t>
            </a:r>
            <a:r>
              <a:rPr lang="ru-RU" dirty="0" smtClean="0"/>
              <a:t> [</a:t>
            </a:r>
            <a:r>
              <a:rPr lang="ru-RU" dirty="0" err="1" smtClean="0"/>
              <a:t>жэ́с’т</a:t>
            </a:r>
            <a:r>
              <a:rPr lang="ru-RU" dirty="0" smtClean="0"/>
              <a:t>’], </a:t>
            </a:r>
            <a:r>
              <a:rPr lang="ru-RU" i="1" dirty="0" smtClean="0"/>
              <a:t>шёл</a:t>
            </a:r>
            <a:r>
              <a:rPr lang="ru-RU" dirty="0" smtClean="0"/>
              <a:t> [</a:t>
            </a:r>
            <a:r>
              <a:rPr lang="ru-RU" dirty="0" err="1" smtClean="0"/>
              <a:t>шо́л</a:t>
            </a:r>
            <a:r>
              <a:rPr lang="ru-RU" dirty="0" smtClean="0"/>
              <a:t>].</a:t>
            </a:r>
          </a:p>
          <a:p>
            <a:r>
              <a:rPr lang="ru-RU" b="1" dirty="0" smtClean="0"/>
              <a:t>2)</a:t>
            </a:r>
            <a:r>
              <a:rPr lang="ru-RU" dirty="0" smtClean="0"/>
              <a:t> Буква </a:t>
            </a:r>
            <a:r>
              <a:rPr lang="ru-RU" b="1" i="1" dirty="0" smtClean="0"/>
              <a:t>и</a:t>
            </a:r>
            <a:r>
              <a:rPr lang="ru-RU" dirty="0" smtClean="0"/>
              <a:t> после согласных букв </a:t>
            </a:r>
            <a:r>
              <a:rPr lang="ru-RU" b="1" i="1" dirty="0" smtClean="0"/>
              <a:t>ж, </a:t>
            </a:r>
            <a:r>
              <a:rPr lang="ru-RU" b="1" i="1" dirty="0" err="1" smtClean="0"/>
              <a:t>ш</a:t>
            </a:r>
            <a:r>
              <a:rPr lang="ru-RU" dirty="0" smtClean="0"/>
              <a:t> и </a:t>
            </a:r>
            <a:r>
              <a:rPr lang="ru-RU" b="1" i="1" dirty="0" err="1" smtClean="0"/>
              <a:t>ц</a:t>
            </a:r>
            <a:r>
              <a:rPr lang="ru-RU" dirty="0" smtClean="0"/>
              <a:t> обозначает звук </a:t>
            </a:r>
            <a:r>
              <a:rPr lang="ru-RU" b="1" dirty="0" smtClean="0"/>
              <a:t>[</a:t>
            </a:r>
            <a:r>
              <a:rPr lang="ru-RU" b="1" dirty="0" err="1" smtClean="0"/>
              <a:t>ы</a:t>
            </a:r>
            <a:r>
              <a:rPr lang="ru-RU" b="1" dirty="0" smtClean="0"/>
              <a:t>]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i="1" dirty="0" smtClean="0"/>
              <a:t>                 Шил</a:t>
            </a:r>
            <a:r>
              <a:rPr lang="ru-RU" dirty="0" smtClean="0"/>
              <a:t> [</a:t>
            </a:r>
            <a:r>
              <a:rPr lang="ru-RU" dirty="0" err="1" smtClean="0"/>
              <a:t>шы́л</a:t>
            </a:r>
            <a:r>
              <a:rPr lang="ru-RU" dirty="0" smtClean="0"/>
              <a:t>], </a:t>
            </a:r>
            <a:r>
              <a:rPr lang="ru-RU" i="1" dirty="0" smtClean="0"/>
              <a:t>жил</a:t>
            </a:r>
            <a:r>
              <a:rPr lang="ru-RU" dirty="0" smtClean="0"/>
              <a:t> [</a:t>
            </a:r>
            <a:r>
              <a:rPr lang="ru-RU" dirty="0" err="1" smtClean="0"/>
              <a:t>жы́л</a:t>
            </a:r>
            <a:r>
              <a:rPr lang="ru-RU" dirty="0" smtClean="0"/>
              <a:t>], </a:t>
            </a:r>
            <a:r>
              <a:rPr lang="ru-RU" i="1" dirty="0" smtClean="0"/>
              <a:t>цирк</a:t>
            </a:r>
            <a:r>
              <a:rPr lang="ru-RU" dirty="0" smtClean="0"/>
              <a:t> [</a:t>
            </a:r>
            <a:r>
              <a:rPr lang="ru-RU" dirty="0" err="1" smtClean="0"/>
              <a:t>цы́рк</a:t>
            </a:r>
            <a:r>
              <a:rPr lang="ru-RU" dirty="0" smtClean="0"/>
              <a:t>].</a:t>
            </a:r>
          </a:p>
          <a:p>
            <a:r>
              <a:rPr lang="ru-RU" b="1" dirty="0" smtClean="0"/>
              <a:t>3)</a:t>
            </a:r>
            <a:r>
              <a:rPr lang="ru-RU" dirty="0" smtClean="0"/>
              <a:t> Буквы </a:t>
            </a:r>
            <a:r>
              <a:rPr lang="ru-RU" b="1" i="1" dirty="0" smtClean="0"/>
              <a:t>а, у</a:t>
            </a:r>
            <a:r>
              <a:rPr lang="ru-RU" dirty="0" smtClean="0"/>
              <a:t> и </a:t>
            </a:r>
            <a:r>
              <a:rPr lang="ru-RU" b="1" i="1" dirty="0" smtClean="0"/>
              <a:t>о</a:t>
            </a:r>
            <a:r>
              <a:rPr lang="ru-RU" dirty="0" smtClean="0"/>
              <a:t> в сочетаниях </a:t>
            </a:r>
            <a:r>
              <a:rPr lang="ru-RU" b="1" i="1" dirty="0" err="1" smtClean="0"/>
              <a:t>ча</a:t>
            </a:r>
            <a:r>
              <a:rPr lang="ru-RU" b="1" i="1" dirty="0" smtClean="0"/>
              <a:t>, </a:t>
            </a:r>
            <a:r>
              <a:rPr lang="ru-RU" b="1" i="1" dirty="0" err="1" smtClean="0"/>
              <a:t>ща</a:t>
            </a:r>
            <a:r>
              <a:rPr lang="ru-RU" b="1" i="1" dirty="0" smtClean="0"/>
              <a:t>, чу, </a:t>
            </a:r>
            <a:r>
              <a:rPr lang="ru-RU" b="1" i="1" dirty="0" err="1" smtClean="0"/>
              <a:t>щу</a:t>
            </a:r>
            <a:r>
              <a:rPr lang="ru-RU" b="1" i="1" dirty="0" smtClean="0"/>
              <a:t>, </a:t>
            </a:r>
            <a:r>
              <a:rPr lang="ru-RU" b="1" i="1" dirty="0" err="1" smtClean="0"/>
              <a:t>чо</a:t>
            </a:r>
            <a:r>
              <a:rPr lang="ru-RU" b="1" i="1" dirty="0" smtClean="0"/>
              <a:t>, </a:t>
            </a:r>
            <a:r>
              <a:rPr lang="ru-RU" b="1" i="1" dirty="0" err="1" smtClean="0"/>
              <a:t>що</a:t>
            </a:r>
            <a:r>
              <a:rPr lang="ru-RU" dirty="0" smtClean="0"/>
              <a:t> не свидетельствуют о твёрдости согласных </a:t>
            </a:r>
            <a:r>
              <a:rPr lang="ru-RU" b="1" i="1" dirty="0" smtClean="0"/>
              <a:t>ч</a:t>
            </a:r>
            <a:r>
              <a:rPr lang="ru-RU" dirty="0" smtClean="0"/>
              <a:t> и </a:t>
            </a:r>
            <a:r>
              <a:rPr lang="ru-RU" b="1" i="1" dirty="0" err="1" smtClean="0"/>
              <a:t>щ</a:t>
            </a:r>
            <a:r>
              <a:rPr lang="ru-RU" dirty="0" smtClean="0"/>
              <a:t>. Согласные звуки </a:t>
            </a:r>
            <a:r>
              <a:rPr lang="ru-RU" b="1" dirty="0" smtClean="0"/>
              <a:t>[ч’]</a:t>
            </a:r>
            <a:r>
              <a:rPr lang="ru-RU" dirty="0" smtClean="0"/>
              <a:t> и </a:t>
            </a:r>
            <a:r>
              <a:rPr lang="ru-RU" b="1" dirty="0" smtClean="0"/>
              <a:t>[</a:t>
            </a:r>
            <a:r>
              <a:rPr lang="ru-RU" b="1" dirty="0" err="1" smtClean="0"/>
              <a:t>щ</a:t>
            </a:r>
            <a:r>
              <a:rPr lang="ru-RU" b="1" dirty="0" smtClean="0"/>
              <a:t>’]</a:t>
            </a:r>
            <a:r>
              <a:rPr lang="ru-RU" dirty="0" smtClean="0"/>
              <a:t> в современном русском литературном языке всегда мягкие.</a:t>
            </a:r>
          </a:p>
          <a:p>
            <a:pPr>
              <a:buNone/>
            </a:pPr>
            <a:r>
              <a:rPr lang="ru-RU" i="1" dirty="0" smtClean="0"/>
              <a:t>                 Чум</a:t>
            </a:r>
            <a:r>
              <a:rPr lang="ru-RU" dirty="0" smtClean="0"/>
              <a:t> [</a:t>
            </a:r>
            <a:r>
              <a:rPr lang="ru-RU" dirty="0" err="1" smtClean="0"/>
              <a:t>ч’у́м</a:t>
            </a:r>
            <a:r>
              <a:rPr lang="ru-RU" dirty="0" smtClean="0"/>
              <a:t>], (пять) </a:t>
            </a:r>
            <a:r>
              <a:rPr lang="ru-RU" i="1" dirty="0" smtClean="0"/>
              <a:t>щук</a:t>
            </a:r>
            <a:r>
              <a:rPr lang="ru-RU" dirty="0" smtClean="0"/>
              <a:t> [</a:t>
            </a:r>
            <a:r>
              <a:rPr lang="ru-RU" dirty="0" err="1" smtClean="0"/>
              <a:t>щ’у́к</a:t>
            </a:r>
            <a:r>
              <a:rPr lang="ru-RU" dirty="0" smtClean="0"/>
              <a:t>], </a:t>
            </a:r>
            <a:r>
              <a:rPr lang="ru-RU" i="1" dirty="0" smtClean="0"/>
              <a:t>часть</a:t>
            </a:r>
            <a:r>
              <a:rPr lang="ru-RU" dirty="0" smtClean="0"/>
              <a:t> [</a:t>
            </a:r>
            <a:r>
              <a:rPr lang="ru-RU" dirty="0" err="1" smtClean="0"/>
              <a:t>ч’а́с’т</a:t>
            </a:r>
            <a:r>
              <a:rPr lang="ru-RU" dirty="0" smtClean="0"/>
              <a:t>’], </a:t>
            </a:r>
          </a:p>
          <a:p>
            <a:pPr>
              <a:buNone/>
            </a:pPr>
            <a:r>
              <a:rPr lang="ru-RU" i="1" dirty="0" smtClean="0"/>
              <a:t>      Щорс</a:t>
            </a:r>
            <a:r>
              <a:rPr lang="ru-RU" dirty="0" smtClean="0"/>
              <a:t> [</a:t>
            </a:r>
            <a:r>
              <a:rPr lang="ru-RU" dirty="0" err="1" smtClean="0"/>
              <a:t>Щ’о́рс</a:t>
            </a:r>
            <a:r>
              <a:rPr lang="ru-RU" dirty="0" smtClean="0"/>
              <a:t>].</a:t>
            </a:r>
          </a:p>
          <a:p>
            <a:r>
              <a:rPr lang="ru-RU" b="1" dirty="0" smtClean="0"/>
              <a:t>4)</a:t>
            </a:r>
            <a:r>
              <a:rPr lang="ru-RU" dirty="0" smtClean="0"/>
              <a:t> </a:t>
            </a:r>
            <a:r>
              <a:rPr lang="ru-RU" b="1" i="1" dirty="0" smtClean="0"/>
              <a:t>Ь</a:t>
            </a:r>
            <a:r>
              <a:rPr lang="ru-RU" dirty="0" smtClean="0"/>
              <a:t> в конце слова после шипящих не является показателем мягкости. Он выполняет грамматическую функцию.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404664"/>
            <a:ext cx="7186634" cy="79208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Обратите внимание!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после гласных и на конце слова – буквой </a:t>
            </a:r>
            <a:r>
              <a:rPr lang="ru-RU" b="1" i="1" dirty="0" err="1" smtClean="0"/>
              <a:t>й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i="1" dirty="0" smtClean="0"/>
              <a:t>           Ма</a:t>
            </a:r>
            <a:r>
              <a:rPr lang="ru-RU" b="1" i="1" dirty="0" smtClean="0"/>
              <a:t>й</a:t>
            </a:r>
            <a:r>
              <a:rPr lang="ru-RU" dirty="0" smtClean="0"/>
              <a:t> [</a:t>
            </a:r>
            <a:r>
              <a:rPr lang="ru-RU" dirty="0" err="1" smtClean="0"/>
              <a:t>ма́</a:t>
            </a:r>
            <a:r>
              <a:rPr lang="ru-RU" b="1" dirty="0" err="1" smtClean="0"/>
              <a:t>j</a:t>
            </a:r>
            <a:r>
              <a:rPr lang="ru-RU" dirty="0" smtClean="0"/>
              <a:t>].</a:t>
            </a:r>
          </a:p>
          <a:p>
            <a:pPr lvl="0"/>
            <a:r>
              <a:rPr lang="ru-RU" dirty="0" smtClean="0"/>
              <a:t>в начале слова и между двумя гласными – с помощью букв </a:t>
            </a:r>
            <a:r>
              <a:rPr lang="ru-RU" b="1" i="1" dirty="0" smtClean="0"/>
              <a:t>е, ё, </a:t>
            </a:r>
            <a:r>
              <a:rPr lang="ru-RU" b="1" i="1" dirty="0" err="1" smtClean="0"/>
              <a:t>ю</a:t>
            </a:r>
            <a:r>
              <a:rPr lang="ru-RU" b="1" i="1" dirty="0" smtClean="0"/>
              <a:t>, я</a:t>
            </a:r>
            <a:r>
              <a:rPr lang="ru-RU" dirty="0" smtClean="0"/>
              <a:t>, которые обозначают сочетание согласного </a:t>
            </a:r>
            <a:r>
              <a:rPr lang="ru-RU" b="1" dirty="0" smtClean="0"/>
              <a:t>[ </a:t>
            </a:r>
            <a:r>
              <a:rPr lang="ru-RU" b="1" dirty="0" err="1" smtClean="0"/>
              <a:t>j</a:t>
            </a:r>
            <a:r>
              <a:rPr lang="ru-RU" b="1" dirty="0" smtClean="0"/>
              <a:t> ]</a:t>
            </a:r>
            <a:r>
              <a:rPr lang="ru-RU" dirty="0" smtClean="0"/>
              <a:t> и соответствующего гласного;</a:t>
            </a:r>
          </a:p>
          <a:p>
            <a:pPr>
              <a:buNone/>
            </a:pPr>
            <a:r>
              <a:rPr lang="ru-RU" b="1" i="1" dirty="0" smtClean="0"/>
              <a:t>           Е</a:t>
            </a:r>
            <a:r>
              <a:rPr lang="ru-RU" i="1" dirty="0" smtClean="0"/>
              <a:t>л</a:t>
            </a:r>
            <a:r>
              <a:rPr lang="ru-RU" dirty="0" smtClean="0"/>
              <a:t> [</a:t>
            </a:r>
            <a:r>
              <a:rPr lang="ru-RU" b="1" dirty="0" err="1" smtClean="0"/>
              <a:t>jэ́</a:t>
            </a:r>
            <a:r>
              <a:rPr lang="ru-RU" dirty="0" err="1" smtClean="0"/>
              <a:t>л</a:t>
            </a:r>
            <a:r>
              <a:rPr lang="ru-RU" dirty="0" smtClean="0"/>
              <a:t>], </a:t>
            </a:r>
            <a:r>
              <a:rPr lang="ru-RU" b="1" i="1" dirty="0" smtClean="0"/>
              <a:t>я</a:t>
            </a:r>
            <a:r>
              <a:rPr lang="ru-RU" i="1" dirty="0" smtClean="0"/>
              <a:t>к</a:t>
            </a:r>
            <a:r>
              <a:rPr lang="ru-RU" dirty="0" smtClean="0"/>
              <a:t> [</a:t>
            </a:r>
            <a:r>
              <a:rPr lang="ru-RU" b="1" dirty="0" err="1" smtClean="0"/>
              <a:t>jа́</a:t>
            </a:r>
            <a:r>
              <a:rPr lang="ru-RU" dirty="0" err="1" smtClean="0"/>
              <a:t>к</a:t>
            </a:r>
            <a:r>
              <a:rPr lang="ru-RU" dirty="0" smtClean="0"/>
              <a:t>].</a:t>
            </a:r>
          </a:p>
          <a:p>
            <a:pPr lvl="0"/>
            <a:r>
              <a:rPr lang="ru-RU" dirty="0" smtClean="0"/>
              <a:t>на наличие звука </a:t>
            </a:r>
            <a:r>
              <a:rPr lang="ru-RU" b="1" dirty="0" smtClean="0"/>
              <a:t>[ </a:t>
            </a:r>
            <a:r>
              <a:rPr lang="ru-RU" b="1" dirty="0" err="1" smtClean="0"/>
              <a:t>j</a:t>
            </a:r>
            <a:r>
              <a:rPr lang="ru-RU" b="1" dirty="0" smtClean="0"/>
              <a:t> ]</a:t>
            </a:r>
            <a:r>
              <a:rPr lang="ru-RU" dirty="0" smtClean="0"/>
              <a:t> указывают также разделительные </a:t>
            </a:r>
            <a:r>
              <a:rPr lang="ru-RU" b="1" i="1" dirty="0" err="1" smtClean="0"/>
              <a:t>ъ</a:t>
            </a:r>
            <a:r>
              <a:rPr lang="ru-RU" dirty="0" smtClean="0"/>
              <a:t> и </a:t>
            </a:r>
            <a:r>
              <a:rPr lang="ru-RU" b="1" i="1" dirty="0" err="1" smtClean="0"/>
              <a:t>ь</a:t>
            </a:r>
            <a:r>
              <a:rPr lang="ru-RU" dirty="0" smtClean="0"/>
              <a:t> – между согласным и гласными буквами </a:t>
            </a:r>
            <a:r>
              <a:rPr lang="ru-RU" b="1" i="1" dirty="0" smtClean="0"/>
              <a:t>е, ё, </a:t>
            </a:r>
            <a:r>
              <a:rPr lang="ru-RU" b="1" i="1" dirty="0" err="1" smtClean="0"/>
              <a:t>ю</a:t>
            </a:r>
            <a:r>
              <a:rPr lang="ru-RU" b="1" i="1" dirty="0" smtClean="0"/>
              <a:t>, 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i="1" dirty="0" smtClean="0"/>
              <a:t>          Съ</a:t>
            </a:r>
            <a:r>
              <a:rPr lang="ru-RU" b="1" i="1" dirty="0" smtClean="0"/>
              <a:t>е</a:t>
            </a:r>
            <a:r>
              <a:rPr lang="ru-RU" i="1" dirty="0" smtClean="0"/>
              <a:t>л</a:t>
            </a:r>
            <a:r>
              <a:rPr lang="ru-RU" dirty="0" smtClean="0"/>
              <a:t> [</a:t>
            </a:r>
            <a:r>
              <a:rPr lang="ru-RU" dirty="0" err="1" smtClean="0"/>
              <a:t>с</a:t>
            </a:r>
            <a:r>
              <a:rPr lang="ru-RU" b="1" dirty="0" err="1" smtClean="0"/>
              <a:t>jэ́</a:t>
            </a:r>
            <a:r>
              <a:rPr lang="ru-RU" dirty="0" err="1" smtClean="0"/>
              <a:t>л</a:t>
            </a:r>
            <a:r>
              <a:rPr lang="ru-RU" dirty="0" smtClean="0"/>
              <a:t>], </a:t>
            </a:r>
            <a:r>
              <a:rPr lang="ru-RU" i="1" dirty="0" smtClean="0"/>
              <a:t>вь</a:t>
            </a:r>
            <a:r>
              <a:rPr lang="ru-RU" b="1" i="1" dirty="0" smtClean="0"/>
              <a:t>ю</a:t>
            </a:r>
            <a:r>
              <a:rPr lang="ru-RU" i="1" dirty="0" smtClean="0"/>
              <a:t>н</a:t>
            </a:r>
            <a:r>
              <a:rPr lang="ru-RU" dirty="0" smtClean="0"/>
              <a:t> [</a:t>
            </a:r>
            <a:r>
              <a:rPr lang="ru-RU" dirty="0" err="1" smtClean="0"/>
              <a:t>в’</a:t>
            </a:r>
            <a:r>
              <a:rPr lang="ru-RU" b="1" dirty="0" err="1" smtClean="0"/>
              <a:t>jу́</a:t>
            </a:r>
            <a:r>
              <a:rPr lang="ru-RU" dirty="0" err="1" smtClean="0"/>
              <a:t>н</a:t>
            </a:r>
            <a:r>
              <a:rPr lang="ru-RU" dirty="0" smtClean="0"/>
              <a:t>].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6.</a:t>
            </a:r>
            <a:r>
              <a:rPr lang="ru-RU" sz="3100" dirty="0" smtClean="0"/>
              <a:t> Звук </a:t>
            </a:r>
            <a:r>
              <a:rPr lang="ru-RU" sz="3100" b="1" dirty="0" smtClean="0"/>
              <a:t>[ </a:t>
            </a:r>
            <a:r>
              <a:rPr lang="ru-RU" sz="3100" b="1" dirty="0" err="1" smtClean="0"/>
              <a:t>j</a:t>
            </a:r>
            <a:r>
              <a:rPr lang="ru-RU" sz="3100" b="1" dirty="0" smtClean="0"/>
              <a:t> ]</a:t>
            </a:r>
            <a:r>
              <a:rPr lang="ru-RU" sz="3100" dirty="0" smtClean="0"/>
              <a:t> обозначается на письме несколькими способами: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856</TotalTime>
  <Words>120</Words>
  <Application>Microsoft Office PowerPoint</Application>
  <PresentationFormat>Экран (4:3)</PresentationFormat>
  <Paragraphs>142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        Звуки речи и буквы</vt:lpstr>
      <vt:lpstr>         1. В соответствии с тем, какие звуки        обозначаются буквами, все буквы делятся на гласные и согласные.        </vt:lpstr>
      <vt:lpstr>2. В русском языке обозначаются не все звуки речи, а только основные. </vt:lpstr>
      <vt:lpstr>   3. В русском языке твёрдый и мягкий звук обозначается одной и той же буквой. </vt:lpstr>
      <vt:lpstr> 4. Шесть основных гласных звуков  обозначаются десятью гласными буквами: </vt:lpstr>
      <vt:lpstr>Обратите внимание!</vt:lpstr>
      <vt:lpstr> 5. Буквы я, е, ё, ю выполняют две функции: </vt:lpstr>
      <vt:lpstr>Обратите внимание! </vt:lpstr>
      <vt:lpstr> 6. Звук [ j ] обозначается на письме несколькими способами: </vt:lpstr>
      <vt:lpstr>7. Буквы ъ и ь не обозначают никаких звуков. </vt:lpstr>
      <vt:lpstr> Гласные звуки в ударном и безударном положении </vt:lpstr>
      <vt:lpstr> 1. Употребление гласных в составе слова имеет в русском языке некоторые особенности: </vt:lpstr>
      <vt:lpstr>    </vt:lpstr>
      <vt:lpstr>  2. Характерная особенность русского произношения – разное звучание гласных под ударением и без ударения. </vt:lpstr>
      <vt:lpstr>3. В безударном положении (в слабой позиции) все гласные звуки произносятся с меньшей силой, но одни из них сохраняют свои качественные характеристики, а другие – нет: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речи и буквы</dc:title>
  <dc:creator>Наталья</dc:creator>
  <cp:lastModifiedBy>Наталья</cp:lastModifiedBy>
  <cp:revision>60</cp:revision>
  <dcterms:created xsi:type="dcterms:W3CDTF">2015-10-18T09:18:28Z</dcterms:created>
  <dcterms:modified xsi:type="dcterms:W3CDTF">2015-12-08T16:38:34Z</dcterms:modified>
</cp:coreProperties>
</file>