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6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126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clck.yandex.ru/redir/nWO_r1F33ck?data=NnBZTWRhdFZKOHQxUjhzSWFYVGhXVHFDNjNqeUJ0STFOMlQxX2lxTXQ3SnUyOTQzTllOT2U4Qm43RURrdDRZdkhjRmxDLVNDSnk1eUVnVWtHdmt2Y3M1MXNzUmctdzE3V3JpeXlRbUpXeGI5U3ZjX041R1AwaG1xRnlxZDl0MkJfNXl6eE55M25vZFNsTEQ1VE1ILTJB&amp;b64e=2&amp;sign=a5cf13291e9ad68fcd5801b52c967b89&amp;keyno=17" TargetMode="External"/><Relationship Id="rId2" Type="http://schemas.openxmlformats.org/officeDocument/2006/relationships/hyperlink" Target="https://clck.yandex.ru/redir/nWO_r1F33ck?data=NnBZTWRhdFZKOHQxUjhzSWFYVGhXVHFDNjNqeUJ0STFOMlQxX2lxTXQ3SnUyOTQzTllOT2U4YTVKQmRyMG4wQy1LQVF2RmVlRlQzeWh3ZjRHenI5aGczb3JydTJtV1dqbVdCcUV2Z3c0bjVQZC1fa2IyV0VfNk9sMF9hd0JRcnlIcEppTkw0Rl93ckJrbnl4QVNMMmtB&amp;b64e=2&amp;sign=bcb1ac1ddd527f015a2f8b803b96911b&amp;keyno=17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clck.yandex.ru/redir/nWO_r1F33ck?data=NnBZTWRhdFZKOHQxUjhzSWFYVGhXVHFDNjNqeUJ0STFOMlQxX2lxTXQ3SnUyOTQzTllOT2U4dlBaenJmaE81SEFzMnh2WTF2SVBhRVNtVEoyRDZsWWUyaGRDMGJybktRMmNkaGl3N0ZyVTYzQ3VHYmg2dTlpenFvakZfRUFHX1E5U2VTeS1hTWV4MkN2X1N4VG1TUGlNT19NY0cwZ2Z4Tw&amp;b64e=2&amp;sign=b219da8559213846e72f6fe799033a64&amp;keyno=17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dic.academic.ru/dic.nsf/ruwiki/5960" TargetMode="External"/><Relationship Id="rId2" Type="http://schemas.openxmlformats.org/officeDocument/2006/relationships/hyperlink" Target="http://dic.academic.ru/dic.nsf/ruwiki/2760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dic.academic.ru/dic.nsf/ruwiki/16169" TargetMode="External"/><Relationship Id="rId4" Type="http://schemas.openxmlformats.org/officeDocument/2006/relationships/hyperlink" Target="http://dic.academic.ru/dic.nsf/ruwiki/7338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dic.academic.ru/dic.nsf/ruwiki/6165" TargetMode="External"/><Relationship Id="rId2" Type="http://schemas.openxmlformats.org/officeDocument/2006/relationships/hyperlink" Target="http://dic.academic.ru/dic.nsf/ruwiki/7338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58" y="571480"/>
            <a:ext cx="778674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Русский язык — 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язык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РФ и язык межнационального общения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0" y="1142984"/>
            <a:ext cx="8379153" cy="175432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АНАЛОГ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- а, м. 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/>
              </a:rPr>
              <a:t>Нечто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представляющее 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собой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4"/>
              </a:rPr>
              <a:t>соответствие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другому предмету,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явлению или понятию.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Домашнее задание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0" y="2285992"/>
            <a:ext cx="9094734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514350" marR="0" lvl="0" indent="-5143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Составить план, подготовить сообщение на</a:t>
            </a:r>
          </a:p>
          <a:p>
            <a:pPr marL="514350" marR="0" lvl="0" indent="-5143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тему «Русский язык – государственный язык ФР».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Выписать пословицы о русском языке,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объяснить их смысл, выучить некоторые наизусть.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Составить развёрнутый ответ на вопрос: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Почему нужно бороться за чистоту языка?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772FeElkXo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44" y="1"/>
            <a:ext cx="51435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714356"/>
            <a:ext cx="850112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Литература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– латинское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lit(t)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eratura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буквально написанное.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Математика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– от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др.-греч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μάθημα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— изучение, наука.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Физика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–от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др.-греч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φύσις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— природа.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Химия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–от греч.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Chemia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Хемия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одно из древнейших названий Египта.</a:t>
            </a:r>
          </a:p>
          <a:p>
            <a:pPr algn="just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Биология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32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греч.</a:t>
            </a:r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u="sng" dirty="0" err="1" smtClean="0">
                <a:latin typeface="Times New Roman" pitchFamily="18" charset="0"/>
                <a:cs typeface="Times New Roman" pitchFamily="18" charset="0"/>
              </a:rPr>
              <a:t>βιολογία </a:t>
            </a:r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— </a:t>
            </a:r>
            <a:r>
              <a:rPr lang="ru-RU" sz="3200" u="sng" dirty="0" err="1" smtClean="0">
                <a:latin typeface="Times New Roman" pitchFamily="18" charset="0"/>
                <a:cs typeface="Times New Roman" pitchFamily="18" charset="0"/>
              </a:rPr>
              <a:t>βίο, био</a:t>
            </a:r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32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жизнь</a:t>
            </a:r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; </a:t>
            </a:r>
            <a:r>
              <a:rPr lang="ru-RU" sz="3200" u="sng" dirty="0" err="1" smtClean="0">
                <a:latin typeface="Times New Roman" pitchFamily="18" charset="0"/>
                <a:cs typeface="Times New Roman" pitchFamily="18" charset="0"/>
                <a:hlinkClick r:id="rId4"/>
              </a:rPr>
              <a:t>др.-греч</a:t>
            </a:r>
            <a:r>
              <a:rPr lang="ru-RU" sz="3200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.</a:t>
            </a:r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u="sng" dirty="0" err="1" smtClean="0">
                <a:latin typeface="Times New Roman" pitchFamily="18" charset="0"/>
                <a:cs typeface="Times New Roman" pitchFamily="18" charset="0"/>
              </a:rPr>
              <a:t>λόγος </a:t>
            </a:r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— 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  <a:hlinkClick r:id="rId5"/>
              </a:rPr>
              <a:t>учение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  <a:hlinkClick r:id="rId5"/>
              </a:rPr>
              <a:t>наука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География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–от греч.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ge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земля,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graphein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писать.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85728"/>
            <a:ext cx="8358246" cy="89562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Телефо́н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  - от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др.-греч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τῆλε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— «далеко» и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φωνή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— «голос», «звук».</a:t>
            </a:r>
          </a:p>
          <a:p>
            <a:pPr algn="just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Телевизор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- от </a:t>
            </a:r>
            <a:r>
              <a:rPr lang="ru-RU" sz="3200" u="sng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др.-греч</a:t>
            </a:r>
            <a:r>
              <a:rPr lang="ru-RU" sz="32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.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τῆλε 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— 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далеко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200" u="sng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лат</a:t>
            </a:r>
            <a:r>
              <a:rPr lang="ru-RU" sz="32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.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i="1" dirty="0" err="1" smtClean="0">
                <a:latin typeface="Times New Roman" pitchFamily="18" charset="0"/>
                <a:cs typeface="Times New Roman" pitchFamily="18" charset="0"/>
              </a:rPr>
              <a:t>video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 — 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видеть.</a:t>
            </a:r>
          </a:p>
          <a:p>
            <a:pPr algn="just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Радио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лат. 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radio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 —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излучаю, испускаю;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radius —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луч.</a:t>
            </a:r>
          </a:p>
          <a:p>
            <a:pPr algn="just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Велосипед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- от лат.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velox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быстрый, и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pes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pedis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нога.</a:t>
            </a:r>
          </a:p>
          <a:p>
            <a:pPr algn="just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Автомобиль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- греч.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autos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сам и лат.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mobilis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двигающийся.</a:t>
            </a:r>
          </a:p>
          <a:p>
            <a:pPr algn="just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Компьютер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от лат. 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computo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 — 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считаю.</a:t>
            </a:r>
          </a:p>
          <a:p>
            <a:pPr algn="just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Монитор -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от латинского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monitor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напоминающий, надзирающий.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3200" i="1" dirty="0" smtClean="0"/>
          </a:p>
          <a:p>
            <a:pPr algn="just"/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1785926"/>
            <a:ext cx="914400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Любой язык по-своему велик-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Бесценное наследство вековое,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Так берегите свой родной язык,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самое на свете дорогое.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Н. 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Доризо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0" y="1785926"/>
            <a:ext cx="9216819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742950" marR="0" lvl="0" indent="-7429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Русский язык – это государственный </a:t>
            </a:r>
          </a:p>
          <a:p>
            <a:pPr marL="742950" marR="0" lvl="0" indent="-7429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язык Российской Федерации.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Русский язык– </a:t>
            </a: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язык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русской нации.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Русский язык – </a:t>
            </a: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язык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межнационального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общения.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Сферы использования русского языка как государственного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2143116"/>
            <a:ext cx="2286016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214678" y="2143116"/>
            <a:ext cx="2286016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857884" y="2143116"/>
            <a:ext cx="2286016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500166" y="3429000"/>
            <a:ext cx="2286016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643438" y="3429000"/>
            <a:ext cx="2286016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 стрелкой 8"/>
          <p:cNvCxnSpPr/>
          <p:nvPr/>
        </p:nvCxnSpPr>
        <p:spPr>
          <a:xfrm rot="10800000" flipV="1">
            <a:off x="2143108" y="1285860"/>
            <a:ext cx="857256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5400000">
            <a:off x="4071934" y="1714488"/>
            <a:ext cx="500066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16200000" flipH="1">
            <a:off x="6429388" y="1428736"/>
            <a:ext cx="500066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5400000">
            <a:off x="2250265" y="2178835"/>
            <a:ext cx="1714512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16200000" flipH="1">
            <a:off x="4714876" y="2143116"/>
            <a:ext cx="1785950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785794"/>
            <a:ext cx="8835560" cy="317009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Обще́ние</a:t>
            </a: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 ср. 1.Взаимные сношения,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деловая, дружеская связь.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Сфе́ры</a:t>
            </a:r>
            <a:r>
              <a:rPr kumimoji="0" lang="ru-RU" sz="4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 мн. 1. Круг лиц, объединенных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общностью интересов, занятий или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положения</a:t>
            </a: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0"/>
          <a:ext cx="9143999" cy="5862639"/>
        </p:xfrm>
        <a:graphic>
          <a:graphicData uri="http://schemas.openxmlformats.org/drawingml/2006/table">
            <a:tbl>
              <a:tblPr/>
              <a:tblGrid>
                <a:gridCol w="4571521"/>
                <a:gridCol w="4572478"/>
              </a:tblGrid>
              <a:tr h="376239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Нормы</a:t>
                      </a:r>
                      <a:endParaRPr lang="ru-RU" sz="2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Правила</a:t>
                      </a:r>
                      <a:endParaRPr lang="ru-RU" sz="2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67339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Орфоэпические.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Лексические.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Грамматические (словообразовательные, пунктуационные, синтаксические).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Правописания (орфографические, морфологические).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а) произношения, ударения, использования интонации;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б) употребления слов и устойчивых сочетаний в точном соответствии с их значением;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в) образования слов;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г) образования форм слов разных частей речи;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</a:t>
                      </a: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) построения словосочетаний и предложений;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е) употребления языковых единиц, наиболее уместных в данной речевой ситуации;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ж) написания слов и форм слов;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</a:t>
                      </a: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) постановки знаков препинания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39</TotalTime>
  <Words>263</Words>
  <PresentationFormat>Экран (4:3)</PresentationFormat>
  <Paragraphs>57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Солнцестояние</vt:lpstr>
      <vt:lpstr>Слайд 1</vt:lpstr>
      <vt:lpstr>Слайд 2</vt:lpstr>
      <vt:lpstr>Слайд 3</vt:lpstr>
      <vt:lpstr>Слайд 4</vt:lpstr>
      <vt:lpstr>Слайд 5</vt:lpstr>
      <vt:lpstr>Слайд 6</vt:lpstr>
      <vt:lpstr>Сферы использования русского языка как государственного</vt:lpstr>
      <vt:lpstr>Слайд 8</vt:lpstr>
      <vt:lpstr>Слайд 9</vt:lpstr>
      <vt:lpstr>Слайд 10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7</cp:revision>
  <dcterms:created xsi:type="dcterms:W3CDTF">2017-07-21T13:24:19Z</dcterms:created>
  <dcterms:modified xsi:type="dcterms:W3CDTF">2017-08-31T15:00:35Z</dcterms:modified>
</cp:coreProperties>
</file>