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70" r:id="rId6"/>
    <p:sldId id="271" r:id="rId7"/>
    <p:sldId id="262" r:id="rId8"/>
    <p:sldId id="259" r:id="rId9"/>
    <p:sldId id="263" r:id="rId10"/>
    <p:sldId id="268" r:id="rId11"/>
    <p:sldId id="265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78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uroki.net/filecom.php?fileid=98685204" TargetMode="External"/><Relationship Id="rId7" Type="http://schemas.openxmlformats.org/officeDocument/2006/relationships/hyperlink" Target="http://polojenie266.clan.su/blog/oformleno_so_smajlami_zubikzabik_com_sajt_kompjuternykh_razvlechenij/2013-12-23-33" TargetMode="External"/><Relationship Id="rId2" Type="http://schemas.openxmlformats.org/officeDocument/2006/relationships/hyperlink" Target="http://kopilkaurokov.ru/matematika/uroki/10251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stromyth.ru/History/Eudox.htm" TargetMode="External"/><Relationship Id="rId5" Type="http://schemas.openxmlformats.org/officeDocument/2006/relationships/hyperlink" Target="http://www.openclass.ru/node/161228" TargetMode="External"/><Relationship Id="rId4" Type="http://schemas.openxmlformats.org/officeDocument/2006/relationships/hyperlink" Target="http://www.openclass.ru/node/18520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449521" y="1465841"/>
            <a:ext cx="6643734" cy="4880647"/>
            <a:chOff x="1115616" y="2146448"/>
            <a:chExt cx="7165477" cy="553951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35631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  <a:r>
                <a:rPr lang="ru-RU" sz="6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Девиз  урока: Дорогу осилит идущий!</a:t>
              </a:r>
              <a:endParaRPr lang="ru-RU" sz="6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850717" y="6009199"/>
              <a:ext cx="5084703" cy="1676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Учитель: Митрохина Наталья Егоровна, 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МКОУ </a:t>
              </a: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«СОШ 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№3» 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г.Новомосковск 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2017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214414" y="92867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3068960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>
              <a:latin typeface="Arial Black" panose="020B0A04020102020204" pitchFamily="34" charset="0"/>
            </a:endParaRPr>
          </a:p>
          <a:p>
            <a:r>
              <a:rPr lang="ru-RU" sz="3200" b="1" dirty="0" smtClean="0">
                <a:latin typeface="Arial Black" panose="020B0A04020102020204" pitchFamily="34" charset="0"/>
              </a:rPr>
              <a:t> 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785926"/>
            <a:ext cx="51530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4429132"/>
            <a:ext cx="51530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4535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Итог урока</a:t>
            </a:r>
            <a:endParaRPr lang="ru-RU" sz="48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499176" cy="4525963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Что </a:t>
            </a:r>
            <a:r>
              <a:rPr lang="ru-RU" sz="3600" b="1" dirty="0">
                <a:solidFill>
                  <a:srgbClr val="002060"/>
                </a:solidFill>
              </a:rPr>
              <a:t>такое луч?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Чем </a:t>
            </a:r>
            <a:r>
              <a:rPr lang="ru-RU" sz="3600" b="1" dirty="0">
                <a:solidFill>
                  <a:srgbClr val="002060"/>
                </a:solidFill>
              </a:rPr>
              <a:t>луч отличается от прямой?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Что </a:t>
            </a:r>
            <a:r>
              <a:rPr lang="ru-RU" sz="3600" b="1" dirty="0">
                <a:solidFill>
                  <a:srgbClr val="002060"/>
                </a:solidFill>
              </a:rPr>
              <a:t>такое числовой луч?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Как </a:t>
            </a:r>
            <a:r>
              <a:rPr lang="ru-RU" sz="3600" b="1" dirty="0">
                <a:solidFill>
                  <a:srgbClr val="002060"/>
                </a:solidFill>
              </a:rPr>
              <a:t>можно сравнить два числа, используя числовой луч?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157192"/>
            <a:ext cx="4226818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9791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1" y="357166"/>
            <a:ext cx="6891688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</a:rPr>
              <a:t>Интернет-ресурсы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  <a:hlinkClick r:id="rId2"/>
              </a:rPr>
              <a:t>http://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  <a:hlinkClick r:id="rId2"/>
              </a:rPr>
              <a:t>kopilkaurokov.ru/matematika/uroki/102514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  <a:hlinkClick r:id="rId3"/>
              </a:rPr>
              <a:t>http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  <a:hlinkClick r:id="rId3"/>
              </a:rPr>
              <a:t>://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  <a:hlinkClick r:id="rId3"/>
              </a:rPr>
              <a:t>videouroki.net/filecom.php?fileid=98685204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  <a:hlinkClick r:id="rId4"/>
              </a:rPr>
              <a:t>http://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  <a:hlinkClick r:id="rId4"/>
              </a:rPr>
              <a:t>www.openclass.ru/node/185202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  <a:hlinkClick r:id="rId5"/>
              </a:rPr>
              <a:t>http://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  <a:hlinkClick r:id="rId5"/>
              </a:rPr>
              <a:t>www.openclass.ru/node/161228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  <a:hlinkClick r:id="rId6"/>
              </a:rPr>
              <a:t>http://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  <a:hlinkClick r:id="rId6"/>
              </a:rPr>
              <a:t>www.astromyth.ru/History/Eudox.htm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  <a:hlinkClick r:id="rId7"/>
              </a:rPr>
              <a:t>http://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  <a:hlinkClick r:id="rId7"/>
              </a:rPr>
              <a:t>polojenie266.clan.su/blog/oformleno_so_smajlami_zubikzabik_com_sajt_kompjuternykh_razvlechenij/2013-12-23-33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92324" cy="634082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Дайте название </a:t>
            </a:r>
            <a:endParaRPr lang="ru-RU" sz="48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18456" y="1071842"/>
            <a:ext cx="2160240" cy="86409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835696" y="2276872"/>
            <a:ext cx="3024336" cy="288032"/>
          </a:xfrm>
          <a:prstGeom prst="line">
            <a:avLst/>
          </a:prstGeom>
          <a:ln w="38100">
            <a:solidFill>
              <a:srgbClr val="00206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кругленная соединительная линия 11"/>
          <p:cNvCxnSpPr/>
          <p:nvPr/>
        </p:nvCxnSpPr>
        <p:spPr>
          <a:xfrm>
            <a:off x="971600" y="5373216"/>
            <a:ext cx="2880320" cy="1080120"/>
          </a:xfrm>
          <a:prstGeom prst="curvedConnector3">
            <a:avLst>
              <a:gd name="adj1" fmla="val 32170"/>
            </a:avLst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оединительная линия уступом 13"/>
          <p:cNvCxnSpPr/>
          <p:nvPr/>
        </p:nvCxnSpPr>
        <p:spPr>
          <a:xfrm>
            <a:off x="5364088" y="1052736"/>
            <a:ext cx="2416457" cy="1584176"/>
          </a:xfrm>
          <a:prstGeom prst="bentConnector3">
            <a:avLst>
              <a:gd name="adj1" fmla="val 50000"/>
            </a:avLst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899592" y="3789040"/>
            <a:ext cx="3672408" cy="792088"/>
          </a:xfrm>
          <a:prstGeom prst="line">
            <a:avLst/>
          </a:prstGeom>
          <a:ln w="38100">
            <a:solidFill>
              <a:srgbClr val="002060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27538" y="1211502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99746" y="2636209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3530872" y="429309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395536" y="537321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4</a:t>
            </a:r>
            <a:endParaRPr lang="ru-RU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4860032" y="76470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5536" y="4149080"/>
            <a:ext cx="393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3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3779912" y="4437112"/>
            <a:ext cx="3666581" cy="584604"/>
            <a:chOff x="3320532" y="2828200"/>
            <a:chExt cx="3666581" cy="584604"/>
          </a:xfrm>
        </p:grpSpPr>
        <p:sp>
          <p:nvSpPr>
            <p:cNvPr id="3" name="TextBox 2"/>
            <p:cNvSpPr txBox="1"/>
            <p:nvPr/>
          </p:nvSpPr>
          <p:spPr>
            <a:xfrm>
              <a:off x="3320532" y="304347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0</a:t>
              </a:r>
              <a:endParaRPr lang="ru-RU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923928" y="303439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77374" y="302957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22442" y="3029573"/>
              <a:ext cx="301686" cy="3693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56176" y="300442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4</a:t>
              </a:r>
              <a:endParaRPr lang="ru-RU" dirty="0"/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>
              <a:off x="3471375" y="3004429"/>
              <a:ext cx="3515738" cy="0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5400000">
              <a:off x="4058612" y="2773597"/>
              <a:ext cx="3340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_</a:t>
              </a:r>
              <a:endParaRPr lang="ru-RU" sz="24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 rot="5400000">
              <a:off x="4809782" y="2766644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_</a:t>
              </a:r>
              <a:endParaRPr lang="ru-RU" sz="24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 rot="5400000">
              <a:off x="5518143" y="2775871"/>
              <a:ext cx="3385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_</a:t>
              </a:r>
              <a:endParaRPr lang="ru-RU" sz="24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 rot="5400000">
              <a:off x="6288584" y="280356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_</a:t>
              </a:r>
              <a:endParaRPr lang="ru-RU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Цель  урока</a:t>
            </a:r>
            <a:endParaRPr lang="ru-RU" sz="5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7560840" cy="4525963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</a:rPr>
              <a:t> Узнать , как </a:t>
            </a:r>
            <a:r>
              <a:rPr lang="ru-RU" sz="5400" b="1" i="1" dirty="0">
                <a:solidFill>
                  <a:srgbClr val="0070C0"/>
                </a:solidFill>
              </a:rPr>
              <a:t>называется </a:t>
            </a:r>
            <a:r>
              <a:rPr lang="ru-RU" sz="5400" b="1" i="1" dirty="0" smtClean="0">
                <a:solidFill>
                  <a:srgbClr val="0070C0"/>
                </a:solidFill>
              </a:rPr>
              <a:t>неизвестная линия под  №   6</a:t>
            </a:r>
            <a:r>
              <a:rPr lang="ru-RU" sz="6600" b="1" i="1" dirty="0" smtClean="0">
                <a:solidFill>
                  <a:srgbClr val="002060"/>
                </a:solidFill>
              </a:rPr>
              <a:t>  </a:t>
            </a:r>
            <a:r>
              <a:rPr lang="ru-RU" sz="6600" b="1" i="1" dirty="0" smtClean="0">
                <a:solidFill>
                  <a:srgbClr val="0070C0"/>
                </a:solidFill>
              </a:rPr>
              <a:t>?</a:t>
            </a:r>
            <a:endParaRPr lang="ru-RU" sz="66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План  урок а</a:t>
            </a:r>
            <a:endParaRPr lang="ru-RU" sz="48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83568" y="1556792"/>
            <a:ext cx="2160240" cy="42484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1.Узнать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2.Определить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3.Составить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4.Вывести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5.Научиться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6.Применить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2699792" y="1484784"/>
            <a:ext cx="5481935" cy="482453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название неизвестной линии.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ее отличительные признаки 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ее определение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алгоритм ее построения.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ее строить.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новые знания.</a:t>
            </a:r>
          </a:p>
          <a:p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-684584" y="2564904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60247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 </a:t>
            </a:r>
            <a:r>
              <a:rPr lang="ru-RU" dirty="0" err="1" smtClean="0"/>
              <a:t>самооценивания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412776"/>
          <a:ext cx="7272808" cy="48564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458616"/>
                <a:gridCol w="1656184"/>
                <a:gridCol w="1500198"/>
                <a:gridCol w="948074"/>
                <a:gridCol w="709736"/>
              </a:tblGrid>
              <a:tr h="370840">
                <a:tc gridSpan="5">
                  <a:txBody>
                    <a:bodyPr/>
                    <a:lstStyle/>
                    <a:p>
                      <a:r>
                        <a:rPr lang="ru-RU" dirty="0" smtClean="0"/>
                        <a:t>Фамилия имя учащегося 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Поставьте баллы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 баллов</a:t>
                      </a:r>
                    </a:p>
                    <a:p>
                      <a:pPr algn="ctr"/>
                      <a:r>
                        <a:rPr lang="ru-RU" dirty="0" smtClean="0"/>
                        <a:t>(не справился)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балл</a:t>
                      </a:r>
                    </a:p>
                    <a:p>
                      <a:pPr algn="ctr"/>
                      <a:r>
                        <a:rPr lang="ru-RU" dirty="0" smtClean="0"/>
                        <a:t>(с помощью)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балла</a:t>
                      </a:r>
                    </a:p>
                    <a:p>
                      <a:pPr algn="ctr"/>
                      <a:r>
                        <a:rPr lang="ru-RU" dirty="0" smtClean="0"/>
                        <a:t>(сам)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450850" algn="l"/>
                        </a:tabLst>
                      </a:pPr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1.Узнал</a:t>
                      </a:r>
                      <a:r>
                        <a:rPr lang="ru-RU" baseline="0" dirty="0" smtClean="0"/>
                        <a:t> название неизвестной линии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2.Определил  ее</a:t>
                      </a:r>
                      <a:r>
                        <a:rPr lang="ru-RU" baseline="0" dirty="0" smtClean="0"/>
                        <a:t> о</a:t>
                      </a:r>
                      <a:r>
                        <a:rPr lang="ru-RU" dirty="0" smtClean="0"/>
                        <a:t>тличительные признаки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3.Составил ее определение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4.Вывел алгоритм</a:t>
                      </a:r>
                      <a:r>
                        <a:rPr lang="ru-RU" baseline="0" dirty="0" smtClean="0"/>
                        <a:t> ее построения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5.Научился</a:t>
                      </a:r>
                      <a:r>
                        <a:rPr lang="ru-RU" baseline="0" dirty="0" smtClean="0"/>
                        <a:t> ее строить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6.Применил новые знания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92324" cy="634082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Дайте название </a:t>
            </a:r>
            <a:endParaRPr lang="ru-RU" sz="48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18456" y="1071842"/>
            <a:ext cx="2160240" cy="86409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835696" y="2276872"/>
            <a:ext cx="3024336" cy="288032"/>
          </a:xfrm>
          <a:prstGeom prst="line">
            <a:avLst/>
          </a:prstGeom>
          <a:ln w="38100">
            <a:solidFill>
              <a:srgbClr val="00206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кругленная соединительная линия 11"/>
          <p:cNvCxnSpPr/>
          <p:nvPr/>
        </p:nvCxnSpPr>
        <p:spPr>
          <a:xfrm>
            <a:off x="971600" y="5373216"/>
            <a:ext cx="2880320" cy="1080120"/>
          </a:xfrm>
          <a:prstGeom prst="curvedConnector3">
            <a:avLst>
              <a:gd name="adj1" fmla="val 32170"/>
            </a:avLst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оединительная линия уступом 13"/>
          <p:cNvCxnSpPr/>
          <p:nvPr/>
        </p:nvCxnSpPr>
        <p:spPr>
          <a:xfrm>
            <a:off x="5364088" y="1052736"/>
            <a:ext cx="2416457" cy="1584176"/>
          </a:xfrm>
          <a:prstGeom prst="bentConnector3">
            <a:avLst>
              <a:gd name="adj1" fmla="val 50000"/>
            </a:avLst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899592" y="3789040"/>
            <a:ext cx="3672408" cy="792088"/>
          </a:xfrm>
          <a:prstGeom prst="line">
            <a:avLst/>
          </a:prstGeom>
          <a:ln w="38100">
            <a:solidFill>
              <a:srgbClr val="002060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27538" y="1211502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99746" y="2636209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3530872" y="429309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395536" y="537321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4</a:t>
            </a:r>
            <a:endParaRPr lang="ru-RU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4860032" y="76470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5536" y="4149080"/>
            <a:ext cx="393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3</a:t>
            </a:r>
          </a:p>
        </p:txBody>
      </p:sp>
      <p:grpSp>
        <p:nvGrpSpPr>
          <p:cNvPr id="10" name="Группа 33"/>
          <p:cNvGrpSpPr/>
          <p:nvPr/>
        </p:nvGrpSpPr>
        <p:grpSpPr>
          <a:xfrm>
            <a:off x="3779912" y="4437112"/>
            <a:ext cx="3666581" cy="584604"/>
            <a:chOff x="3320532" y="2828200"/>
            <a:chExt cx="3666581" cy="584604"/>
          </a:xfrm>
        </p:grpSpPr>
        <p:sp>
          <p:nvSpPr>
            <p:cNvPr id="3" name="TextBox 2"/>
            <p:cNvSpPr txBox="1"/>
            <p:nvPr/>
          </p:nvSpPr>
          <p:spPr>
            <a:xfrm>
              <a:off x="3320532" y="304347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0</a:t>
              </a:r>
              <a:endParaRPr lang="ru-RU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923928" y="303439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77374" y="302957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22442" y="3029573"/>
              <a:ext cx="301686" cy="3693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56176" y="300442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4</a:t>
              </a:r>
              <a:endParaRPr lang="ru-RU" dirty="0"/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>
              <a:off x="3471375" y="3004429"/>
              <a:ext cx="3515738" cy="0"/>
            </a:xfrm>
            <a:prstGeom prst="straightConnector1">
              <a:avLst/>
            </a:prstGeom>
            <a:ln w="38100">
              <a:solidFill>
                <a:srgbClr val="002060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5400000">
              <a:off x="4058612" y="2773597"/>
              <a:ext cx="3340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_</a:t>
              </a:r>
              <a:endParaRPr lang="ru-RU" sz="24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 rot="5400000">
              <a:off x="4809782" y="2766644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_</a:t>
              </a:r>
              <a:endParaRPr lang="ru-RU" sz="24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 rot="5400000">
              <a:off x="5518143" y="2775871"/>
              <a:ext cx="3385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_</a:t>
              </a:r>
              <a:endParaRPr lang="ru-RU" sz="24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 rot="5400000">
              <a:off x="6288584" y="280356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_</a:t>
              </a:r>
              <a:endParaRPr lang="ru-RU" sz="2400" b="1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195736" y="105273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прямая</a:t>
            </a:r>
            <a:endParaRPr lang="ru-RU" b="1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2627784" y="26369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отрезок</a:t>
            </a:r>
            <a:endParaRPr lang="ru-RU" b="1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1619672" y="45811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луч</a:t>
            </a:r>
            <a:endParaRPr lang="ru-RU" b="1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2267744" y="573325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кривая</a:t>
            </a:r>
            <a:endParaRPr lang="ru-RU" b="1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6156176" y="285293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ломаная</a:t>
            </a:r>
            <a:endParaRPr lang="ru-RU" b="1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5076056" y="501317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?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  <p:bldP spid="31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25144"/>
            <a:ext cx="51530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7452" y="502991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0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74578" y="501147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69261" y="502991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2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29778" y="503025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3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499842" y="501147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4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919297" y="501147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5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66802" y="266153"/>
            <a:ext cx="4312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Тема  «Числовой   луч»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21386" y="501317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6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707904" y="501317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7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211960" y="501317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8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644008" y="501317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9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076056" y="5013176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10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508104" y="5013176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11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2455642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7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7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7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7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8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2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8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8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8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8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9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2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9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9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32 -0.33549 L 0.13229 -0.02335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" y="156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0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6" grpId="0"/>
      <p:bldP spid="6" grpId="1"/>
      <p:bldP spid="6" grpId="2"/>
      <p:bldP spid="7" grpId="0"/>
      <p:bldP spid="7" grpId="1"/>
      <p:bldP spid="7" grpId="2"/>
      <p:bldP spid="8" grpId="0"/>
      <p:bldP spid="8" grpId="1"/>
      <p:bldP spid="8" grpId="2"/>
      <p:bldP spid="9" grpId="0"/>
      <p:bldP spid="9" grpId="1"/>
      <p:bldP spid="9" grpId="2"/>
      <p:bldP spid="10" grpId="0"/>
      <p:bldP spid="10" grpId="1"/>
      <p:bldP spid="10" grpId="2"/>
      <p:bldP spid="3" grpId="0"/>
      <p:bldP spid="11" grpId="0"/>
      <p:bldP spid="11" grpId="1"/>
      <p:bldP spid="11" grpId="2"/>
      <p:bldP spid="12" grpId="0"/>
      <p:bldP spid="12" grpId="1"/>
      <p:bldP spid="12" grpId="2"/>
      <p:bldP spid="13" grpId="0"/>
      <p:bldP spid="13" grpId="1"/>
      <p:bldP spid="13" grpId="2"/>
      <p:bldP spid="14" grpId="0"/>
      <p:bldP spid="14" grpId="1"/>
      <p:bldP spid="14" grpId="2"/>
      <p:bldP spid="15" grpId="0"/>
      <p:bldP spid="15" grpId="1"/>
      <p:bldP spid="15" grpId="2"/>
      <p:bldP spid="16" grpId="0"/>
      <p:bldP spid="16" grpId="1"/>
      <p:bldP spid="16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642917"/>
            <a:ext cx="6786611" cy="4925530"/>
            <a:chOff x="607488" y="1344094"/>
            <a:chExt cx="7925326" cy="5134179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607488" y="1344094"/>
              <a:ext cx="7925326" cy="4177734"/>
              <a:chOff x="607288" y="-815361"/>
              <a:chExt cx="7925152" cy="5222388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607288" y="-815361"/>
                <a:ext cx="7925152" cy="4812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dirty="0" smtClean="0">
                    <a:solidFill>
                      <a:prstClr val="black"/>
                    </a:solidFill>
                    <a:latin typeface="Monotype Corsiva" pitchFamily="66" charset="0"/>
                  </a:rPr>
                  <a:t> </a:t>
                </a:r>
                <a:endParaRPr lang="ru-RU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1366078" y="3885681"/>
                <a:ext cx="6491880" cy="521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dirty="0" smtClean="0">
                    <a:solidFill>
                      <a:prstClr val="black"/>
                    </a:solidFill>
                    <a:latin typeface="Monotype Corsiva" pitchFamily="66" charset="0"/>
                  </a:rPr>
                  <a:t> </a:t>
                </a:r>
                <a:endParaRPr lang="ru-RU" sz="2000" dirty="0" smtClean="0"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4776142" y="6093296"/>
              <a:ext cx="277427" cy="3849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endParaRPr lang="ru-RU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21570"/>
            <a:ext cx="6768752" cy="512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860847" y="2954984"/>
            <a:ext cx="184731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97174" y="764704"/>
            <a:ext cx="35990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Узнай, где л</a:t>
            </a:r>
            <a:r>
              <a:rPr lang="ru-RU" sz="4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уч </a:t>
            </a:r>
            <a:endParaRPr lang="ru-RU" sz="44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1785926"/>
            <a:ext cx="51530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3143248"/>
            <a:ext cx="51530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4857760"/>
            <a:ext cx="51530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3500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</TotalTime>
  <Words>229</Words>
  <Application>Microsoft Office PowerPoint</Application>
  <PresentationFormat>Экран (4:3)</PresentationFormat>
  <Paragraphs>111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Дайте название </vt:lpstr>
      <vt:lpstr>Цель  урока</vt:lpstr>
      <vt:lpstr>План  урок а</vt:lpstr>
      <vt:lpstr>Лист самооценивания</vt:lpstr>
      <vt:lpstr>Дайте название </vt:lpstr>
      <vt:lpstr>Слайд 7</vt:lpstr>
      <vt:lpstr>Слайд 8</vt:lpstr>
      <vt:lpstr>Слайд 9</vt:lpstr>
      <vt:lpstr>Слайд 10</vt:lpstr>
      <vt:lpstr>Итог урока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40</cp:revision>
  <dcterms:created xsi:type="dcterms:W3CDTF">2014-07-09T08:33:20Z</dcterms:created>
  <dcterms:modified xsi:type="dcterms:W3CDTF">2017-09-02T17:44:50Z</dcterms:modified>
</cp:coreProperties>
</file>