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1"/>
  </p:notesMasterIdLst>
  <p:sldIdLst>
    <p:sldId id="256" r:id="rId2"/>
    <p:sldId id="257" r:id="rId3"/>
    <p:sldId id="258" r:id="rId4"/>
    <p:sldId id="259" r:id="rId5"/>
    <p:sldId id="260" r:id="rId6"/>
    <p:sldId id="281" r:id="rId7"/>
    <p:sldId id="284" r:id="rId8"/>
    <p:sldId id="285" r:id="rId9"/>
    <p:sldId id="286" r:id="rId10"/>
    <p:sldId id="287" r:id="rId11"/>
    <p:sldId id="290" r:id="rId12"/>
    <p:sldId id="283" r:id="rId13"/>
    <p:sldId id="288" r:id="rId14"/>
    <p:sldId id="289" r:id="rId15"/>
    <p:sldId id="261" r:id="rId16"/>
    <p:sldId id="262" r:id="rId17"/>
    <p:sldId id="295" r:id="rId18"/>
    <p:sldId id="263" r:id="rId19"/>
    <p:sldId id="264" r:id="rId20"/>
    <p:sldId id="265" r:id="rId21"/>
    <p:sldId id="266" r:id="rId22"/>
    <p:sldId id="267" r:id="rId23"/>
    <p:sldId id="268" r:id="rId24"/>
    <p:sldId id="269" r:id="rId25"/>
    <p:sldId id="270" r:id="rId26"/>
    <p:sldId id="279" r:id="rId27"/>
    <p:sldId id="271" r:id="rId28"/>
    <p:sldId id="272" r:id="rId29"/>
    <p:sldId id="273" r:id="rId30"/>
    <p:sldId id="274" r:id="rId31"/>
    <p:sldId id="275" r:id="rId32"/>
    <p:sldId id="276" r:id="rId33"/>
    <p:sldId id="277" r:id="rId34"/>
    <p:sldId id="278" r:id="rId35"/>
    <p:sldId id="292" r:id="rId36"/>
    <p:sldId id="293" r:id="rId37"/>
    <p:sldId id="294" r:id="rId38"/>
    <p:sldId id="291" r:id="rId39"/>
    <p:sldId id="280" r:id="rId4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8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65752A-CBF1-4756-BF6C-B5B07774ED1A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B34FD3-A37E-4D9B-85C5-B0EED0D374E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35C62E-5A1A-49FF-9CE8-A113DDB660BF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hyperlink" Target="http://yandex.ru/clck/jsredir?from=yandex.ru;images/search;images;;&amp;text=&amp;etext=896.fX5EW5Up5mg05Reon907UsRApaDrBkdgFGVSbBIODRtxkjzzOtakAlvMBwYtsx5gLf2k4qFfWZx6_InqrbmE3rfcuouDrEAXlrG6fw-U3L0hs3b7Q52SGAwxxOjfnQGdQEzNnT2CLREnLmK9Wi1HsnsCGcE-IHXFDENfGdgBWqsLaaTGQ76ZFsoHmdOSWAC0CgOJJVFQaY2mp5rbm_0c6Q.80fe7aaa9314f52f59ae7e83ec32621040b52808&amp;uuid=&amp;state=tid_Wvm4RM28ca_MiO4Ne9osTPtpHS9wicjEF5X7fRziVPIHCd9FyQ&amp;data=UlNrNmk5WktYejR0eWJFYk1LdmtxZ201Yng5bEM2aHdOeTdMUEtZX2ZjdEdJNGNFcEI2SHRUZzlDRGxoYzk1S1d0SThoM3Zwd3h3Sm9VcVR4V0lseFQ3djlBSmpBejgtemZYRTFUTHhCRVR2WExXVlZIc3NvWkZkWmhoRXFIcVhvT0FSNVJsRXJ2T1JJdlRMZ1ZJbFEyRDRleWpLWUozVg&amp;b64e=2&amp;sign=9127351c5292890aef0cf014d263f484&amp;keyno=0&amp;l10n=ru" TargetMode="Externa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content.schools.by/sad4mosty/library/Page1_4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1604" y="3071810"/>
            <a:ext cx="5466095" cy="3527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85852" y="359898"/>
            <a:ext cx="7553348" cy="1472184"/>
          </a:xfrm>
        </p:spPr>
        <p:txBody>
          <a:bodyPr/>
          <a:lstStyle/>
          <a:p>
            <a:r>
              <a:rPr lang="ru-RU" dirty="0" smtClean="0"/>
              <a:t>Методика формирования грамматического строя речи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32560" y="2214554"/>
            <a:ext cx="7406640" cy="3143272"/>
          </a:xfrm>
        </p:spPr>
        <p:txBody>
          <a:bodyPr/>
          <a:lstStyle/>
          <a:p>
            <a:pPr algn="r"/>
            <a:r>
              <a:rPr lang="ru-RU" dirty="0" smtClean="0"/>
              <a:t>                                              </a:t>
            </a:r>
            <a:r>
              <a:rPr lang="ru-RU" dirty="0" smtClean="0"/>
              <a:t>Выполнила:</a:t>
            </a:r>
          </a:p>
          <a:p>
            <a:pPr algn="r"/>
            <a:r>
              <a:rPr lang="ru-RU" dirty="0" smtClean="0"/>
              <a:t>воспитатель</a:t>
            </a:r>
          </a:p>
          <a:p>
            <a:pPr algn="r"/>
            <a:r>
              <a:rPr lang="ru-RU" dirty="0" smtClean="0"/>
              <a:t>МБДОУ «Детский сад №103»</a:t>
            </a:r>
            <a:endParaRPr lang="ru-RU" dirty="0" smtClean="0"/>
          </a:p>
          <a:p>
            <a:pPr algn="r"/>
            <a:r>
              <a:rPr lang="ru-RU" dirty="0" err="1" smtClean="0"/>
              <a:t>Серовская</a:t>
            </a:r>
            <a:r>
              <a:rPr lang="ru-RU" dirty="0" smtClean="0"/>
              <a:t> </a:t>
            </a:r>
            <a:r>
              <a:rPr lang="ru-RU" smtClean="0"/>
              <a:t>Оксана Анатольевна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11428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1538" y="285728"/>
            <a:ext cx="7920062" cy="6429420"/>
          </a:xfrm>
        </p:spPr>
        <p:txBody>
          <a:bodyPr>
            <a:normAutofit fontScale="40000" lnSpcReduction="20000"/>
          </a:bodyPr>
          <a:lstStyle/>
          <a:p>
            <a:pPr algn="ctr">
              <a:buNone/>
            </a:pPr>
            <a:r>
              <a:rPr lang="ru-RU" sz="7000" b="1" dirty="0" smtClean="0">
                <a:solidFill>
                  <a:schemeClr val="accent5">
                    <a:lumMod val="75000"/>
                  </a:schemeClr>
                </a:solidFill>
              </a:rPr>
              <a:t>Примеры морфологических ошибок в речи детей.</a:t>
            </a:r>
          </a:p>
          <a:p>
            <a:pPr>
              <a:buNone/>
            </a:pPr>
            <a:r>
              <a:rPr lang="ru-RU" sz="4300" dirty="0" smtClean="0"/>
              <a:t>1.</a:t>
            </a:r>
            <a:r>
              <a:rPr lang="ru-RU" sz="5000" dirty="0" smtClean="0"/>
              <a:t>      Неправильные окончания имен существительных,</a:t>
            </a:r>
          </a:p>
          <a:p>
            <a:pPr>
              <a:buNone/>
            </a:pPr>
            <a:r>
              <a:rPr lang="ru-RU" sz="5000" dirty="0" smtClean="0"/>
              <a:t>·         родительный падеж, множественное число: с окончанием –ей - </a:t>
            </a:r>
            <a:r>
              <a:rPr lang="ru-RU" sz="5000" dirty="0" err="1" smtClean="0"/>
              <a:t>карандашов</a:t>
            </a:r>
            <a:r>
              <a:rPr lang="ru-RU" sz="5000" dirty="0" smtClean="0"/>
              <a:t>, </a:t>
            </a:r>
            <a:r>
              <a:rPr lang="ru-RU" sz="5000" dirty="0" err="1" smtClean="0"/>
              <a:t>дверёв</a:t>
            </a:r>
            <a:r>
              <a:rPr lang="ru-RU" sz="5000" dirty="0" smtClean="0"/>
              <a:t>, </a:t>
            </a:r>
            <a:r>
              <a:rPr lang="ru-RU" sz="5000" dirty="0" err="1" smtClean="0"/>
              <a:t>ежов,этажов</a:t>
            </a:r>
            <a:r>
              <a:rPr lang="ru-RU" sz="5000" dirty="0" smtClean="0"/>
              <a:t>; с нулевым окончанием: </a:t>
            </a:r>
            <a:r>
              <a:rPr lang="ru-RU" sz="5000" dirty="0" err="1" smtClean="0"/>
              <a:t>ночов</a:t>
            </a:r>
            <a:r>
              <a:rPr lang="ru-RU" sz="5000" dirty="0" smtClean="0"/>
              <a:t>, </a:t>
            </a:r>
            <a:r>
              <a:rPr lang="ru-RU" sz="5000" dirty="0" err="1" smtClean="0"/>
              <a:t>куклов</a:t>
            </a:r>
            <a:r>
              <a:rPr lang="ru-RU" sz="5000" dirty="0" smtClean="0"/>
              <a:t>, </a:t>
            </a:r>
            <a:r>
              <a:rPr lang="ru-RU" sz="5000" dirty="0" err="1" smtClean="0"/>
              <a:t>девочков</a:t>
            </a:r>
            <a:r>
              <a:rPr lang="ru-RU" sz="5000" dirty="0" smtClean="0"/>
              <a:t>, </a:t>
            </a:r>
            <a:r>
              <a:rPr lang="ru-RU" sz="5000" dirty="0" err="1" smtClean="0"/>
              <a:t>книгов</a:t>
            </a:r>
            <a:r>
              <a:rPr lang="ru-RU" sz="5000" dirty="0" smtClean="0"/>
              <a:t>, </a:t>
            </a:r>
            <a:r>
              <a:rPr lang="ru-RU" sz="5000" dirty="0" err="1" smtClean="0"/>
              <a:t>дверков</a:t>
            </a:r>
            <a:r>
              <a:rPr lang="ru-RU" sz="5000" dirty="0" smtClean="0"/>
              <a:t>, </a:t>
            </a:r>
            <a:r>
              <a:rPr lang="ru-RU" sz="5000" dirty="0" err="1" smtClean="0"/>
              <a:t>пуговицев</a:t>
            </a:r>
            <a:r>
              <a:rPr lang="ru-RU" sz="5000" dirty="0" smtClean="0"/>
              <a:t>;</a:t>
            </a:r>
          </a:p>
          <a:p>
            <a:pPr>
              <a:buNone/>
            </a:pPr>
            <a:r>
              <a:rPr lang="ru-RU" sz="5000" dirty="0" smtClean="0"/>
              <a:t>·         родительный падеж, единственное число: у кукле, у маме, у сестре, без ложке;</a:t>
            </a:r>
          </a:p>
          <a:p>
            <a:pPr>
              <a:buNone/>
            </a:pPr>
            <a:r>
              <a:rPr lang="ru-RU" sz="5000" dirty="0" smtClean="0"/>
              <a:t>·         винительный падеж одушевленных и неодушевленных имен существительных:</a:t>
            </a:r>
          </a:p>
          <a:p>
            <a:pPr>
              <a:buNone/>
            </a:pPr>
            <a:r>
              <a:rPr lang="ru-RU" sz="5000" dirty="0" smtClean="0"/>
              <a:t>Папа подарил мне </a:t>
            </a:r>
            <a:r>
              <a:rPr lang="ru-RU" sz="5000" dirty="0" err="1" smtClean="0"/>
              <a:t>слонёночек</a:t>
            </a:r>
            <a:r>
              <a:rPr lang="ru-RU" sz="5000" dirty="0" smtClean="0"/>
              <a:t>, Сережа поймал сом;</a:t>
            </a:r>
          </a:p>
          <a:p>
            <a:pPr>
              <a:buNone/>
            </a:pPr>
            <a:r>
              <a:rPr lang="ru-RU" sz="5000" dirty="0" smtClean="0"/>
              <a:t>1.      предложный падеж неодушевленных имен существительных мужского рода: в лесе, в носе, в саде;</a:t>
            </a:r>
          </a:p>
          <a:p>
            <a:pPr>
              <a:buNone/>
            </a:pPr>
            <a:r>
              <a:rPr lang="ru-RU" sz="5000" dirty="0" smtClean="0"/>
              <a:t>2.      Склонение несклоняемых имен существительных: на </a:t>
            </a:r>
            <a:r>
              <a:rPr lang="ru-RU" sz="5000" dirty="0" err="1" smtClean="0"/>
              <a:t>палъте</a:t>
            </a:r>
            <a:r>
              <a:rPr lang="ru-RU" sz="5000" dirty="0" smtClean="0"/>
              <a:t>, </a:t>
            </a:r>
            <a:r>
              <a:rPr lang="ru-RU" sz="5000" dirty="0" err="1" smtClean="0"/>
              <a:t>кофий</a:t>
            </a:r>
            <a:r>
              <a:rPr lang="ru-RU" sz="5000" dirty="0" smtClean="0"/>
              <a:t>, </a:t>
            </a:r>
            <a:r>
              <a:rPr lang="ru-RU" sz="5000" dirty="0" err="1" smtClean="0"/>
              <a:t>кофию</a:t>
            </a:r>
            <a:r>
              <a:rPr lang="ru-RU" sz="5000" dirty="0" smtClean="0"/>
              <a:t>, </a:t>
            </a:r>
            <a:r>
              <a:rPr lang="ru-RU" sz="5000" dirty="0" err="1" smtClean="0"/>
              <a:t>на</a:t>
            </a:r>
            <a:r>
              <a:rPr lang="ru-RU" sz="5000" dirty="0" smtClean="0"/>
              <a:t> </a:t>
            </a:r>
            <a:r>
              <a:rPr lang="ru-RU" sz="5000" dirty="0" err="1" smtClean="0"/>
              <a:t>пианине</a:t>
            </a:r>
            <a:r>
              <a:rPr lang="ru-RU" sz="5000" dirty="0" smtClean="0"/>
              <a:t>, в </a:t>
            </a:r>
            <a:r>
              <a:rPr lang="ru-RU" sz="5000" dirty="0" err="1" smtClean="0"/>
              <a:t>кине</a:t>
            </a:r>
            <a:r>
              <a:rPr lang="ru-RU" sz="5000" dirty="0" smtClean="0"/>
              <a:t>.</a:t>
            </a:r>
          </a:p>
          <a:p>
            <a:pPr>
              <a:buNone/>
            </a:pPr>
            <a:r>
              <a:rPr lang="ru-RU" sz="5000" dirty="0" smtClean="0"/>
              <a:t>3.      Образование множественного числа существительных, обозначающих детенышей животных: </a:t>
            </a:r>
            <a:r>
              <a:rPr lang="ru-RU" sz="5000" dirty="0" err="1" smtClean="0"/>
              <a:t>ягнёнки</a:t>
            </a:r>
            <a:r>
              <a:rPr lang="ru-RU" sz="5000" dirty="0" smtClean="0"/>
              <a:t>, </a:t>
            </a:r>
            <a:r>
              <a:rPr lang="ru-RU" sz="5000" dirty="0" err="1" smtClean="0"/>
              <a:t>котёнки</a:t>
            </a:r>
            <a:r>
              <a:rPr lang="ru-RU" sz="5000" dirty="0" smtClean="0"/>
              <a:t>, жеребёнка, свинёнка.</a:t>
            </a:r>
          </a:p>
          <a:p>
            <a:pPr>
              <a:buNone/>
            </a:pPr>
            <a:r>
              <a:rPr lang="ru-RU" sz="5000" dirty="0" smtClean="0"/>
              <a:t>4.      Изменение рода существительных: большой яблок, купи мороженую, папа ушла, теплая молоко, платье зеленая, одеяла разорвалась.</a:t>
            </a:r>
          </a:p>
          <a:p>
            <a:pPr>
              <a:buNone/>
            </a:pPr>
            <a:r>
              <a:rPr lang="ru-RU" sz="4300" dirty="0" smtClean="0"/>
              <a:t>.</a:t>
            </a:r>
          </a:p>
          <a:p>
            <a:pPr>
              <a:buNone/>
            </a:pP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85728"/>
            <a:ext cx="7498080" cy="128588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100" b="1" dirty="0" smtClean="0"/>
              <a:t>Примеры морфологических ошибок в речи детей.</a:t>
            </a:r>
            <a:r>
              <a:rPr lang="ru-RU" sz="4400" b="1" dirty="0" smtClean="0"/>
              <a:t/>
            </a:r>
            <a:br>
              <a:rPr lang="ru-RU" sz="4400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1285860"/>
            <a:ext cx="7933588" cy="5357850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/>
              <a:t>5.      Образование глагольных форм.</a:t>
            </a:r>
          </a:p>
          <a:p>
            <a:pPr>
              <a:buNone/>
            </a:pPr>
            <a:r>
              <a:rPr lang="ru-RU" dirty="0" smtClean="0"/>
              <a:t>2.      повелительное наклонение: </a:t>
            </a:r>
            <a:r>
              <a:rPr lang="ru-RU" dirty="0" err="1" smtClean="0"/>
              <a:t>искай</a:t>
            </a:r>
            <a:r>
              <a:rPr lang="ru-RU" dirty="0" smtClean="0"/>
              <a:t> (ищи),</a:t>
            </a:r>
            <a:r>
              <a:rPr lang="ru-RU" dirty="0" err="1" smtClean="0"/>
              <a:t>exaй</a:t>
            </a:r>
            <a:r>
              <a:rPr lang="ru-RU" dirty="0" smtClean="0"/>
              <a:t> (езжай), спей (спой),склады (сложи); </a:t>
            </a:r>
            <a:r>
              <a:rPr lang="ru-RU" dirty="0" err="1" smtClean="0"/>
              <a:t>скакай</a:t>
            </a:r>
            <a:r>
              <a:rPr lang="ru-RU" dirty="0" smtClean="0"/>
              <a:t> (скани),</a:t>
            </a:r>
          </a:p>
          <a:p>
            <a:pPr>
              <a:buNone/>
            </a:pPr>
            <a:r>
              <a:rPr lang="ru-RU" dirty="0" smtClean="0"/>
              <a:t>3.      изменение основы глагола: искать – </a:t>
            </a:r>
            <a:r>
              <a:rPr lang="ru-RU" dirty="0" err="1" smtClean="0"/>
              <a:t>искаю</a:t>
            </a:r>
            <a:r>
              <a:rPr lang="ru-RU" dirty="0" smtClean="0"/>
              <a:t> (ищу), плескать – плескаю (плещу), плакать – </a:t>
            </a:r>
            <a:r>
              <a:rPr lang="ru-RU" dirty="0" err="1" smtClean="0"/>
              <a:t>плакаю</a:t>
            </a:r>
            <a:r>
              <a:rPr lang="ru-RU" dirty="0" smtClean="0"/>
              <a:t> (плачу), рисовать – </a:t>
            </a:r>
            <a:r>
              <a:rPr lang="ru-RU" dirty="0" err="1" smtClean="0"/>
              <a:t>рисоваю</a:t>
            </a:r>
            <a:r>
              <a:rPr lang="ru-RU" dirty="0" smtClean="0"/>
              <a:t> (рисую); мочь – </a:t>
            </a:r>
            <a:r>
              <a:rPr lang="ru-RU" dirty="0" err="1" smtClean="0"/>
              <a:t>можу</a:t>
            </a:r>
            <a:r>
              <a:rPr lang="ru-RU" dirty="0" smtClean="0"/>
              <a:t> (могу),</a:t>
            </a:r>
          </a:p>
          <a:p>
            <a:pPr>
              <a:buNone/>
            </a:pPr>
            <a:r>
              <a:rPr lang="ru-RU" dirty="0" smtClean="0"/>
              <a:t>4.      спряжение глаголов: хотеть – </a:t>
            </a:r>
            <a:r>
              <a:rPr lang="ru-RU" dirty="0" err="1" smtClean="0"/>
              <a:t>хотишь</a:t>
            </a:r>
            <a:r>
              <a:rPr lang="ru-RU" dirty="0" smtClean="0"/>
              <a:t> (хочешь), давать – </a:t>
            </a:r>
            <a:r>
              <a:rPr lang="ru-RU" dirty="0" err="1" smtClean="0"/>
              <a:t>дадишъ</a:t>
            </a:r>
            <a:r>
              <a:rPr lang="ru-RU" dirty="0" smtClean="0"/>
              <a:t> (дашь), есть – </a:t>
            </a:r>
            <a:r>
              <a:rPr lang="ru-RU" dirty="0" err="1" smtClean="0"/>
              <a:t>едишь</a:t>
            </a:r>
            <a:r>
              <a:rPr lang="ru-RU" dirty="0" smtClean="0"/>
              <a:t> (ешь), спать – </a:t>
            </a:r>
            <a:r>
              <a:rPr lang="ru-RU" dirty="0" err="1" smtClean="0"/>
              <a:t>сплют</a:t>
            </a:r>
            <a:r>
              <a:rPr lang="ru-RU" dirty="0" smtClean="0"/>
              <a:t> (спят).</a:t>
            </a:r>
          </a:p>
          <a:p>
            <a:pPr>
              <a:buNone/>
            </a:pPr>
            <a:r>
              <a:rPr lang="ru-RU" dirty="0" smtClean="0"/>
              <a:t>6.      Неправильная форма причастий: </a:t>
            </a:r>
            <a:r>
              <a:rPr lang="ru-RU" dirty="0" err="1" smtClean="0"/>
              <a:t>сломатая</a:t>
            </a:r>
            <a:r>
              <a:rPr lang="ru-RU" dirty="0" smtClean="0"/>
              <a:t>, </a:t>
            </a:r>
            <a:r>
              <a:rPr lang="ru-RU" dirty="0" err="1" smtClean="0"/>
              <a:t>оборватая</a:t>
            </a:r>
            <a:r>
              <a:rPr lang="ru-RU" dirty="0" smtClean="0"/>
              <a:t>, </a:t>
            </a:r>
            <a:r>
              <a:rPr lang="ru-RU" dirty="0" err="1" smtClean="0"/>
              <a:t>сошитая</a:t>
            </a:r>
            <a:r>
              <a:rPr lang="ru-RU" dirty="0" smtClean="0"/>
              <a:t>;</a:t>
            </a:r>
          </a:p>
          <a:p>
            <a:pPr>
              <a:buNone/>
            </a:pPr>
            <a:r>
              <a:rPr lang="ru-RU" dirty="0" smtClean="0"/>
              <a:t>7.      Образование сравнительной степени прилагательного: </a:t>
            </a:r>
            <a:r>
              <a:rPr lang="ru-RU" dirty="0" err="1" smtClean="0"/>
              <a:t>ярчее</a:t>
            </a:r>
            <a:r>
              <a:rPr lang="ru-RU" dirty="0" smtClean="0"/>
              <a:t>, </a:t>
            </a:r>
            <a:r>
              <a:rPr lang="ru-RU" dirty="0" err="1" smtClean="0"/>
              <a:t>чистее</a:t>
            </a:r>
            <a:r>
              <a:rPr lang="ru-RU" dirty="0" smtClean="0"/>
              <a:t>, </a:t>
            </a:r>
            <a:r>
              <a:rPr lang="ru-RU" dirty="0" err="1" smtClean="0"/>
              <a:t>хужее</a:t>
            </a:r>
            <a:r>
              <a:rPr lang="ru-RU" dirty="0" smtClean="0"/>
              <a:t>, </a:t>
            </a:r>
            <a:r>
              <a:rPr lang="ru-RU" dirty="0" err="1" smtClean="0"/>
              <a:t>красивше</a:t>
            </a:r>
            <a:r>
              <a:rPr lang="ru-RU" dirty="0" smtClean="0"/>
              <a:t>, </a:t>
            </a:r>
            <a:r>
              <a:rPr lang="ru-RU" dirty="0" err="1" smtClean="0"/>
              <a:t>плохее</a:t>
            </a:r>
            <a:r>
              <a:rPr lang="ru-RU" dirty="0" smtClean="0"/>
              <a:t>,</a:t>
            </a:r>
          </a:p>
          <a:p>
            <a:pPr>
              <a:buNone/>
            </a:pPr>
            <a:r>
              <a:rPr lang="ru-RU" dirty="0" smtClean="0"/>
              <a:t>8.      Окончания местоимений в косвенных падежах: у мене болят уши, у тебе новая платья, в этим кармане;</a:t>
            </a:r>
          </a:p>
          <a:p>
            <a:pPr>
              <a:buNone/>
            </a:pPr>
            <a:r>
              <a:rPr lang="ru-RU" dirty="0" smtClean="0"/>
              <a:t>9.      Склонение числительных: двое домов, с </a:t>
            </a:r>
            <a:r>
              <a:rPr lang="ru-RU" dirty="0" err="1" smtClean="0"/>
              <a:t>двумями</a:t>
            </a:r>
            <a:r>
              <a:rPr lang="ru-RU" dirty="0" smtClean="0"/>
              <a:t>, идите по двоим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800" dirty="0" smtClean="0"/>
              <a:t>.</a:t>
            </a:r>
            <a:endParaRPr lang="ru-RU" sz="800" dirty="0"/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928662" y="357166"/>
            <a:ext cx="8005026" cy="6143668"/>
          </a:xfrm>
        </p:spPr>
        <p:txBody>
          <a:bodyPr>
            <a:normAutofit fontScale="70000" lnSpcReduction="20000"/>
          </a:bodyPr>
          <a:lstStyle/>
          <a:p>
            <a:pPr algn="just"/>
            <a:r>
              <a:rPr lang="ru-RU" dirty="0" smtClean="0"/>
              <a:t>В период от 1 г. 8 мес. до 1 г. 10 мес. появляются двухсловные предложения (неполные простые), представляющие сознательную конструкцию, где каждое слово обозначает предмет или действие. К двум годам наблюдаются </a:t>
            </a:r>
            <a:r>
              <a:rPr lang="ru-RU" dirty="0" err="1" smtClean="0"/>
              <a:t>трехи</a:t>
            </a:r>
            <a:r>
              <a:rPr lang="ru-RU" dirty="0" smtClean="0"/>
              <a:t> четырехсловные предложения – начало овладения простым распространенным предложением. Около 1 г. 9 мес. появляются предложения с однородными членами. Наивысшей точки употребления простых распространенных предложений ребенок достигает в пять с половиной лет.</a:t>
            </a:r>
          </a:p>
          <a:p>
            <a:pPr algn="just"/>
            <a:r>
              <a:rPr lang="ru-RU" dirty="0" smtClean="0"/>
              <a:t>Дети четвертого года жизни в обычном общении редко пользуются сложными предложениями. Структура употребляемых ими предложений проста, общее количество невелико и мало увеличивается с возрастом: на четвертом году – 8%, на пятом – 11%, на шестом – 17% (данные В. И. </a:t>
            </a:r>
            <a:r>
              <a:rPr lang="ru-RU" dirty="0" err="1" smtClean="0"/>
              <a:t>Ядэшко</a:t>
            </a:r>
            <a:r>
              <a:rPr lang="ru-RU" dirty="0" smtClean="0"/>
              <a:t>). В достаточной степени легко дети пользуются сложносочиненными предложениями: Мы с бабушкой дома остались, а они поехали по своим делам (4 г. 5 мес.). Более распространенными, с однородными членами, становятся предложения, входящие в состав сложного: Он уснул у реки, а коза пришла, разрезала волку брюхо, потом положила кирпичи и зашила (4 г. 9 мес.).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439718"/>
          </a:xfrm>
        </p:spPr>
        <p:txBody>
          <a:bodyPr>
            <a:normAutofit/>
          </a:bodyPr>
          <a:lstStyle/>
          <a:p>
            <a:r>
              <a:rPr lang="ru-RU" sz="800" dirty="0" smtClean="0"/>
              <a:t>.</a:t>
            </a:r>
            <a:endParaRPr lang="ru-RU" sz="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14414" y="357166"/>
            <a:ext cx="7719274" cy="5891234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В старшем возрасте дети умеют противопоставлять однородные члены предложения, пользуются противительными союзами: Она бросила иголку, а не воткнула.</a:t>
            </a:r>
          </a:p>
          <a:p>
            <a:r>
              <a:rPr lang="ru-RU" dirty="0" smtClean="0"/>
              <a:t>Синтаксические ошибки наблюдаются в нарушении порядка слов в предложении: на первое место ставится наиболее важное для ребенка слово: «Куклу мама принесла?» вопросительное предложение начинается с того, что для ребенка важнее: «Заплакала Маша почему?»; дети часто начинают свой ответ с вопросительного слова, поэтому на вопрос «почему?» отвечают: «Почему что».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mrds17.edumsko.ru/images/cms/thumbs/6ce1ecd0b3214b791edf8cf384c9d4dc7ab45396/deyatel_nost_714_auto_5_80.jpg"/>
          <p:cNvPicPr/>
          <p:nvPr/>
        </p:nvPicPr>
        <p:blipFill>
          <a:blip r:embed="rId2"/>
          <a:srcRect t="2864" r="1196" b="3035"/>
          <a:stretch>
            <a:fillRect/>
          </a:stretch>
        </p:blipFill>
        <p:spPr bwMode="auto">
          <a:xfrm>
            <a:off x="4643406" y="3500414"/>
            <a:ext cx="4500594" cy="33575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800" dirty="0" smtClean="0"/>
              <a:t>.</a:t>
            </a:r>
            <a:endParaRPr lang="ru-RU" sz="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1538" y="500042"/>
            <a:ext cx="7358114" cy="5214974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К концу дошкольного возраста детское словообразование сближается с нормативным, в связи с чем снижается интенсивность словотворчества.</a:t>
            </a:r>
          </a:p>
          <a:p>
            <a:r>
              <a:rPr lang="ru-RU" dirty="0" smtClean="0"/>
              <a:t>Для методики обучения важен вывод о необходимости особого внимания к формированию в среднем и старшем дошкольном </a:t>
            </a:r>
          </a:p>
          <a:p>
            <a:r>
              <a:rPr lang="ru-RU" dirty="0" smtClean="0"/>
              <a:t>возрасте средств </a:t>
            </a:r>
          </a:p>
          <a:p>
            <a:r>
              <a:rPr lang="ru-RU" dirty="0" smtClean="0"/>
              <a:t>и способов </a:t>
            </a:r>
          </a:p>
          <a:p>
            <a:r>
              <a:rPr lang="ru-RU" dirty="0" smtClean="0"/>
              <a:t>словообразования.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357166"/>
            <a:ext cx="7991500" cy="114300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dirty="0" smtClean="0"/>
              <a:t>Объем </a:t>
            </a:r>
            <a:r>
              <a:rPr lang="ru-RU" sz="2700" dirty="0" smtClean="0"/>
              <a:t>грамматических</a:t>
            </a:r>
            <a:r>
              <a:rPr lang="ru-RU" sz="2000" dirty="0" smtClean="0"/>
              <a:t> навыков обобщения можно представить следующим образом.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28662" y="1142984"/>
            <a:ext cx="8062938" cy="5072098"/>
          </a:xfrm>
        </p:spPr>
        <p:txBody>
          <a:bodyPr>
            <a:normAutofit fontScale="70000" lnSpcReduction="20000"/>
          </a:bodyPr>
          <a:lstStyle/>
          <a:p>
            <a:r>
              <a:rPr lang="ru-RU" i="1" dirty="0" smtClean="0"/>
              <a:t>В морфологии.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Морфологический строй речи дошкольников включает почти все грамматические формы. Самое большое место занимают существительные и глаголы.</a:t>
            </a:r>
          </a:p>
          <a:p>
            <a:r>
              <a:rPr lang="ru-RU" i="1" dirty="0" smtClean="0"/>
              <a:t>В словообразовании.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Детей подводят к образованию одного слова на базе другого однокоренного слова, которым оно мотивировано, т.е. из которого оно выводится по смыслу и по форме. Образование слов осуществляется с помощью аффиксов (окончания, приставки, суффиксы).</a:t>
            </a:r>
          </a:p>
          <a:p>
            <a:r>
              <a:rPr lang="ru-RU" i="1" dirty="0" smtClean="0"/>
              <a:t>В синтаксисе.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Детей обучают способам соединения слов в словосочетания и предложения разных типов – простые и сложные. В зависимости от цели сообщения предложения делятся на повествовательные, вопросительные и побудительные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457200"/>
            <a:ext cx="7991500" cy="118585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700" b="1" i="1" dirty="0" smtClean="0"/>
              <a:t>3. Задачи и содержание работы по формированию грамматической стороны речи у детей</a:t>
            </a:r>
            <a:r>
              <a:rPr lang="ru-RU" b="1" i="1" dirty="0" smtClean="0"/>
              <a:t/>
            </a:r>
            <a:br>
              <a:rPr lang="ru-RU" b="1" i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1554162"/>
            <a:ext cx="7991500" cy="4660920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dirty="0" smtClean="0"/>
              <a:t>     </a:t>
            </a:r>
            <a:r>
              <a:rPr lang="ru-RU" b="1" dirty="0" smtClean="0"/>
              <a:t>Три направления: </a:t>
            </a:r>
          </a:p>
          <a:p>
            <a:pPr>
              <a:buNone/>
            </a:pPr>
            <a:r>
              <a:rPr lang="ru-RU" dirty="0" smtClean="0"/>
              <a:t>Помочь детям </a:t>
            </a:r>
            <a:r>
              <a:rPr lang="ru-RU" b="1" dirty="0" smtClean="0"/>
              <a:t>практически </a:t>
            </a:r>
            <a:r>
              <a:rPr lang="ru-RU" dirty="0" smtClean="0"/>
              <a:t>освоить морфологическую систему родного языка (изменение по родам, числам, лицам, временам).</a:t>
            </a:r>
          </a:p>
          <a:p>
            <a:pPr>
              <a:buNone/>
            </a:pPr>
            <a:r>
              <a:rPr lang="ru-RU" dirty="0" smtClean="0"/>
              <a:t>Помочь детям в </a:t>
            </a:r>
            <a:r>
              <a:rPr lang="ru-RU" b="1" dirty="0" smtClean="0"/>
              <a:t>овладении</a:t>
            </a:r>
            <a:r>
              <a:rPr lang="ru-RU" dirty="0" smtClean="0"/>
              <a:t> синтаксической стороной: учить правильному согласованию слов в предложении, построению разных типов предложений и сочетанию их в связном тексте.</a:t>
            </a:r>
          </a:p>
          <a:p>
            <a:pPr>
              <a:buNone/>
            </a:pPr>
            <a:r>
              <a:rPr lang="ru-RU" dirty="0" smtClean="0"/>
              <a:t>Сообщить </a:t>
            </a:r>
            <a:r>
              <a:rPr lang="ru-RU" b="1" dirty="0" smtClean="0"/>
              <a:t>знания</a:t>
            </a:r>
            <a:r>
              <a:rPr lang="ru-RU" dirty="0" smtClean="0"/>
              <a:t> о некоторых нормах образования форм слов – словообразования.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4414" y="285728"/>
            <a:ext cx="7498080" cy="1143000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/>
              <a:t>Задачи по формированию грамматического строя речи</a:t>
            </a:r>
            <a:endParaRPr lang="ru-RU" sz="2800" dirty="0"/>
          </a:p>
        </p:txBody>
      </p:sp>
      <p:pic>
        <p:nvPicPr>
          <p:cNvPr id="4" name="Содержимое 3" descr="http://xn--e1aogju.xn--p1ai/upload/sx/575/preview/111.jpg"/>
          <p:cNvPicPr>
            <a:picLocks noGrp="1"/>
          </p:cNvPicPr>
          <p:nvPr>
            <p:ph idx="1"/>
          </p:nvPr>
        </p:nvPicPr>
        <p:blipFill>
          <a:blip r:embed="rId2"/>
          <a:srcRect t="5372" b="70635"/>
          <a:stretch>
            <a:fillRect/>
          </a:stretch>
        </p:blipFill>
        <p:spPr bwMode="auto">
          <a:xfrm>
            <a:off x="1428728" y="1714488"/>
            <a:ext cx="7286676" cy="4500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457200"/>
            <a:ext cx="7920062" cy="68578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700" dirty="0" smtClean="0"/>
              <a:t>Объем грамматических навыков обобщения можно представить следующим образом.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1538" y="1142984"/>
            <a:ext cx="7920062" cy="5072098"/>
          </a:xfrm>
        </p:spPr>
        <p:txBody>
          <a:bodyPr>
            <a:normAutofit fontScale="70000" lnSpcReduction="20000"/>
          </a:bodyPr>
          <a:lstStyle/>
          <a:p>
            <a:r>
              <a:rPr lang="ru-RU" i="1" dirty="0" smtClean="0"/>
              <a:t>В морфологии.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Морфологический строй речи дошкольников включает почти все грамматические формы. Самое большое место занимают существительные и глаголы.</a:t>
            </a:r>
          </a:p>
          <a:p>
            <a:r>
              <a:rPr lang="ru-RU" i="1" dirty="0" smtClean="0"/>
              <a:t>В словообразовании.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Детей подводят к образованию одного слова на базе другого однокоренного слова, которым оно мотивировано, т.е. из которого оно выводится по смыслу и по форме. Образование слов осуществляется с помощью аффиксов (окончания, приставки, суффиксы).</a:t>
            </a:r>
          </a:p>
          <a:p>
            <a:r>
              <a:rPr lang="ru-RU" i="1" dirty="0" smtClean="0"/>
              <a:t>В синтаксисе.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Детей обучают способам соединения слов в словосочетания и предложения разных типов – простые и сложные. В зависимости от цели сообщения предложения делятся на повествовательные, вопросительные и побудительные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357166"/>
            <a:ext cx="7900982" cy="85725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200" b="1" i="1" dirty="0" smtClean="0"/>
              <a:t>4. Пути формирования грамматической стороны речи у детей</a:t>
            </a:r>
            <a:r>
              <a:rPr lang="ru-RU" b="1" i="1" dirty="0" smtClean="0"/>
              <a:t/>
            </a:r>
            <a:br>
              <a:rPr lang="ru-RU" b="1" i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42976" y="1071546"/>
            <a:ext cx="7848624" cy="5008579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sz="2800" b="1" dirty="0" smtClean="0"/>
              <a:t>Пути формирования грамматически правильной речи: </a:t>
            </a:r>
          </a:p>
          <a:p>
            <a:pPr algn="just">
              <a:buNone/>
            </a:pPr>
            <a:r>
              <a:rPr lang="ru-RU" sz="2800" dirty="0" smtClean="0"/>
              <a:t>- создание благоприятной языковой среды, дающей образцы грамотной речи;</a:t>
            </a:r>
          </a:p>
          <a:p>
            <a:pPr algn="just">
              <a:buNone/>
            </a:pPr>
            <a:r>
              <a:rPr lang="ru-RU" sz="2800" dirty="0" smtClean="0"/>
              <a:t>- повышение речевой культуры взрослых; </a:t>
            </a:r>
          </a:p>
          <a:p>
            <a:pPr algn="just">
              <a:buNone/>
            </a:pPr>
            <a:r>
              <a:rPr lang="ru-RU" sz="2800" dirty="0" smtClean="0"/>
              <a:t>- специальное обучение детей трудным грамматическим формам, направленное на предупреждение ошибок; </a:t>
            </a:r>
          </a:p>
          <a:p>
            <a:pPr algn="just">
              <a:buNone/>
            </a:pPr>
            <a:r>
              <a:rPr lang="ru-RU" sz="2800" dirty="0" smtClean="0"/>
              <a:t>- формирование грамматических навыков в практике речевого общения; </a:t>
            </a:r>
          </a:p>
          <a:p>
            <a:pPr algn="just">
              <a:buNone/>
            </a:pPr>
            <a:r>
              <a:rPr lang="ru-RU" sz="2800" dirty="0" smtClean="0"/>
              <a:t>- исправление грамматических ошибок.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cs621622.vk.me/v621622919/2c1af/1I8tlSx29oM.jpg"/>
          <p:cNvPicPr/>
          <p:nvPr/>
        </p:nvPicPr>
        <p:blipFill>
          <a:blip r:embed="rId2"/>
          <a:srcRect l="4688" r="7812"/>
          <a:stretch>
            <a:fillRect/>
          </a:stretch>
        </p:blipFill>
        <p:spPr bwMode="auto">
          <a:xfrm>
            <a:off x="4786314" y="4357694"/>
            <a:ext cx="4000528" cy="23285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14290"/>
            <a:ext cx="7498080" cy="157163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i="1" dirty="0" smtClean="0"/>
              <a:t>1. Грамматический строй родного языка, значение его усвоения для речевого развития детей</a:t>
            </a:r>
            <a:br>
              <a:rPr lang="ru-RU" sz="2800" b="1" i="1" dirty="0" smtClean="0"/>
            </a:b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1500174"/>
            <a:ext cx="7000924" cy="4676788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dirty="0" smtClean="0"/>
              <a:t>Грамматика – это наука о строе языка, о его законах </a:t>
            </a:r>
          </a:p>
          <a:p>
            <a:pPr algn="ctr">
              <a:buNone/>
            </a:pPr>
            <a:r>
              <a:rPr lang="ru-RU" dirty="0" smtClean="0"/>
              <a:t>Как строй языка </a:t>
            </a:r>
            <a:r>
              <a:rPr lang="ru-RU" b="1" dirty="0" smtClean="0"/>
              <a:t>грамматика</a:t>
            </a:r>
            <a:r>
              <a:rPr lang="ru-RU" dirty="0" smtClean="0"/>
              <a:t> представляет собой «систему систем», объединяющую </a:t>
            </a:r>
          </a:p>
          <a:p>
            <a:pPr algn="just">
              <a:buNone/>
            </a:pPr>
            <a:r>
              <a:rPr lang="ru-RU" b="1" u="sng" dirty="0" smtClean="0"/>
              <a:t>словообразование</a:t>
            </a:r>
            <a:r>
              <a:rPr lang="ru-RU" b="1" dirty="0" smtClean="0"/>
              <a:t>,  </a:t>
            </a:r>
          </a:p>
          <a:p>
            <a:pPr algn="just">
              <a:buNone/>
            </a:pPr>
            <a:r>
              <a:rPr lang="ru-RU" b="1" dirty="0" smtClean="0"/>
              <a:t> </a:t>
            </a:r>
            <a:r>
              <a:rPr lang="ru-RU" b="1" u="sng" dirty="0" smtClean="0"/>
              <a:t>морфологию</a:t>
            </a:r>
            <a:r>
              <a:rPr lang="ru-RU" b="1" dirty="0" smtClean="0"/>
              <a:t>, </a:t>
            </a:r>
          </a:p>
          <a:p>
            <a:pPr algn="just">
              <a:buNone/>
            </a:pPr>
            <a:r>
              <a:rPr lang="ru-RU" b="1" dirty="0" smtClean="0"/>
              <a:t> </a:t>
            </a:r>
            <a:r>
              <a:rPr lang="ru-RU" b="1" u="sng" dirty="0" smtClean="0"/>
              <a:t>синтаксис</a:t>
            </a:r>
            <a:endParaRPr lang="ru-RU" b="1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357166"/>
            <a:ext cx="7991500" cy="92869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700" dirty="0" smtClean="0"/>
              <a:t>Грамматические ошибки дошкольников определяются различными факторами: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1214422"/>
            <a:ext cx="7991500" cy="4865703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/>
              <a:t>1.      общими психофизиологическими закономерностями развития ребенка (развитием внимания, памяти, мышления, состоянием нервных процессов);</a:t>
            </a:r>
          </a:p>
          <a:p>
            <a:pPr>
              <a:buNone/>
            </a:pPr>
            <a:r>
              <a:rPr lang="ru-RU" dirty="0" smtClean="0"/>
              <a:t>2.      трудностями овладения грамматическим строем языка (морфологией, синтаксисом, словообразованием) и уровнем его усвоения;</a:t>
            </a:r>
          </a:p>
          <a:p>
            <a:pPr>
              <a:buNone/>
            </a:pPr>
            <a:r>
              <a:rPr lang="ru-RU" dirty="0" smtClean="0"/>
              <a:t>3.      запасом знаний об окружающем мире и объемом словаря, а также состоянием речевого аппарата и уровнем развития фонематического восприятия речи;</a:t>
            </a:r>
          </a:p>
          <a:p>
            <a:pPr>
              <a:buNone/>
            </a:pPr>
            <a:r>
              <a:rPr lang="ru-RU" dirty="0" smtClean="0"/>
              <a:t>4.      неблагоприятным влиянием окружающей речевой среды (прежде всего неправильной речью родителей и воспитателей);</a:t>
            </a:r>
          </a:p>
          <a:p>
            <a:pPr>
              <a:buNone/>
            </a:pPr>
            <a:r>
              <a:rPr lang="ru-RU" dirty="0" smtClean="0"/>
              <a:t>5.      педагогической запущенностью, недостаточным вниманием к детской речи.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25715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42976" y="428605"/>
            <a:ext cx="7848624" cy="4286279"/>
          </a:xfrm>
        </p:spPr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ru-RU" i="1" dirty="0" smtClean="0"/>
              <a:t>Грамматический строй дети усваивают постепенно, в определенной последовательности.</a:t>
            </a:r>
          </a:p>
          <a:p>
            <a:pPr>
              <a:buNone/>
            </a:pPr>
            <a:r>
              <a:rPr lang="ru-RU" dirty="0" smtClean="0"/>
              <a:t>Системой словоизменения овладевают в младшем и среднем возрасте. </a:t>
            </a:r>
          </a:p>
          <a:p>
            <a:pPr>
              <a:buNone/>
            </a:pPr>
            <a:r>
              <a:rPr lang="ru-RU" dirty="0" smtClean="0"/>
              <a:t>Системой словообразования – начиная со средней группы. </a:t>
            </a:r>
          </a:p>
          <a:p>
            <a:pPr>
              <a:buNone/>
            </a:pPr>
            <a:r>
              <a:rPr lang="ru-RU" dirty="0" smtClean="0"/>
              <a:t>В средней и старшей группах процесс формирования словообразовательных умений характеризуется интенсивностью, творчеством. </a:t>
            </a:r>
          </a:p>
          <a:p>
            <a:pPr>
              <a:buNone/>
            </a:pPr>
            <a:r>
              <a:rPr lang="ru-RU" dirty="0" smtClean="0"/>
              <a:t>В подготовительной к школе группе начинает складываться знание норм словообразования.</a:t>
            </a:r>
          </a:p>
          <a:p>
            <a:endParaRPr lang="ru-RU" dirty="0"/>
          </a:p>
        </p:txBody>
      </p:sp>
      <p:pic>
        <p:nvPicPr>
          <p:cNvPr id="4" name="Рисунок 3" descr="http://baikal24.ru/public/images/upload/full70cd67dd2a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5984" y="4286256"/>
            <a:ext cx="4500594" cy="25717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285728"/>
            <a:ext cx="7991500" cy="1009672"/>
          </a:xfrm>
        </p:spPr>
        <p:txBody>
          <a:bodyPr>
            <a:noAutofit/>
          </a:bodyPr>
          <a:lstStyle/>
          <a:p>
            <a:pPr algn="ctr"/>
            <a:r>
              <a:rPr lang="ru-RU" sz="2000" dirty="0" smtClean="0"/>
              <a:t> Методы и приемы формирования грамматически правильной речи.</a:t>
            </a:r>
            <a:br>
              <a:rPr lang="ru-RU" sz="2000" dirty="0" smtClean="0"/>
            </a:b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1538" y="1071546"/>
            <a:ext cx="7920062" cy="5286412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dirty="0" smtClean="0"/>
              <a:t>К методам относятся </a:t>
            </a:r>
            <a:r>
              <a:rPr lang="ru-RU" b="1" dirty="0" smtClean="0"/>
              <a:t>дидактические игры, игры-драматизации, словесные упражнения, рассматривание картин, пересказ коротких рассказов и сказок.</a:t>
            </a:r>
            <a:r>
              <a:rPr lang="ru-RU" dirty="0" smtClean="0"/>
              <a:t> Эти методы могут выступать и в качестве приемов при использовании других методов.</a:t>
            </a:r>
          </a:p>
          <a:p>
            <a:pPr>
              <a:buNone/>
            </a:pPr>
            <a:r>
              <a:rPr lang="ru-RU" dirty="0" smtClean="0"/>
              <a:t>Дидактические игры и игры-драматизации проводятся, главным образом, с детьми младшего и среднего возраста. Упражнения – преимущественно с детьми старшего дошкольного возраста.</a:t>
            </a:r>
          </a:p>
          <a:p>
            <a:pPr>
              <a:buNone/>
            </a:pPr>
            <a:r>
              <a:rPr lang="ru-RU" b="1" dirty="0" smtClean="0"/>
              <a:t>Дидактические игры </a:t>
            </a:r>
            <a:r>
              <a:rPr lang="ru-RU" dirty="0" smtClean="0"/>
              <a:t>– эффективное средство закрепления грамматических навыков, так как благодаря динамичности, эмоциональности проведения и заинтересованности детей они дают возможность много раз упражнять ребенка в повторении нужных словоформ. Дидактические игры могут проводиться как с игрушками, предметами и картинками, так и без наглядного материала – в форме словесных игр, построенных на словах и действиях играющих.</a:t>
            </a:r>
          </a:p>
          <a:p>
            <a:pPr>
              <a:buNone/>
            </a:pPr>
            <a:r>
              <a:rPr lang="ru-RU" dirty="0" smtClean="0"/>
              <a:t>В каждой дидактической игре четко определяется программное содержание.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content.schools.by/sad4mosty/library/Page1_4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1357275"/>
            <a:ext cx="4000528" cy="550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54290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6248" y="500042"/>
            <a:ext cx="4705352" cy="5929354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2600" b="1" dirty="0" smtClean="0"/>
              <a:t>Рассматривание картин</a:t>
            </a:r>
            <a:r>
              <a:rPr lang="ru-RU" sz="2600" dirty="0" smtClean="0"/>
              <a:t>, в основном сюжетных, используется для формирования умения строить простые и сложные предложения.</a:t>
            </a:r>
          </a:p>
          <a:p>
            <a:pPr>
              <a:buNone/>
            </a:pPr>
            <a:r>
              <a:rPr lang="ru-RU" sz="2600" b="1" dirty="0" smtClean="0"/>
              <a:t>Пересказ коротких рассказов и сказок </a:t>
            </a:r>
            <a:r>
              <a:rPr lang="ru-RU" sz="2600" dirty="0" smtClean="0"/>
              <a:t>– ценное средство для обучения детей построению предложений, так как само художественное произведение является образцом правильной в грамматическом отношении речи. Занятия по обучению детей </a:t>
            </a:r>
            <a:r>
              <a:rPr lang="ru-RU" sz="2600" dirty="0" err="1" smtClean="0"/>
              <a:t>пересказыванию</a:t>
            </a:r>
            <a:r>
              <a:rPr lang="ru-RU" sz="2600" dirty="0" smtClean="0"/>
              <a:t> обогащают язык, развивают последовательность и логичность мышления и речи.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32859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500042"/>
            <a:ext cx="7991500" cy="5715040"/>
          </a:xfrm>
        </p:spPr>
        <p:txBody>
          <a:bodyPr>
            <a:normAutofit fontScale="70000" lnSpcReduction="20000"/>
          </a:bodyPr>
          <a:lstStyle/>
          <a:p>
            <a:pPr algn="just">
              <a:buNone/>
            </a:pPr>
            <a:r>
              <a:rPr lang="ru-RU" dirty="0" smtClean="0"/>
              <a:t>Ведущими </a:t>
            </a:r>
            <a:r>
              <a:rPr lang="ru-RU" b="1" dirty="0" smtClean="0"/>
              <a:t>приемами</a:t>
            </a:r>
            <a:r>
              <a:rPr lang="ru-RU" dirty="0" smtClean="0"/>
              <a:t> обучения грамматическим навыкам можно назвать </a:t>
            </a:r>
            <a:r>
              <a:rPr lang="ru-RU" b="1" dirty="0" smtClean="0"/>
              <a:t>образец, объяснение, указание, сравнение, повторение</a:t>
            </a:r>
            <a:r>
              <a:rPr lang="ru-RU" dirty="0" smtClean="0"/>
              <a:t>. Они предупреждают ошибки детей, помогают сосредоточить внимание ребенка на правильной форме слова или конструкции предложения.</a:t>
            </a:r>
          </a:p>
          <a:p>
            <a:pPr algn="just">
              <a:buNone/>
            </a:pPr>
            <a:r>
              <a:rPr lang="ru-RU" dirty="0" smtClean="0"/>
              <a:t>Используются и такие приемы, как создание проблемных ситуаций; подсказ нужной формы; исправление ошибки; вопросы подсказывающего и оценочного характера; привлечение детей к исправлению ошибок; напоминание о том, как сказать правильно, и др.</a:t>
            </a:r>
          </a:p>
          <a:p>
            <a:pPr algn="just">
              <a:buNone/>
            </a:pPr>
            <a:r>
              <a:rPr lang="ru-RU" dirty="0" smtClean="0"/>
              <a:t>В морфологии, синтаксисе и словообразовании используются типичные только для этого раздела приемы работы с детьми. В словообразовании, например, используется прием раскрытия словообразовательного значения слова: «Сахарница так называется потому, что это специальная посуда для сахара». В синтаксисе применяются подбор однородных определений, дополнение предложений и другие приемы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61434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1538" y="1000108"/>
            <a:ext cx="7786742" cy="5080017"/>
          </a:xfrm>
        </p:spPr>
        <p:txBody>
          <a:bodyPr>
            <a:normAutofit fontScale="85000" lnSpcReduction="10000"/>
          </a:bodyPr>
          <a:lstStyle/>
          <a:p>
            <a:pPr algn="just">
              <a:buNone/>
            </a:pPr>
            <a:r>
              <a:rPr lang="ru-RU" i="1" dirty="0" smtClean="0"/>
              <a:t>    При исправлении детских ошибок не следует быть слишком навязчивыми, необходимо учитывать обстановку, быть внимательными и чуткими собеседниками. Приведем примеры: ребенок чем-то огорчен, он жалуется воспитателю, хочет от него помощи, совета, но допускает речевую ошибку; ребенок играет, он возбужден, что-то говорит и делает ошибки; ребенок впервые решился прочитать стихотворение наизусть. Он вышел на середину комнаты, начал декламировать, но стал допускать грамматические ошибки.</a:t>
            </a:r>
          </a:p>
          <a:p>
            <a:pPr algn="just">
              <a:buNone/>
            </a:pPr>
            <a:r>
              <a:rPr lang="ru-RU" b="1" dirty="0" smtClean="0"/>
              <a:t>    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" name="Содержимое 3" descr="http://poltavadnz42.ucoz.ua/au4gIAEs.jpe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714480" y="1928802"/>
            <a:ext cx="6715172" cy="4500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357290" y="428604"/>
            <a:ext cx="750099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/>
              <a:t>Воспитатель фиксирует свое внимание на ошибках, чтобы позднее исправить их в подходящей обстановке.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000" dirty="0" smtClean="0"/>
              <a:t>5. Методика формирования морфологической стороны речи</a:t>
            </a: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1357298"/>
            <a:ext cx="7991500" cy="4786346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b="1" i="1" dirty="0" smtClean="0"/>
              <a:t>          Младший дошкольный возраст.</a:t>
            </a:r>
            <a:endParaRPr lang="ru-RU" b="1" dirty="0" smtClean="0"/>
          </a:p>
          <a:p>
            <a:pPr>
              <a:buNone/>
            </a:pPr>
            <a:r>
              <a:rPr lang="ru-RU" dirty="0" smtClean="0"/>
              <a:t> К трем годам дети овладевают наиболее типичными окончаниями таких грамматических категорий, как падеж, род, число, время, но не усваивают всего разнообразия этих категорий. Особенно это относится к существительным. На четвертом году ребенок ориентируется на первоначальную форму слова, что связано с усвоением категории рода.</a:t>
            </a:r>
          </a:p>
          <a:p>
            <a:pPr>
              <a:buNone/>
            </a:pPr>
            <a:r>
              <a:rPr lang="ru-RU" dirty="0" smtClean="0"/>
              <a:t> Дидактические игры с игрушками, игры-драматизации в наибольшей степени отвечают возрастным особенностям детей младшего и среднего возраста. Они предоставляют возможность изменять положение игрушек, разыгрывать сценки, употреблять прямую и косвенную речь, соответствующим образом изменять слово. Динамика игрового действия способствует усвоению грамматических навыков.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85728"/>
            <a:ext cx="8686800" cy="42862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1538" y="500042"/>
            <a:ext cx="7920062" cy="5580083"/>
          </a:xfrm>
        </p:spPr>
        <p:txBody>
          <a:bodyPr>
            <a:normAutofit fontScale="55000" lnSpcReduction="20000"/>
          </a:bodyPr>
          <a:lstStyle/>
          <a:p>
            <a:pPr algn="ctr">
              <a:buNone/>
            </a:pPr>
            <a:r>
              <a:rPr lang="ru-RU" sz="4400" i="1" dirty="0" smtClean="0"/>
              <a:t>         </a:t>
            </a:r>
            <a:r>
              <a:rPr lang="ru-RU" sz="4400" b="1" i="1" dirty="0" smtClean="0"/>
              <a:t>Средний дошкольный возраст.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На пятом году жизни у детей появляется большое количество морфологических ошибок, обусловленное расширением сферы общения, усложнившейся структурой речи, вследствие чего неусвоенные еще нормы правильного изменения слов становятся более заметными. Наряду с этим в речи детей наблюдается значительно больше правильных грамматических форм.</a:t>
            </a:r>
          </a:p>
          <a:p>
            <a:pPr>
              <a:buNone/>
            </a:pPr>
            <a:r>
              <a:rPr lang="ru-RU" dirty="0" smtClean="0"/>
              <a:t>Формированию грамматических навыков помогают возникающая в этом возрасте потребность говорить правильно, прошлый опыт, развитие у ребенка умений </a:t>
            </a:r>
            <a:r>
              <a:rPr lang="ru-RU" dirty="0" err="1" smtClean="0"/>
              <a:t>мобилизовывать</a:t>
            </a:r>
            <a:r>
              <a:rPr lang="ru-RU" dirty="0" smtClean="0"/>
              <a:t> свою память, более осознанно изменять слова, искать правильные формы. Большую роль играет для ребенка оценка взрослыми его речевой деятельности.</a:t>
            </a:r>
          </a:p>
          <a:p>
            <a:pPr>
              <a:buNone/>
            </a:pPr>
            <a:r>
              <a:rPr lang="ru-RU" dirty="0" smtClean="0"/>
              <a:t>На ступени среднего дошкольного возраста наряду с закреплением уже сформированных грамматических навыков следует учить детей правильно изменять трудные для них слова. На данном этапе формирование грамматического строя речи в большей степени, чем ранее, связано с развитием монологической речи, с обучением детей рассказыванию</a:t>
            </a:r>
          </a:p>
          <a:p>
            <a:pPr>
              <a:buNone/>
            </a:pPr>
            <a:r>
              <a:rPr lang="ru-RU" dirty="0" smtClean="0"/>
              <a:t>Программное содержание и методика организации занятий также усложняются. В дидактических играх и играх-драматизациях дается не одна, а несколько ситуаций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32859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500042"/>
            <a:ext cx="7972420" cy="5597533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sz="4400" i="1" dirty="0" smtClean="0"/>
              <a:t>                   </a:t>
            </a:r>
            <a:r>
              <a:rPr lang="ru-RU" sz="4400" b="1" i="1" dirty="0" smtClean="0"/>
              <a:t>Старший дошкольный возраст.</a:t>
            </a:r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>В старшем дошкольном возрасте завершается усвоение системы родного языка. К шести годам дети усвоили основные закономерности изменения и соединения слов в предложения, согласование в роде, числе и падеже. Но единичные, нетипичные формы вызывают затруднения.</a:t>
            </a:r>
          </a:p>
          <a:p>
            <a:pPr>
              <a:buNone/>
            </a:pPr>
            <a:r>
              <a:rPr lang="ru-RU" dirty="0" smtClean="0"/>
              <a:t>На данном возрастном этапе ставятся задачи учить детей правильно изменять все слова, имеющиеся в их активном словаре, воспитывать у ребенка критическое отношение к грамматическим ошибкам в его собственной и чужой речи, потребность говорить правильно.</a:t>
            </a:r>
          </a:p>
          <a:p>
            <a:pPr>
              <a:buNone/>
            </a:pPr>
            <a:r>
              <a:rPr lang="ru-RU" dirty="0" smtClean="0"/>
              <a:t>Совершенствование грамматического строя происходит преимущественно в связи с развитием связной речи.</a:t>
            </a:r>
          </a:p>
          <a:p>
            <a:pPr>
              <a:buNone/>
            </a:pPr>
            <a:r>
              <a:rPr lang="ru-RU" dirty="0" smtClean="0"/>
              <a:t>В методике от постепенного преобладания наглядного материала, от связи грамматических форм с наглядными жизненными ситуациями осуществляется переход к словесным приемам. Снижается роль игр с игрушками, больше используются картинки, словесные дидактические игры и специальные словесные грамматические упражнения (иногда это лексико-грамматические упражнения).</a:t>
            </a:r>
          </a:p>
          <a:p>
            <a:pPr>
              <a:buNone/>
            </a:pPr>
            <a:r>
              <a:rPr lang="ru-RU" dirty="0" smtClean="0"/>
              <a:t>По-прежнему используется образец грамматической формы. Образцом может быть и речь самих детей. Необходимо также создавать условия для речевого творчества – самостоятельного образования трудных форм слова.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457200"/>
            <a:ext cx="7920062" cy="282892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100" dirty="0" smtClean="0"/>
              <a:t>Каждое грамматическое явление всегда имеет две стороны: внутреннюю, грамматическое значение, то, что выражено, и внешнюю, грамматический способ выражения, то, чем выражено.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28662" y="3000372"/>
            <a:ext cx="8062938" cy="3286148"/>
          </a:xfrm>
        </p:spPr>
        <p:txBody>
          <a:bodyPr>
            <a:normAutofit fontScale="92500" lnSpcReduction="10000"/>
          </a:bodyPr>
          <a:lstStyle/>
          <a:p>
            <a:pPr algn="just">
              <a:buNone/>
            </a:pPr>
            <a:r>
              <a:rPr lang="ru-RU" dirty="0" smtClean="0"/>
              <a:t>   Освоение ребенком </a:t>
            </a:r>
            <a:r>
              <a:rPr lang="ru-RU" b="1" dirty="0" smtClean="0"/>
              <a:t>грамматического строя языка</a:t>
            </a:r>
            <a:r>
              <a:rPr lang="ru-RU" dirty="0" smtClean="0"/>
              <a:t> имеет большое значение, так как только морфологически и синтаксически оформленная речь может быть </a:t>
            </a:r>
            <a:r>
              <a:rPr lang="ru-RU" b="1" dirty="0" smtClean="0"/>
              <a:t>понятна собеседнику </a:t>
            </a:r>
            <a:r>
              <a:rPr lang="ru-RU" dirty="0" smtClean="0"/>
              <a:t>и может служить для него средством общения со взрослыми и сверстниками.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285728"/>
            <a:ext cx="7991500" cy="928694"/>
          </a:xfrm>
        </p:spPr>
        <p:txBody>
          <a:bodyPr>
            <a:normAutofit/>
          </a:bodyPr>
          <a:lstStyle/>
          <a:p>
            <a:r>
              <a:rPr lang="ru-RU" sz="2400" dirty="0" smtClean="0"/>
              <a:t>6. Методика формирования синтаксической стороны речи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1538" y="1285860"/>
            <a:ext cx="7920062" cy="4794265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dirty="0" smtClean="0"/>
              <a:t>В работе над синтаксисом на первый план выступает задача формирования навыков построения разных типов предложений и умения соединять их в связное высказывание.</a:t>
            </a:r>
          </a:p>
          <a:p>
            <a:pPr>
              <a:buNone/>
            </a:pPr>
            <a:r>
              <a:rPr lang="ru-RU" dirty="0" smtClean="0"/>
              <a:t>Речь трехлетних детей </a:t>
            </a:r>
            <a:r>
              <a:rPr lang="ru-RU" dirty="0" err="1" smtClean="0"/>
              <a:t>ситуативна</a:t>
            </a:r>
            <a:r>
              <a:rPr lang="ru-RU" dirty="0" smtClean="0"/>
              <a:t>, поэтому ребенка учат строить фразы из двух-трех слов (простые предложения). Уже на четвертом году жизни развивается умение строить предложения разных типов – простые и сложные. С этой целью используют картинки, коммуникативные ситуации, дидактические игры, игры-драматизации. Материалом могут служить игрушки, предметы одежды, посуда, обувь, пища.</a:t>
            </a:r>
          </a:p>
          <a:p>
            <a:pPr>
              <a:buNone/>
            </a:pPr>
            <a:r>
              <a:rPr lang="ru-RU" dirty="0" smtClean="0"/>
              <a:t>Составление предложения по картинке облегчается тем, что действие не изменяется, оно зафиксировано. В играх-драматизациях слово сочетается с движением, демонстрируемое действие помогает ребенку строить предложение. Предложения, составленные по демонстрируемым действиям, проговариваются детьми. Учить детей построению фраз можно в любой игровой ситуации.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54290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642918"/>
            <a:ext cx="7991500" cy="5437207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/>
              <a:t>Формирование синтаксической стороны речи у детей пятого года жизни (средняя группа) связано со становлением связной речи, и в первую очередь с монологической ее формой.</a:t>
            </a:r>
          </a:p>
          <a:p>
            <a:pPr>
              <a:buNone/>
            </a:pPr>
            <a:r>
              <a:rPr lang="ru-RU" dirty="0" smtClean="0"/>
              <a:t>В речи ребенка пятого года жизни увеличивается количество простых распространенных и сложных предложений. Вместе с тем замечено, что дети не всегда правильно строят предложения, нарушают порядок слов, употребляют по два подлежащих («папа и мама, они...»), переставляют слова, опускают или заменяют союзы, мало используют определений и обстоятельств.</a:t>
            </a:r>
          </a:p>
          <a:p>
            <a:pPr>
              <a:buNone/>
            </a:pPr>
            <a:r>
              <a:rPr lang="ru-RU" dirty="0" smtClean="0"/>
              <a:t>В содержание обучения входит закрепление умений правильно строить предложения, согласовывать слова в предложении, использовать в речи простейшие виды сложносочиненных и сложноподчиненных предложений.</a:t>
            </a:r>
          </a:p>
          <a:p>
            <a:pPr>
              <a:buNone/>
            </a:pPr>
            <a:r>
              <a:rPr lang="ru-RU" dirty="0" smtClean="0"/>
              <a:t>Продолжается работа над грамматическим оформлением предложения и его распространением.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mbdoycrr50.dagschool.com/_http_schools/1744/MBDOYCRR50/admin/ckfinder/core/connector/php/connector.phpfck_user_files/images/otrisovat_kopiya.jpg"/>
          <p:cNvPicPr/>
          <p:nvPr/>
        </p:nvPicPr>
        <p:blipFill>
          <a:blip r:embed="rId2"/>
          <a:srcRect r="12576"/>
          <a:stretch>
            <a:fillRect/>
          </a:stretch>
        </p:blipFill>
        <p:spPr bwMode="auto">
          <a:xfrm>
            <a:off x="4177939" y="142852"/>
            <a:ext cx="4966061" cy="6246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61434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85786" y="357166"/>
            <a:ext cx="4286280" cy="6500834"/>
          </a:xfrm>
        </p:spPr>
        <p:txBody>
          <a:bodyPr>
            <a:normAutofit fontScale="85000" lnSpcReduction="20000"/>
          </a:bodyPr>
          <a:lstStyle/>
          <a:p>
            <a:pPr algn="ctr">
              <a:buNone/>
            </a:pPr>
            <a:r>
              <a:rPr lang="ru-RU" dirty="0" smtClean="0"/>
              <a:t>Появление в речи детей сложноподчиненных предложений свидетельствует о познании и осмыслении ребенком связей и отношений, существующих в реальной жизни. В 5 – 6 лет, как отмечают многие исследователи, наблюдается осознание причинных зависимостей. В речи связь между причиной и следствием выражается придаточными предложениями.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285728"/>
            <a:ext cx="7991500" cy="78581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200" b="1" i="1" dirty="0" smtClean="0"/>
              <a:t>7. Методика формирования способов словообразования</a:t>
            </a:r>
            <a:r>
              <a:rPr lang="ru-RU" b="1" i="1" dirty="0" smtClean="0"/>
              <a:t/>
            </a:r>
            <a:br>
              <a:rPr lang="ru-RU" b="1" i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1538" y="928670"/>
            <a:ext cx="7920062" cy="5151455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/>
              <a:t>Для самостоятельного словообразования важно, чтобы дети хорошо понимали услышанное, поэтому необходимо развивать </a:t>
            </a:r>
            <a:r>
              <a:rPr lang="ru-RU" b="1" dirty="0" smtClean="0"/>
              <a:t>речевой слух</a:t>
            </a:r>
            <a:r>
              <a:rPr lang="ru-RU" dirty="0" smtClean="0"/>
              <a:t>, обогащать детей </a:t>
            </a:r>
            <a:r>
              <a:rPr lang="ru-RU" b="1" dirty="0" smtClean="0"/>
              <a:t>знаниями</a:t>
            </a:r>
            <a:r>
              <a:rPr lang="ru-RU" dirty="0" smtClean="0"/>
              <a:t> и представлениями об окружающем мире и соответственно словарем, прежде всего мотивированными словами (образованными от других), а также словами всех частей речи, обогащать смысловую сторону грамматических средств.</a:t>
            </a:r>
          </a:p>
          <a:p>
            <a:pPr>
              <a:buNone/>
            </a:pPr>
            <a:r>
              <a:rPr lang="ru-RU" dirty="0" smtClean="0"/>
              <a:t>В процессе словообразования простое повторение и запоминание слов малопродуктивно, ребенок должен узнать его механизм и научиться им пользоваться. Следует обратить внимание детей на способ образования слов при помощи суффиксов (учитель – учительница) или приставок (ехал – уехал – переехал – выехал); сформировать навыки образования слов по аналогии.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40003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857232"/>
            <a:ext cx="7991500" cy="5286412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/>
              <a:t>Детей учат подбирать однокоренные слова («слова-родственники») (береза, березовый, подберезовик; лист, лиственный, листопад). «Слова-родственники» должны иметь похожую часть и быть связаны по смыслу.</a:t>
            </a:r>
          </a:p>
          <a:p>
            <a:pPr>
              <a:buNone/>
            </a:pPr>
            <a:r>
              <a:rPr lang="ru-RU" dirty="0" smtClean="0"/>
              <a:t>Одна из задач – научить детей разным способам образования степеней сравнения прилагательных. Сравнительная степень образуется при помощи суффиксов -ее(-ей), -е-, -те(синтетический способ) и при помощи слов более или менее (аналитическим способом): чистый – чище – более чистый.</a:t>
            </a:r>
          </a:p>
          <a:p>
            <a:pPr>
              <a:buNone/>
            </a:pPr>
            <a:r>
              <a:rPr lang="ru-RU" dirty="0" smtClean="0"/>
              <a:t>Превосходная степень образуется путем прибавления к основе прилагательного суффиксов -</a:t>
            </a:r>
            <a:r>
              <a:rPr lang="ru-RU" dirty="0" err="1" smtClean="0"/>
              <a:t>ейш</a:t>
            </a:r>
            <a:r>
              <a:rPr lang="ru-RU" dirty="0" smtClean="0"/>
              <a:t>-, -</a:t>
            </a:r>
            <a:r>
              <a:rPr lang="ru-RU" dirty="0" err="1" smtClean="0"/>
              <a:t>айш</a:t>
            </a:r>
            <a:r>
              <a:rPr lang="ru-RU" dirty="0" smtClean="0"/>
              <a:t>(синтетический способ) (высочайший, умнейший) и при помощи вспомогательных слов самый и наиболее (аналитический способ) (самый высокий, наиболее правильный).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800" dirty="0" smtClean="0"/>
              <a:t>.</a:t>
            </a:r>
            <a:endParaRPr lang="ru-RU" sz="800" dirty="0"/>
          </a:p>
        </p:txBody>
      </p:sp>
      <p:pic>
        <p:nvPicPr>
          <p:cNvPr id="4" name="Содержимое 3" descr="http://900igr.net/datas/doshkolnoe-obrazovanie/Rechevye-umenija/0008-008-Grammaticheskij-stroj-rechi-V-norme-k-6-7-godam-u-rebenka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28662" y="0"/>
            <a:ext cx="82153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800" dirty="0" smtClean="0"/>
              <a:t>.</a:t>
            </a:r>
            <a:endParaRPr lang="ru-RU" sz="800" dirty="0"/>
          </a:p>
        </p:txBody>
      </p:sp>
      <p:pic>
        <p:nvPicPr>
          <p:cNvPr id="4" name="Содержимое 3" descr="http://ppt4web.ru/images/581/19841/640/img6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28662" y="0"/>
            <a:ext cx="82153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800" dirty="0" smtClean="0"/>
              <a:t>.</a:t>
            </a:r>
            <a:endParaRPr lang="ru-RU" sz="800" dirty="0"/>
          </a:p>
        </p:txBody>
      </p:sp>
      <p:pic>
        <p:nvPicPr>
          <p:cNvPr id="4" name="Содержимое 3" descr="http://uch.znate.ru/tw_files2/urls_9/7/d-6931/img3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00100" y="0"/>
            <a:ext cx="81439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011222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/>
              <a:t>Литература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42976" y="1214422"/>
            <a:ext cx="7790712" cy="5033978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1. Алексеева М.М., Яшина Б.И. Методика развития речи и обучения родному языку дошкольников: Учеб. пособие для студ. </a:t>
            </a:r>
            <a:r>
              <a:rPr lang="ru-RU" dirty="0" err="1" smtClean="0"/>
              <a:t>высш</a:t>
            </a:r>
            <a:r>
              <a:rPr lang="ru-RU" dirty="0" smtClean="0"/>
              <a:t>. и сред, </a:t>
            </a:r>
            <a:r>
              <a:rPr lang="ru-RU" dirty="0" err="1" smtClean="0"/>
              <a:t>пед</a:t>
            </a:r>
            <a:r>
              <a:rPr lang="ru-RU" dirty="0" smtClean="0"/>
              <a:t>. учеб. заведений. - 3-е изд., стереотип. - М.: Издательский центр «Академия», 2000. - 400 с.</a:t>
            </a:r>
          </a:p>
          <a:p>
            <a:r>
              <a:rPr lang="ru-RU" dirty="0" smtClean="0"/>
              <a:t>2. </a:t>
            </a:r>
            <a:r>
              <a:rPr lang="ru-RU" dirty="0" err="1" smtClean="0"/>
              <a:t>Арушанова</a:t>
            </a:r>
            <a:r>
              <a:rPr lang="ru-RU" dirty="0" smtClean="0"/>
              <a:t> А.Г. Речь и речевое общение детей 3-7 лет. Книга для воспитателей детского сада, М., Мозаика-Синтез, 1999 г.</a:t>
            </a:r>
          </a:p>
          <a:p>
            <a:pPr lvl="0"/>
            <a:r>
              <a:rPr lang="ru-RU" dirty="0" smtClean="0"/>
              <a:t>3. Ушакова О.С. Программа развития речи детей дошкольного возраста в детском саду. – М., 1994</a:t>
            </a:r>
          </a:p>
          <a:p>
            <a:r>
              <a:rPr lang="ru-RU" dirty="0" smtClean="0"/>
              <a:t>4. </a:t>
            </a:r>
            <a:r>
              <a:rPr lang="en-US" dirty="0" smtClean="0">
                <a:hlinkClick r:id="rId2"/>
              </a:rPr>
              <a:t>voltholdings38.weeb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Спасибо за внимание!</a:t>
            </a:r>
            <a:endParaRPr lang="ru-RU" dirty="0"/>
          </a:p>
        </p:txBody>
      </p:sp>
      <p:pic>
        <p:nvPicPr>
          <p:cNvPr id="4" name="Содержимое 3" descr="http://fullref.ru/files/54/91aeafcfe139069e73bb17f4a8360ae2.html_files/0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142976" y="1447800"/>
            <a:ext cx="7858179" cy="52673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257156"/>
          </a:xfrm>
        </p:spPr>
        <p:txBody>
          <a:bodyPr>
            <a:normAutofit/>
          </a:bodyPr>
          <a:lstStyle/>
          <a:p>
            <a:r>
              <a:rPr lang="ru-RU" sz="800" dirty="0" smtClean="0"/>
              <a:t>*</a:t>
            </a:r>
            <a:endParaRPr lang="ru-RU" sz="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428604"/>
            <a:ext cx="7991500" cy="3429024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dirty="0" smtClean="0"/>
              <a:t>   </a:t>
            </a:r>
            <a:r>
              <a:rPr lang="ru-RU" sz="2400" dirty="0" smtClean="0"/>
              <a:t>Усвоение грамматических норм языка способствует тому, что речь ребенка начинает выполнять наряду с </a:t>
            </a:r>
            <a:r>
              <a:rPr lang="ru-RU" sz="2400" b="1" dirty="0" smtClean="0"/>
              <a:t>функцией общения функцию сообщения</a:t>
            </a:r>
            <a:r>
              <a:rPr lang="ru-RU" sz="2400" dirty="0" smtClean="0"/>
              <a:t>, когда он овладевает монологической формой связной речи. Синтаксис играет особую роль в формировании и выражении мысли, т.е. в развитии связной речи.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http://dnz135.ucoz.ua/_si/0/09909727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5918" y="3000372"/>
            <a:ext cx="6645910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http://www.vhg.ru/upload/iblock/5df/5df2d76d28e86267d03d25023070552a.pn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1785926"/>
            <a:ext cx="4492852" cy="4643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800" dirty="0" smtClean="0"/>
              <a:t>.</a:t>
            </a:r>
            <a:endParaRPr lang="ru-RU" sz="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86314" y="500042"/>
            <a:ext cx="4205286" cy="600079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/>
              <a:t>Овладение грамматически правильной речью оказывает влияние на мышление ребёнка. Он начинает мыслить более логично, последовательно, обобщать, правильно излагать свои мысли.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500042"/>
            <a:ext cx="7498080" cy="2357454"/>
          </a:xfrm>
        </p:spPr>
        <p:txBody>
          <a:bodyPr>
            <a:normAutofit fontScale="70000" lnSpcReduction="20000"/>
          </a:bodyPr>
          <a:lstStyle/>
          <a:p>
            <a:pPr algn="just">
              <a:buNone/>
            </a:pPr>
            <a:r>
              <a:rPr lang="ru-RU" dirty="0" smtClean="0"/>
              <a:t>    Связи между предметами и явлениями ребенок познает прежде всего в предметной деятельности. Формирование грамматического строя проходит успешно при условии правильной организации предметной деятельности, повседневного общения детей со сверстниками и взрослыми, специальных речевых занятий и упражнений, направленных на усвоение и закрепление трудных грамматических форм.</a:t>
            </a:r>
          </a:p>
          <a:p>
            <a:pPr algn="just"/>
            <a:endParaRPr lang="ru-RU" dirty="0"/>
          </a:p>
        </p:txBody>
      </p:sp>
      <p:pic>
        <p:nvPicPr>
          <p:cNvPr id="4" name="Рисунок 3" descr="http://dnz135.ucoz.ua/_si/0/09909727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5918" y="2857496"/>
            <a:ext cx="6645910" cy="4000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274638"/>
            <a:ext cx="7933588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2.</a:t>
            </a:r>
            <a:r>
              <a:rPr lang="ru-RU" b="1" dirty="0" smtClean="0"/>
              <a:t> </a:t>
            </a:r>
            <a:r>
              <a:rPr lang="ru-RU" sz="3100" b="1" dirty="0" smtClean="0"/>
              <a:t>Особенности развития связной речи в дошкольном детстве</a:t>
            </a:r>
            <a:r>
              <a:rPr lang="ru-RU" sz="3100" dirty="0" smtClean="0"/>
              <a:t> </a:t>
            </a:r>
            <a:endParaRPr lang="ru-RU" sz="31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00562" y="1643050"/>
            <a:ext cx="4491038" cy="464347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/>
              <a:t>Ребенок усваивает грамматическую систему родного языка уже к трем годам во всех ее наиболее типичных проявлениях. </a:t>
            </a:r>
          </a:p>
          <a:p>
            <a:pPr algn="ctr">
              <a:buNone/>
            </a:pPr>
            <a:r>
              <a:rPr lang="ru-RU" dirty="0" smtClean="0"/>
              <a:t>(По данным А. Н. Гвоздева)</a:t>
            </a:r>
            <a:endParaRPr lang="ru-RU" dirty="0"/>
          </a:p>
        </p:txBody>
      </p:sp>
      <p:pic>
        <p:nvPicPr>
          <p:cNvPr id="4" name="Рисунок 3" descr="http://s.pikabu.ru/images/big_size_comm/2013-12_4/13875400754786.jpg"/>
          <p:cNvPicPr/>
          <p:nvPr/>
        </p:nvPicPr>
        <p:blipFill>
          <a:blip r:embed="rId3"/>
          <a:srcRect r="13580"/>
          <a:stretch>
            <a:fillRect/>
          </a:stretch>
        </p:blipFill>
        <p:spPr bwMode="auto">
          <a:xfrm>
            <a:off x="785786" y="1857364"/>
            <a:ext cx="4286248" cy="3843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28662" y="500042"/>
            <a:ext cx="8062938" cy="5857916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i="1" dirty="0" smtClean="0"/>
              <a:t>А. Н. Гвоздев наметил основные периоды в формировании грамматического строя русского языка.</a:t>
            </a:r>
          </a:p>
          <a:p>
            <a:pPr>
              <a:buNone/>
            </a:pPr>
            <a:r>
              <a:rPr lang="ru-RU" b="1" dirty="0" smtClean="0"/>
              <a:t>Первый период </a:t>
            </a:r>
            <a:r>
              <a:rPr lang="ru-RU" dirty="0" smtClean="0"/>
              <a:t>– </a:t>
            </a:r>
            <a:r>
              <a:rPr lang="ru-RU" dirty="0" err="1" smtClean="0"/>
              <a:t>период</a:t>
            </a:r>
            <a:r>
              <a:rPr lang="ru-RU" dirty="0" smtClean="0"/>
              <a:t> предложений, состоящих из аморфных слов-корней, которые употребляются в одном неизменном виде во всех случаях, когда они используются (от 1 г. 3 мес. до 1 г. 10 мес.).</a:t>
            </a:r>
          </a:p>
          <a:p>
            <a:pPr>
              <a:buNone/>
            </a:pPr>
            <a:r>
              <a:rPr lang="ru-RU" b="1" dirty="0" smtClean="0"/>
              <a:t>Второй период </a:t>
            </a:r>
            <a:r>
              <a:rPr lang="ru-RU" dirty="0" smtClean="0"/>
              <a:t>– </a:t>
            </a:r>
            <a:r>
              <a:rPr lang="ru-RU" dirty="0" err="1" smtClean="0"/>
              <a:t>период</a:t>
            </a:r>
            <a:r>
              <a:rPr lang="ru-RU" dirty="0" smtClean="0"/>
              <a:t> усвоения грамматической структуры предложения, связанный с формированием грамматических категорий и их внешнего выражения (от 1 г. 10 мес. до 3 лет).</a:t>
            </a:r>
          </a:p>
          <a:p>
            <a:pPr>
              <a:buNone/>
            </a:pPr>
            <a:r>
              <a:rPr lang="ru-RU" b="1" dirty="0" smtClean="0"/>
              <a:t>Третий период </a:t>
            </a:r>
            <a:r>
              <a:rPr lang="ru-RU" dirty="0" smtClean="0"/>
              <a:t>– </a:t>
            </a:r>
            <a:r>
              <a:rPr lang="ru-RU" dirty="0" err="1" smtClean="0"/>
              <a:t>период</a:t>
            </a:r>
            <a:r>
              <a:rPr lang="ru-RU" dirty="0" smtClean="0"/>
              <a:t> усвоения морфологической системы русского языка, характеризующийся усвоением типов склонений и спряжений (от 3 до 7 лет). В этот период все в большей мере усваиваются все единичные, стоящие особняком формы. Раньше усваивается система окончаний, позже – система чередований в основах.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www.connectionsplus.org/wp/wp-content/uploads/2013/01/iStock_000019917411Small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71802" y="3786190"/>
            <a:ext cx="4788522" cy="29289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11428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24" y="214291"/>
            <a:ext cx="8134376" cy="4071965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dirty="0" smtClean="0"/>
              <a:t>   </a:t>
            </a:r>
            <a:r>
              <a:rPr lang="ru-RU" sz="2800" b="1" dirty="0" smtClean="0"/>
              <a:t>Трудности</a:t>
            </a:r>
            <a:r>
              <a:rPr lang="ru-RU" sz="2800" dirty="0" smtClean="0"/>
              <a:t> и </a:t>
            </a:r>
            <a:r>
              <a:rPr lang="ru-RU" sz="2800" b="1" dirty="0" smtClean="0"/>
              <a:t>постепенность</a:t>
            </a:r>
            <a:r>
              <a:rPr lang="ru-RU" sz="2800" dirty="0" smtClean="0"/>
              <a:t> усвоения грамматического строя объясняются несколькими причинами: особенностями возраста, закономерностями усвоения морфологической и синтаксической сторон речи, сложностью грамматической системы, особенно морфологии.</a:t>
            </a:r>
          </a:p>
          <a:p>
            <a:pPr algn="just">
              <a:buNone/>
            </a:pPr>
            <a:r>
              <a:rPr lang="ru-RU" sz="2800" dirty="0" smtClean="0"/>
              <a:t>Усвоение способов словообразования происходит поэтапно.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133</TotalTime>
  <Words>2729</Words>
  <PresentationFormat>Экран (4:3)</PresentationFormat>
  <Paragraphs>166</Paragraphs>
  <Slides>39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39</vt:i4>
      </vt:variant>
    </vt:vector>
  </HeadingPairs>
  <TitlesOfParts>
    <vt:vector size="40" baseType="lpstr">
      <vt:lpstr>Солнцестояние</vt:lpstr>
      <vt:lpstr>Методика формирования грамматического строя речи</vt:lpstr>
      <vt:lpstr>1. Грамматический строй родного языка, значение его усвоения для речевого развития детей </vt:lpstr>
      <vt:lpstr>Каждое грамматическое явление всегда имеет две стороны: внутреннюю, грамматическое значение, то, что выражено, и внешнюю, грамматический способ выражения, то, чем выражено. </vt:lpstr>
      <vt:lpstr>*</vt:lpstr>
      <vt:lpstr>.</vt:lpstr>
      <vt:lpstr>.</vt:lpstr>
      <vt:lpstr>2. Особенности развития связной речи в дошкольном детстве </vt:lpstr>
      <vt:lpstr>.</vt:lpstr>
      <vt:lpstr>.</vt:lpstr>
      <vt:lpstr>.</vt:lpstr>
      <vt:lpstr>Примеры морфологических ошибок в речи детей. </vt:lpstr>
      <vt:lpstr>.</vt:lpstr>
      <vt:lpstr>.</vt:lpstr>
      <vt:lpstr>.</vt:lpstr>
      <vt:lpstr>Объем грамматических навыков обобщения можно представить следующим образом. </vt:lpstr>
      <vt:lpstr>3. Задачи и содержание работы по формированию грамматической стороны речи у детей </vt:lpstr>
      <vt:lpstr>Задачи по формированию грамматического строя речи</vt:lpstr>
      <vt:lpstr>Объем грамматических навыков обобщения можно представить следующим образом. </vt:lpstr>
      <vt:lpstr>4. Пути формирования грамматической стороны речи у детей </vt:lpstr>
      <vt:lpstr>Грамматические ошибки дошкольников определяются различными факторами: </vt:lpstr>
      <vt:lpstr>.</vt:lpstr>
      <vt:lpstr> Методы и приемы формирования грамматически правильной речи. </vt:lpstr>
      <vt:lpstr>.</vt:lpstr>
      <vt:lpstr>.</vt:lpstr>
      <vt:lpstr>.</vt:lpstr>
      <vt:lpstr>.</vt:lpstr>
      <vt:lpstr>5. Методика формирования морфологической стороны речи</vt:lpstr>
      <vt:lpstr>.</vt:lpstr>
      <vt:lpstr>.</vt:lpstr>
      <vt:lpstr>6. Методика формирования синтаксической стороны речи</vt:lpstr>
      <vt:lpstr>.</vt:lpstr>
      <vt:lpstr>.</vt:lpstr>
      <vt:lpstr>7. Методика формирования способов словообразования </vt:lpstr>
      <vt:lpstr>.</vt:lpstr>
      <vt:lpstr>.</vt:lpstr>
      <vt:lpstr>.</vt:lpstr>
      <vt:lpstr>.</vt:lpstr>
      <vt:lpstr>Литература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Методика формирования грамматического строя речи</dc:title>
  <dc:creator>Николай</dc:creator>
  <cp:lastModifiedBy>Nikolay</cp:lastModifiedBy>
  <cp:revision>21</cp:revision>
  <dcterms:created xsi:type="dcterms:W3CDTF">2015-10-20T14:01:42Z</dcterms:created>
  <dcterms:modified xsi:type="dcterms:W3CDTF">2017-09-02T18:29:09Z</dcterms:modified>
</cp:coreProperties>
</file>