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  <p:sldId id="270" r:id="rId4"/>
    <p:sldId id="258" r:id="rId5"/>
    <p:sldId id="271" r:id="rId6"/>
    <p:sldId id="273" r:id="rId7"/>
    <p:sldId id="262" r:id="rId8"/>
    <p:sldId id="261" r:id="rId9"/>
    <p:sldId id="272" r:id="rId10"/>
    <p:sldId id="259" r:id="rId11"/>
    <p:sldId id="264" r:id="rId12"/>
    <p:sldId id="265" r:id="rId13"/>
    <p:sldId id="263" r:id="rId14"/>
    <p:sldId id="266" r:id="rId15"/>
    <p:sldId id="267" r:id="rId16"/>
    <p:sldId id="268" r:id="rId17"/>
    <p:sldId id="269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3" r:id="rId27"/>
    <p:sldId id="282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57441C-4ABB-4593-A2B4-C2F74FEB67C8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FC202-A71C-46FB-95E5-C33D1965C78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29346D-36CA-492C-A03D-1F5E81CA7270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4EAD4C-C76B-488D-9CA2-19C9FB77E1D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DD4372-14A4-4BB0-8D8F-5DE7DD3010A3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ED21E6-7584-41F1-B790-51B24260BB4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04256F-1AA4-4D94-B7AB-8FCB3EAF40D4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2C447F-36A9-43A3-B9B9-07AC3743F5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CB48F3-50FD-4ADF-8495-359252415E7E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1666F4-9B06-41E7-A58C-AC9C2A8B8F5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F4E82D-D6A5-42A4-A828-801D102F1011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218434-1AAF-4AEB-84C1-4D82BBE5B1E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2AA01-ACC0-4869-82A8-04CD17F5419B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ED3753-CE2D-4179-AF88-02840E7DE9A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B6D7A8-679C-40FF-859E-1BBA9BC48223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B9750A-66BD-4919-A548-76B91625F82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023437-D9C8-4CC5-B056-C9902C92F6E4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934FE-5414-4904-ABB2-D0EDAA6C920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B34F34-AB1D-4007-B442-DF543F515CC2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22F022-1FE0-4B1D-A1A6-52C5AF3D713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767F38-C575-4115-ADB7-2983045B06CF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C743C-F95A-4E9D-8EB7-CA3261B28C4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ACDE521-FAED-4DA4-8CDA-DEA839F55F27}" type="datetimeFigureOut">
              <a:rPr lang="ru-RU" smtClean="0"/>
              <a:pPr>
                <a:defRPr/>
              </a:pPr>
              <a:t>02.09.2017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023476-81BF-4169-BEEB-E2779A54ECB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4208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Многочлены.</a:t>
            </a:r>
            <a:br>
              <a:rPr lang="ru-RU" sz="72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Делимость многочленов.</a:t>
            </a:r>
            <a:endParaRPr lang="ru-RU" sz="72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564904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Цели:</a:t>
            </a:r>
          </a:p>
          <a:p>
            <a:pPr marL="342900" indent="-342900" algn="just">
              <a:buAutoNum type="arabicPeriod"/>
            </a:pPr>
            <a:r>
              <a:rPr lang="ru-RU" sz="2800" dirty="0" smtClean="0"/>
              <a:t>Ввести понятие многочлена, степени многочлена, стандартной записи многочлена.</a:t>
            </a:r>
          </a:p>
          <a:p>
            <a:pPr marL="342900" indent="-342900" algn="just">
              <a:buAutoNum type="arabicPeriod"/>
            </a:pPr>
            <a:r>
              <a:rPr lang="ru-RU" sz="2800" dirty="0" smtClean="0"/>
              <a:t>Рассмотреть свойства многочлена (теоремы).</a:t>
            </a:r>
          </a:p>
          <a:p>
            <a:pPr marL="342900" indent="-342900" algn="just">
              <a:buAutoNum type="arabicPeriod"/>
            </a:pPr>
            <a:r>
              <a:rPr lang="ru-RU" sz="2800" dirty="0" smtClean="0"/>
              <a:t>Разобрать деление многочлена на многочлен  «уголком».</a:t>
            </a:r>
          </a:p>
          <a:p>
            <a:pPr marL="342900" indent="-342900" algn="just">
              <a:buAutoNum type="arabicPeriod"/>
            </a:pPr>
            <a:r>
              <a:rPr lang="ru-RU" sz="2800" dirty="0" smtClean="0"/>
              <a:t>Научиться делить многочлен на многочлен.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многочленов от одной переменной.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525963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Теорема 3.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Остаток от деления многочлена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ненулевой степени на двучлен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 – 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равен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(а)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(т.е. значению многочлена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 = 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eaLnBrk="1" hangingPunct="1">
              <a:buFont typeface="Wingdings 2" pitchFamily="18" charset="2"/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Эту теорему обычно называют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теоремой Безу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честь французского математика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Этьена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Безу (1730 – 1783).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многочленов от одной переменной.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90892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Теорема 4.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Пусть все коэффициенты многочлена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целые числа. Если целое число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является корнем многочлена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делитель свободного члена многочлена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многочленов от одной переменной.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47687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Теорема 5.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Любой многочлен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степени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≥ 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разлагается в произведение многочленов первой и второй степени.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Многочлены от нескольких переменных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033837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Кроме одночленов от одной переменной выделяются ещё многочлены от двух и более переменных.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22225" algn="just"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Среди многочленов от двух переменных выделяют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однородные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симметрические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многочлены.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Многочлены от нескольких переменных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349079"/>
          </a:xfrm>
        </p:spPr>
        <p:txBody>
          <a:bodyPr>
            <a:normAutofit/>
          </a:bodyPr>
          <a:lstStyle/>
          <a:p>
            <a:pPr marL="365125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Многочлен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х;у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называют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однородным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многочленом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ой степени, если сумма показателей степеней переменных в каждом члене многочлена равна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125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Если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х;у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однородный многочлен, то уравнение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х;у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0 называют однородным уравнением.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Многочлены от нескольких переменных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Содержимое 6" descr="Отсканировано 20.09.2009 18-40 (3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20000" contrast="40000"/>
          </a:blip>
          <a:srcRect l="2864" t="12315" r="9299" b="35345"/>
          <a:stretch>
            <a:fillRect/>
          </a:stretch>
        </p:blipFill>
        <p:spPr>
          <a:xfrm>
            <a:off x="64038" y="2060863"/>
            <a:ext cx="9044466" cy="1671261"/>
          </a:xfrm>
          <a:ln w="762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Многочлены от нескольких переменных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4061048"/>
          </a:xfrm>
        </p:spPr>
        <p:txBody>
          <a:bodyPr>
            <a:normAutofit/>
          </a:bodyPr>
          <a:lstStyle/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Многочлен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х;у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называют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симметрическим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он сохраняет свой вид при одновременной замене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Теорема. Любой симметрический многочлен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х;у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можно представить в виде многочлена от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ху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х+у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Многочлены от нескольких переменных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1"/>
            <a:ext cx="9144000" cy="4032448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Если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х;у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симметрический многочлен, то уравнение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х;у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0 называют симметрическим уравнением.</a:t>
            </a:r>
          </a:p>
          <a:p>
            <a:pPr algn="just" eaLnBrk="1" hangingPunct="1">
              <a:buFont typeface="Wingdings 2" pitchFamily="18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Систему двух уравнений с двумя переменными называют симметрической системой, если оба ее уравнения – симметрические.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2000240"/>
            <a:ext cx="9144000" cy="178593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kern="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Деление многочленов </a:t>
            </a:r>
            <a:r>
              <a:rPr lang="ru-RU" sz="4400" b="1" kern="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с </a:t>
            </a:r>
            <a:r>
              <a:rPr lang="ru-RU" sz="4400" b="1" kern="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одной </a:t>
            </a:r>
            <a:r>
              <a:rPr lang="ru-RU" sz="4400" b="1" kern="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переменной «уголком».</a:t>
            </a:r>
            <a:endParaRPr lang="ru-RU" sz="4400" b="1" kern="0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1 :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Разделить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уголком многочлен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P(</a:t>
            </a:r>
            <a:r>
              <a:rPr lang="en-US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12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на многочлен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Q(</a:t>
            </a:r>
            <a:r>
              <a:rPr lang="en-US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= 5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х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4.</a:t>
            </a:r>
            <a:endParaRPr lang="en-US" sz="2400" baseline="-25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3143250" y="1428750"/>
            <a:ext cx="22928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12 </a:t>
            </a:r>
            <a:endParaRPr lang="ru-RU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4787107" y="2070894"/>
            <a:ext cx="1428750" cy="158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>
            <a:off x="5500688" y="1928813"/>
            <a:ext cx="1428750" cy="158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2" name="Прямоугольник 11"/>
          <p:cNvSpPr>
            <a:spLocks noChangeArrowheads="1"/>
          </p:cNvSpPr>
          <p:nvPr/>
        </p:nvSpPr>
        <p:spPr bwMode="auto">
          <a:xfrm>
            <a:off x="3143250" y="1928813"/>
            <a:ext cx="22928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ru-RU" sz="2800" dirty="0"/>
          </a:p>
        </p:txBody>
      </p:sp>
      <p:sp>
        <p:nvSpPr>
          <p:cNvPr id="4103" name="Прямоугольник 12"/>
          <p:cNvSpPr>
            <a:spLocks noChangeArrowheads="1"/>
          </p:cNvSpPr>
          <p:nvPr/>
        </p:nvSpPr>
        <p:spPr bwMode="auto">
          <a:xfrm>
            <a:off x="5572125" y="1412776"/>
            <a:ext cx="1357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5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х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+4</a:t>
            </a:r>
            <a:endParaRPr lang="ru-RU" sz="2800" dirty="0"/>
          </a:p>
        </p:txBody>
      </p:sp>
      <p:sp>
        <p:nvSpPr>
          <p:cNvPr id="4104" name="TextBox 13"/>
          <p:cNvSpPr txBox="1">
            <a:spLocks noChangeArrowheads="1"/>
          </p:cNvSpPr>
          <p:nvPr/>
        </p:nvSpPr>
        <p:spPr bwMode="auto">
          <a:xfrm>
            <a:off x="2643188" y="1714500"/>
            <a:ext cx="571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ym typeface="Symbol" pitchFamily="18" charset="2"/>
              </a:rPr>
              <a:t></a:t>
            </a:r>
            <a:endParaRPr lang="ru-RU" sz="3200" b="1" dirty="0"/>
          </a:p>
        </p:txBody>
      </p:sp>
      <p:sp>
        <p:nvSpPr>
          <p:cNvPr id="4105" name="Прямоугольник 14"/>
          <p:cNvSpPr>
            <a:spLocks noChangeArrowheads="1"/>
          </p:cNvSpPr>
          <p:nvPr/>
        </p:nvSpPr>
        <p:spPr bwMode="auto">
          <a:xfrm>
            <a:off x="5572125" y="2071688"/>
            <a:ext cx="522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х</a:t>
            </a:r>
            <a:endParaRPr lang="ru-RU" sz="28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>
            <a:off x="3071813" y="2348880"/>
            <a:ext cx="2364283" cy="8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7" name="Прямоугольник 16"/>
          <p:cNvSpPr>
            <a:spLocks noChangeArrowheads="1"/>
          </p:cNvSpPr>
          <p:nvPr/>
        </p:nvSpPr>
        <p:spPr bwMode="auto">
          <a:xfrm>
            <a:off x="3857625" y="2357438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15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х 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12</a:t>
            </a:r>
            <a:endParaRPr lang="ru-RU" sz="2800" dirty="0"/>
          </a:p>
        </p:txBody>
      </p:sp>
      <p:sp>
        <p:nvSpPr>
          <p:cNvPr id="4108" name="Прямоугольник 17"/>
          <p:cNvSpPr>
            <a:spLocks noChangeArrowheads="1"/>
          </p:cNvSpPr>
          <p:nvPr/>
        </p:nvSpPr>
        <p:spPr bwMode="auto">
          <a:xfrm>
            <a:off x="3357563" y="2571750"/>
            <a:ext cx="411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ym typeface="Symbol" pitchFamily="18" charset="2"/>
              </a:rPr>
              <a:t></a:t>
            </a:r>
            <a:endParaRPr lang="ru-RU" sz="3200" b="1" dirty="0"/>
          </a:p>
        </p:txBody>
      </p:sp>
      <p:sp>
        <p:nvSpPr>
          <p:cNvPr id="4109" name="Прямоугольник 19"/>
          <p:cNvSpPr>
            <a:spLocks noChangeArrowheads="1"/>
          </p:cNvSpPr>
          <p:nvPr/>
        </p:nvSpPr>
        <p:spPr bwMode="auto">
          <a:xfrm>
            <a:off x="3857625" y="2786063"/>
            <a:ext cx="1785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15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х 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12</a:t>
            </a:r>
            <a:endParaRPr lang="ru-RU" sz="2800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0800000">
            <a:off x="3857625" y="3286125"/>
            <a:ext cx="1714500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1" name="TextBox 21"/>
          <p:cNvSpPr txBox="1">
            <a:spLocks noChangeArrowheads="1"/>
          </p:cNvSpPr>
          <p:nvPr/>
        </p:nvSpPr>
        <p:spPr bwMode="auto">
          <a:xfrm>
            <a:off x="5072063" y="3286125"/>
            <a:ext cx="373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71500" y="1428750"/>
            <a:ext cx="1500188" cy="400050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  <a:sym typeface="Symbol"/>
              </a:rPr>
              <a:t>ДЕЛИМОЕ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1406" y="2528824"/>
            <a:ext cx="2928958" cy="4001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  <a:sym typeface="Symbol"/>
              </a:rPr>
              <a:t>ПЕРВЫЙ ОСТАТОК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500938" y="1571625"/>
            <a:ext cx="1643062" cy="400050"/>
          </a:xfrm>
          <a:prstGeom prst="rect">
            <a:avLst/>
          </a:prstGeom>
          <a:solidFill>
            <a:srgbClr val="FF99FF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  <a:sym typeface="Symbol"/>
              </a:rPr>
              <a:t>ДЕЛИТЕЛЬ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72375" y="2428875"/>
            <a:ext cx="1428750" cy="400050"/>
          </a:xfrm>
          <a:prstGeom prst="rect">
            <a:avLst/>
          </a:prstGeom>
          <a:solidFill>
            <a:srgbClr val="FFC000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  <a:sym typeface="Symbol"/>
              </a:rPr>
              <a:t>ЧАСТНОЕ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858000" y="3571875"/>
            <a:ext cx="1714500" cy="400050"/>
          </a:xfrm>
          <a:prstGeom prst="rect">
            <a:avLst/>
          </a:prstGeom>
          <a:solidFill>
            <a:srgbClr val="27F9D1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  <a:sym typeface="Symbol"/>
              </a:rPr>
              <a:t>ОСТАТОК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2071688" y="1643063"/>
            <a:ext cx="1071562" cy="7143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3000375" y="2571750"/>
            <a:ext cx="857250" cy="14287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4111" idx="3"/>
          </p:cNvCxnSpPr>
          <p:nvPr/>
        </p:nvCxnSpPr>
        <p:spPr>
          <a:xfrm rot="10800000">
            <a:off x="5445125" y="3548063"/>
            <a:ext cx="1270000" cy="16668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0800000">
            <a:off x="6572250" y="2357438"/>
            <a:ext cx="857250" cy="21431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>
            <a:off x="6929438" y="1643063"/>
            <a:ext cx="642937" cy="21431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4" name="TextBox 41"/>
          <p:cNvSpPr txBox="1">
            <a:spLocks noChangeArrowheads="1"/>
          </p:cNvSpPr>
          <p:nvPr/>
        </p:nvSpPr>
        <p:spPr bwMode="auto">
          <a:xfrm>
            <a:off x="142875" y="4784725"/>
            <a:ext cx="9144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Остаток равен нулю, поэтому многочлен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P(x)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делиться на многочлен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Q(x)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9" name="Прямоугольник 14"/>
          <p:cNvSpPr>
            <a:spLocks noChangeArrowheads="1"/>
          </p:cNvSpPr>
          <p:nvPr/>
        </p:nvSpPr>
        <p:spPr bwMode="auto">
          <a:xfrm>
            <a:off x="6012160" y="2060848"/>
            <a:ext cx="6511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allAtOnce"/>
      <p:bldP spid="4103" grpId="0"/>
      <p:bldP spid="4104" grpId="0"/>
      <p:bldP spid="4105" grpId="0"/>
      <p:bldP spid="4108" grpId="0"/>
      <p:bldP spid="4109" grpId="0"/>
      <p:bldP spid="4111" grpId="0"/>
      <p:bldP spid="23" grpId="0" animBg="1"/>
      <p:bldP spid="24" grpId="0" animBg="1"/>
      <p:bldP spid="26" grpId="0" animBg="1"/>
      <p:bldP spid="27" grpId="0" animBg="1"/>
      <p:bldP spid="28" grpId="0" animBg="1"/>
      <p:bldP spid="4124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Многочлены.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курса алгебры основной школы, мы знаем что существуют различные виды многочленов.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Одночлен: 2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³, 3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7…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Двучлен: 3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+4, 2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³ – 4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² …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Трёхчлен (включая квадратный трёхчлен): 3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+4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514350" indent="-514350"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²+3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–7…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так далее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01317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Особое место занимают многочлены от одной переменной.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3" y="142875"/>
            <a:ext cx="8929687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Разделить многочлен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= 3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– 1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многочлен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Q(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rot="5400000">
            <a:off x="5010547" y="1766318"/>
            <a:ext cx="1428750" cy="1587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rot="10800000">
            <a:off x="5735538" y="1784797"/>
            <a:ext cx="1428750" cy="1587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5" name="Прямоугольник 4"/>
          <p:cNvSpPr>
            <a:spLocks noChangeArrowheads="1"/>
          </p:cNvSpPr>
          <p:nvPr/>
        </p:nvSpPr>
        <p:spPr bwMode="auto">
          <a:xfrm>
            <a:off x="5724128" y="1243237"/>
            <a:ext cx="1049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126" name="Прямоугольник 5"/>
          <p:cNvSpPr>
            <a:spLocks noChangeArrowheads="1"/>
          </p:cNvSpPr>
          <p:nvPr/>
        </p:nvSpPr>
        <p:spPr bwMode="auto">
          <a:xfrm>
            <a:off x="1714500" y="1285875"/>
            <a:ext cx="36744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+ 0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7" name="TextBox 6"/>
          <p:cNvSpPr txBox="1">
            <a:spLocks noChangeArrowheads="1"/>
          </p:cNvSpPr>
          <p:nvPr/>
        </p:nvSpPr>
        <p:spPr bwMode="auto">
          <a:xfrm>
            <a:off x="1143000" y="1428750"/>
            <a:ext cx="571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ym typeface="Symbol" pitchFamily="18" charset="2"/>
              </a:rPr>
              <a:t></a:t>
            </a:r>
            <a:endParaRPr lang="ru-RU" sz="32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1785938" y="2204864"/>
            <a:ext cx="3434134" cy="97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9" name="Прямоугольник 8"/>
          <p:cNvSpPr>
            <a:spLocks noChangeArrowheads="1"/>
          </p:cNvSpPr>
          <p:nvPr/>
        </p:nvSpPr>
        <p:spPr bwMode="auto">
          <a:xfrm>
            <a:off x="1757363" y="1785938"/>
            <a:ext cx="15287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130" name="Прямоугольник 9"/>
          <p:cNvSpPr>
            <a:spLocks noChangeArrowheads="1"/>
          </p:cNvSpPr>
          <p:nvPr/>
        </p:nvSpPr>
        <p:spPr bwMode="auto">
          <a:xfrm>
            <a:off x="2286000" y="2262188"/>
            <a:ext cx="31390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+ 0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1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131" name="Прямоугольник 10"/>
          <p:cNvSpPr>
            <a:spLocks noChangeArrowheads="1"/>
          </p:cNvSpPr>
          <p:nvPr/>
        </p:nvSpPr>
        <p:spPr bwMode="auto">
          <a:xfrm>
            <a:off x="5724128" y="1825005"/>
            <a:ext cx="6639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2000250" y="2428875"/>
            <a:ext cx="571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ym typeface="Symbol" pitchFamily="18" charset="2"/>
              </a:rPr>
              <a:t></a:t>
            </a:r>
            <a:endParaRPr lang="ru-RU" sz="3200" b="1" dirty="0"/>
          </a:p>
        </p:txBody>
      </p:sp>
      <p:sp>
        <p:nvSpPr>
          <p:cNvPr id="5133" name="Прямоугольник 12"/>
          <p:cNvSpPr>
            <a:spLocks noChangeArrowheads="1"/>
          </p:cNvSpPr>
          <p:nvPr/>
        </p:nvSpPr>
        <p:spPr bwMode="auto">
          <a:xfrm>
            <a:off x="2286000" y="2643188"/>
            <a:ext cx="2011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>
            <a:off x="2286001" y="3212976"/>
            <a:ext cx="2934071" cy="1713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3429000" y="4143375"/>
            <a:ext cx="2071688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6" name="Прямоугольник 18"/>
          <p:cNvSpPr>
            <a:spLocks noChangeArrowheads="1"/>
          </p:cNvSpPr>
          <p:nvPr/>
        </p:nvSpPr>
        <p:spPr bwMode="auto">
          <a:xfrm>
            <a:off x="3417888" y="3214688"/>
            <a:ext cx="21622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137" name="Прямоугольник 19"/>
          <p:cNvSpPr>
            <a:spLocks noChangeArrowheads="1"/>
          </p:cNvSpPr>
          <p:nvPr/>
        </p:nvSpPr>
        <p:spPr bwMode="auto">
          <a:xfrm>
            <a:off x="3429000" y="3714750"/>
            <a:ext cx="1428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+ 5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138" name="TextBox 20"/>
          <p:cNvSpPr txBox="1">
            <a:spLocks noChangeArrowheads="1"/>
          </p:cNvSpPr>
          <p:nvPr/>
        </p:nvSpPr>
        <p:spPr bwMode="auto">
          <a:xfrm>
            <a:off x="3071813" y="3429000"/>
            <a:ext cx="571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ym typeface="Symbol" pitchFamily="18" charset="2"/>
              </a:rPr>
              <a:t></a:t>
            </a:r>
            <a:endParaRPr lang="ru-RU" sz="3200" b="1" dirty="0"/>
          </a:p>
        </p:txBody>
      </p:sp>
      <p:sp>
        <p:nvSpPr>
          <p:cNvPr id="5139" name="Прямоугольник 22"/>
          <p:cNvSpPr>
            <a:spLocks noChangeArrowheads="1"/>
          </p:cNvSpPr>
          <p:nvPr/>
        </p:nvSpPr>
        <p:spPr bwMode="auto">
          <a:xfrm>
            <a:off x="4067944" y="4214813"/>
            <a:ext cx="1928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140" name="Прямоугольник 23"/>
          <p:cNvSpPr>
            <a:spLocks noChangeArrowheads="1"/>
          </p:cNvSpPr>
          <p:nvPr/>
        </p:nvSpPr>
        <p:spPr bwMode="auto">
          <a:xfrm>
            <a:off x="214313" y="4857750"/>
            <a:ext cx="8715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Степень остатка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 меньше степени делителя 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деление закончено.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5141" name="Прямоугольник 24"/>
          <p:cNvSpPr>
            <a:spLocks noChangeArrowheads="1"/>
          </p:cNvSpPr>
          <p:nvPr/>
        </p:nvSpPr>
        <p:spPr bwMode="auto">
          <a:xfrm>
            <a:off x="285750" y="5857875"/>
            <a:ext cx="8215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Ответ: 3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+ 5 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частное,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остаток.</a:t>
            </a:r>
            <a:endParaRPr lang="ru-RU" sz="2400" dirty="0"/>
          </a:p>
        </p:txBody>
      </p:sp>
      <p:sp>
        <p:nvSpPr>
          <p:cNvPr id="22" name="Прямоугольник 10"/>
          <p:cNvSpPr>
            <a:spLocks noChangeArrowheads="1"/>
          </p:cNvSpPr>
          <p:nvPr/>
        </p:nvSpPr>
        <p:spPr bwMode="auto">
          <a:xfrm>
            <a:off x="6300192" y="1825660"/>
            <a:ext cx="8130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3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3" name="Прямоугольник 10"/>
          <p:cNvSpPr>
            <a:spLocks noChangeArrowheads="1"/>
          </p:cNvSpPr>
          <p:nvPr/>
        </p:nvSpPr>
        <p:spPr bwMode="auto">
          <a:xfrm>
            <a:off x="6991429" y="1844824"/>
            <a:ext cx="7489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5127" grpId="0"/>
      <p:bldP spid="5129" grpId="0"/>
      <p:bldP spid="5130" grpId="0"/>
      <p:bldP spid="5131" grpId="0"/>
      <p:bldP spid="5132" grpId="0"/>
      <p:bldP spid="5133" grpId="0"/>
      <p:bldP spid="5136" grpId="0"/>
      <p:bldP spid="5137" grpId="0"/>
      <p:bldP spid="5138" grpId="0"/>
      <p:bldP spid="5139" grpId="0"/>
      <p:bldP spid="5140" grpId="0"/>
      <p:bldP spid="514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25" y="2792413"/>
            <a:ext cx="592931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P(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S(</a:t>
            </a:r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Q(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+ R(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0" y="3956050"/>
            <a:ext cx="89296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частное, степень которого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 = n – k , R(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остаток , степень которого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25" y="214313"/>
            <a:ext cx="81438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Формула деления многочленов с остатком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214313" y="1571625"/>
            <a:ext cx="89296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многочлен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P(x)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степени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&gt; 1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делят на многочлен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Q(x)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степени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 1,k  n 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то справедливо равенство: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4416425" y="3244850"/>
            <a:ext cx="311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ym typeface="Symbol" pitchFamily="18" charset="2"/>
              </a:rPr>
              <a:t></a:t>
            </a:r>
            <a:endParaRPr lang="ru-RU" b="1"/>
          </a:p>
        </p:txBody>
      </p:sp>
      <p:sp>
        <p:nvSpPr>
          <p:cNvPr id="3" name="Прямоугольник 2"/>
          <p:cNvSpPr/>
          <p:nvPr/>
        </p:nvSpPr>
        <p:spPr>
          <a:xfrm>
            <a:off x="0" y="500063"/>
            <a:ext cx="9144000" cy="569436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Чтобы разделить многочлен 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P(x)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на многочлен 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Q(x)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 нужно: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Расположить делимое и делитель по убывающим степеням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Разделить старший член делимого на старший член делителя; полученный одночлен сделать первым членом частного;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 Первый член частного умножить на делитель; результат вычесть из делимого; полученная разность является первым остатком;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 Чтобы получить следующий член частного, нужно с первым остатком поступить так, как поступали с делимым и делителем в пунктах 2 и 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921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Разделить многочлен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+ 4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+ 1 – 15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9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многочлен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sym typeface="Symbol"/>
              </a:rPr>
              <a:t>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571625" y="1214438"/>
            <a:ext cx="4071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+ 4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15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9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+ 3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 +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5142707" y="1928019"/>
            <a:ext cx="1428750" cy="1587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1571626" y="2276872"/>
            <a:ext cx="3936478" cy="912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857875" y="1771229"/>
            <a:ext cx="1214438" cy="1587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9" name="TextBox 11"/>
          <p:cNvSpPr txBox="1">
            <a:spLocks noChangeArrowheads="1"/>
          </p:cNvSpPr>
          <p:nvPr/>
        </p:nvSpPr>
        <p:spPr bwMode="auto">
          <a:xfrm>
            <a:off x="1571625" y="1785938"/>
            <a:ext cx="1357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4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0" name="TextBox 12"/>
          <p:cNvSpPr txBox="1">
            <a:spLocks noChangeArrowheads="1"/>
          </p:cNvSpPr>
          <p:nvPr/>
        </p:nvSpPr>
        <p:spPr bwMode="auto">
          <a:xfrm>
            <a:off x="5929313" y="1268760"/>
            <a:ext cx="1428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1" name="TextBox 14"/>
          <p:cNvSpPr txBox="1">
            <a:spLocks noChangeArrowheads="1"/>
          </p:cNvSpPr>
          <p:nvPr/>
        </p:nvSpPr>
        <p:spPr bwMode="auto">
          <a:xfrm>
            <a:off x="1143000" y="1428750"/>
            <a:ext cx="571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ym typeface="Symbol" pitchFamily="18" charset="2"/>
              </a:rPr>
              <a:t></a:t>
            </a:r>
            <a:endParaRPr lang="ru-RU" sz="3200" b="1" dirty="0"/>
          </a:p>
        </p:txBody>
      </p:sp>
      <p:sp>
        <p:nvSpPr>
          <p:cNvPr id="8202" name="TextBox 15"/>
          <p:cNvSpPr txBox="1">
            <a:spLocks noChangeArrowheads="1"/>
          </p:cNvSpPr>
          <p:nvPr/>
        </p:nvSpPr>
        <p:spPr bwMode="auto">
          <a:xfrm>
            <a:off x="1907704" y="2549525"/>
            <a:ext cx="5715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ym typeface="Symbol" pitchFamily="18" charset="2"/>
              </a:rPr>
              <a:t></a:t>
            </a:r>
            <a:endParaRPr lang="ru-RU" sz="3200" b="1" dirty="0"/>
          </a:p>
        </p:txBody>
      </p:sp>
      <p:sp>
        <p:nvSpPr>
          <p:cNvPr id="8203" name="TextBox 16"/>
          <p:cNvSpPr txBox="1">
            <a:spLocks noChangeArrowheads="1"/>
          </p:cNvSpPr>
          <p:nvPr/>
        </p:nvSpPr>
        <p:spPr bwMode="auto">
          <a:xfrm>
            <a:off x="2704356" y="3559175"/>
            <a:ext cx="571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ym typeface="Symbol" pitchFamily="18" charset="2"/>
              </a:rPr>
              <a:t></a:t>
            </a:r>
            <a:endParaRPr lang="ru-RU" sz="3200" b="1" dirty="0"/>
          </a:p>
        </p:txBody>
      </p:sp>
      <p:sp>
        <p:nvSpPr>
          <p:cNvPr id="8204" name="TextBox 17"/>
          <p:cNvSpPr txBox="1">
            <a:spLocks noChangeArrowheads="1"/>
          </p:cNvSpPr>
          <p:nvPr/>
        </p:nvSpPr>
        <p:spPr bwMode="auto">
          <a:xfrm>
            <a:off x="5929313" y="1825005"/>
            <a:ext cx="8029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0800000">
            <a:off x="2365424" y="3356992"/>
            <a:ext cx="3214688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>
            <a:off x="3009503" y="4375347"/>
            <a:ext cx="2714625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7" name="TextBox 21"/>
          <p:cNvSpPr txBox="1">
            <a:spLocks noChangeArrowheads="1"/>
          </p:cNvSpPr>
          <p:nvPr/>
        </p:nvSpPr>
        <p:spPr bwMode="auto">
          <a:xfrm>
            <a:off x="2297410" y="2286000"/>
            <a:ext cx="3714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15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9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+ 3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 +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8" name="TextBox 22"/>
          <p:cNvSpPr txBox="1">
            <a:spLocks noChangeArrowheads="1"/>
          </p:cNvSpPr>
          <p:nvPr/>
        </p:nvSpPr>
        <p:spPr bwMode="auto">
          <a:xfrm>
            <a:off x="2234530" y="2780928"/>
            <a:ext cx="18334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8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16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9" name="TextBox 23"/>
          <p:cNvSpPr txBox="1">
            <a:spLocks noChangeArrowheads="1"/>
          </p:cNvSpPr>
          <p:nvPr/>
        </p:nvSpPr>
        <p:spPr bwMode="auto">
          <a:xfrm>
            <a:off x="3155801" y="3356992"/>
            <a:ext cx="3000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+ 3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 +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0" name="TextBox 25"/>
          <p:cNvSpPr txBox="1">
            <a:spLocks noChangeArrowheads="1"/>
          </p:cNvSpPr>
          <p:nvPr/>
        </p:nvSpPr>
        <p:spPr bwMode="auto">
          <a:xfrm>
            <a:off x="3143820" y="3857055"/>
            <a:ext cx="1500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1" name="TextBox 27"/>
          <p:cNvSpPr txBox="1">
            <a:spLocks noChangeArrowheads="1"/>
          </p:cNvSpPr>
          <p:nvPr/>
        </p:nvSpPr>
        <p:spPr bwMode="auto">
          <a:xfrm>
            <a:off x="3643313" y="4357117"/>
            <a:ext cx="3000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+ 3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 +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2" name="Прямоугольник 28"/>
          <p:cNvSpPr>
            <a:spLocks noChangeArrowheads="1"/>
          </p:cNvSpPr>
          <p:nvPr/>
        </p:nvSpPr>
        <p:spPr bwMode="auto">
          <a:xfrm>
            <a:off x="285750" y="5857875"/>
            <a:ext cx="8858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Ответ: –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8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частное,   – 7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+ 1 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остаток.</a:t>
            </a:r>
            <a:endParaRPr lang="ru-RU" sz="2400" dirty="0"/>
          </a:p>
        </p:txBody>
      </p:sp>
      <p:sp>
        <p:nvSpPr>
          <p:cNvPr id="21" name="TextBox 17"/>
          <p:cNvSpPr txBox="1">
            <a:spLocks noChangeArrowheads="1"/>
          </p:cNvSpPr>
          <p:nvPr/>
        </p:nvSpPr>
        <p:spPr bwMode="auto">
          <a:xfrm>
            <a:off x="6585769" y="1815207"/>
            <a:ext cx="7225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7170217" y="1772816"/>
            <a:ext cx="714151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9" grpId="0"/>
      <p:bldP spid="8200" grpId="0"/>
      <p:bldP spid="8201" grpId="0"/>
      <p:bldP spid="8202" grpId="0"/>
      <p:bldP spid="8203" grpId="0"/>
      <p:bldP spid="8204" grpId="0"/>
      <p:bldP spid="8207" grpId="0"/>
      <p:bldP spid="8208" grpId="0"/>
      <p:bldP spid="8209" grpId="0"/>
      <p:bldP spid="8210" grpId="0"/>
      <p:bldP spid="8211" grpId="0"/>
      <p:bldP spid="8212" grpId="0"/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88" y="142875"/>
            <a:ext cx="750093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Свойства делимости многочленов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0" y="1176660"/>
            <a:ext cx="91440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1. Если многочлен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делится на многочлен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Q(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а многочлен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Q(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делится на многочлен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, то многочлен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делиться на многочлен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" y="3079633"/>
            <a:ext cx="9144000" cy="1861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2. Если многочлены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Q(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 делятся на многочлен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то многочлены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Q(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sym typeface="Symbol" pitchFamily="18" charset="2"/>
              </a:rPr>
              <a:t>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Q(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делятся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на многочлен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многочлен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Q(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делиться на многочлен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156176" cy="5078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Найдите частное: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4):(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  <a:sym typeface="Symbol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+ 4)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/>
              </a:rPr>
              <a:t>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+ 10):(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  <a:sym typeface="Symbol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5)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(6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+7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6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х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+ 1):(3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 1)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(4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 5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+ 6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х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+ 9):(4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+ 3)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(15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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+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8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х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 4):(3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х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  <a:sym typeface="Symbol"/>
              </a:rPr>
              <a:t>2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+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  <a:sym typeface="Symbol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+ 2)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(9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30000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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+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х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 2):(3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х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  <a:sym typeface="Symbol"/>
              </a:rPr>
              <a:t>2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 2х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+ 1)</a:t>
            </a:r>
            <a:endParaRPr lang="ru-RU" sz="2800" dirty="0"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16216" y="6771"/>
            <a:ext cx="2448272" cy="5078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Ответы: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1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2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2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+ 3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  1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 2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х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+ 3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х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  2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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  <a:sym typeface="Symbol"/>
              </a:rPr>
              <a:t>х</a:t>
            </a:r>
            <a:r>
              <a:rPr lang="ru-RU" sz="2800" i="1" baseline="30000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  <a:sym typeface="Symbol"/>
              </a:rPr>
              <a:t> 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sym typeface="Symbol"/>
              </a:rPr>
              <a:t>2</a:t>
            </a: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7281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Глава 3. § 1 стр. 92 – 96, </a:t>
            </a:r>
          </a:p>
          <a:p>
            <a:endParaRPr lang="ru-RU" sz="2400" dirty="0" smtClean="0"/>
          </a:p>
          <a:p>
            <a:r>
              <a:rPr lang="ru-RU" sz="2400" dirty="0" smtClean="0"/>
              <a:t>Упражнения №№ 1, 4 (всем), № 7 (по желанию) стр. 96 – 97.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Использованная литература.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92696"/>
            <a:ext cx="9144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eriod"/>
            </a:pPr>
            <a:r>
              <a:rPr lang="ru-RU" dirty="0" smtClean="0"/>
              <a:t>Ю.М.Колягин и др. «Алгебра и начала математического анализа». 10 класс. Учебник для общеобразовательных учреждений. Базовый и профильный уровни. Под редакцией А.Б.Жижченко. 4-е издание. Москва. Просвещение, 2011.</a:t>
            </a:r>
          </a:p>
          <a:p>
            <a:pPr marL="457200" indent="-457200" algn="just">
              <a:buAutoNum type="arabicPeriod"/>
            </a:pPr>
            <a:r>
              <a:rPr lang="ru-RU" dirty="0" smtClean="0"/>
              <a:t>Ю.М.Колягин и др. «Алгебра и начала математического анализа». 11 класс. </a:t>
            </a:r>
            <a:r>
              <a:rPr lang="ru-RU" dirty="0" smtClean="0"/>
              <a:t>Учебник для </a:t>
            </a:r>
            <a:r>
              <a:rPr lang="ru-RU" dirty="0" smtClean="0"/>
              <a:t>учащихся общеобразовательных </a:t>
            </a:r>
            <a:r>
              <a:rPr lang="ru-RU" dirty="0" smtClean="0"/>
              <a:t>учреждений. </a:t>
            </a:r>
            <a:r>
              <a:rPr lang="ru-RU" dirty="0" smtClean="0"/>
              <a:t>Профильный уровень. 8-е издание стереотипное. Москва. Мнемозина, 2010.</a:t>
            </a:r>
          </a:p>
          <a:p>
            <a:pPr marL="457200" indent="-457200" algn="just">
              <a:buAutoNum type="arabicPeriod"/>
            </a:pPr>
            <a:r>
              <a:rPr lang="ru-RU" dirty="0" smtClean="0"/>
              <a:t>М.И.Шабунин и др. </a:t>
            </a:r>
            <a:r>
              <a:rPr lang="ru-RU" dirty="0" smtClean="0"/>
              <a:t>«Алгебра и начала математического анализа». </a:t>
            </a:r>
            <a:r>
              <a:rPr lang="ru-RU" dirty="0" smtClean="0"/>
              <a:t>Дидактические материалы. 10 класс. Профильный уровень. 3-е издание. Москва. Просвещение, 2011.</a:t>
            </a:r>
          </a:p>
          <a:p>
            <a:pPr marL="457200" indent="-457200" algn="just">
              <a:buAutoNum type="arabicPeriod"/>
            </a:pPr>
            <a:r>
              <a:rPr lang="ru-RU" dirty="0" smtClean="0"/>
              <a:t>С.Н.Олехник и др. </a:t>
            </a:r>
            <a:r>
              <a:rPr lang="ru-RU" dirty="0" smtClean="0"/>
              <a:t>«Алгебра и начала </a:t>
            </a:r>
            <a:r>
              <a:rPr lang="ru-RU" dirty="0" smtClean="0"/>
              <a:t>анализа. Уравнения и неравенства».  Учебно-методическое пособие для учащихся 10 – 11 классов. Москва. Экзамен. 1998.</a:t>
            </a:r>
          </a:p>
          <a:p>
            <a:pPr marL="457200" indent="-457200" algn="just">
              <a:buFontTx/>
              <a:buAutoNum type="arabicPeriod"/>
            </a:pPr>
            <a:r>
              <a:rPr lang="ru-RU" dirty="0" smtClean="0"/>
              <a:t>С.М.Никольский и др. «Алгебра </a:t>
            </a:r>
            <a:r>
              <a:rPr lang="ru-RU" dirty="0" smtClean="0"/>
              <a:t>и начала математического </a:t>
            </a:r>
            <a:r>
              <a:rPr lang="ru-RU" dirty="0" smtClean="0"/>
              <a:t>анализа». </a:t>
            </a:r>
            <a:r>
              <a:rPr lang="ru-RU" dirty="0" smtClean="0"/>
              <a:t>10 класс. </a:t>
            </a:r>
            <a:r>
              <a:rPr lang="ru-RU" dirty="0" smtClean="0"/>
              <a:t>Учебник для общеобразовательных учреждений. Базовый и профильный уровни. 10-е издание. Москва. Просвещение. 2011.</a:t>
            </a:r>
            <a:endParaRPr lang="ru-RU" dirty="0" smtClean="0"/>
          </a:p>
          <a:p>
            <a:pPr marL="457200" indent="-457200" algn="just">
              <a:buAutoNum type="arabicPeriod"/>
            </a:pPr>
            <a:r>
              <a:rPr lang="ru-RU" dirty="0" smtClean="0"/>
              <a:t>М.И.Шабунин и др. «Математика. Алгебра. Начала </a:t>
            </a:r>
            <a:r>
              <a:rPr lang="ru-RU" dirty="0" smtClean="0"/>
              <a:t>математического анализа</a:t>
            </a:r>
            <a:r>
              <a:rPr lang="ru-RU" dirty="0" smtClean="0"/>
              <a:t>». Профильный уровень. Учебник для 10 класса. Москва. БИНОМ. Лаборатория знаний. 2009.</a:t>
            </a:r>
          </a:p>
          <a:p>
            <a:pPr marL="457200" indent="-457200" algn="just">
              <a:buAutoNum type="arabicPeriod"/>
            </a:pPr>
            <a:r>
              <a:rPr lang="ru-RU" dirty="0" smtClean="0"/>
              <a:t>Н.Я.Виленкин и </a:t>
            </a:r>
            <a:r>
              <a:rPr lang="ru-RU" dirty="0" smtClean="0"/>
              <a:t>др. </a:t>
            </a:r>
            <a:r>
              <a:rPr lang="ru-RU" dirty="0" smtClean="0"/>
              <a:t>«Алгебра </a:t>
            </a:r>
            <a:r>
              <a:rPr lang="ru-RU" dirty="0" smtClean="0"/>
              <a:t>и начала </a:t>
            </a:r>
            <a:r>
              <a:rPr lang="ru-RU" dirty="0" smtClean="0"/>
              <a:t>математического анализа». </a:t>
            </a:r>
            <a:r>
              <a:rPr lang="ru-RU" dirty="0" smtClean="0"/>
              <a:t>Углубленный уровень. </a:t>
            </a:r>
            <a:r>
              <a:rPr lang="ru-RU" dirty="0" smtClean="0"/>
              <a:t>Учебник для учащихся 10 класса общеобразовательных организаций. 18-е издание стереотипное. Москва. Мнемозина, 2014.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Многочлен от одной переменной.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Многочлен от одной переменной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Р(х)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представляет собой сумму одночленов. Одночлены располагаются по убывающим степеням переменной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Записывается так:</a:t>
            </a:r>
          </a:p>
          <a:p>
            <a:pPr marL="0" indent="0"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(х) = а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+а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–1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+а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п–2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+…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+а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i="1" baseline="-25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+а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 – 1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 +а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n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92075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Причем, старший коэффициент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отличен от нуля. </a:t>
            </a:r>
          </a:p>
          <a:p>
            <a:pPr marL="92075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Такая запись называется стандартным видом многочлена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Р(х).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Многочлен от одной переменной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349079"/>
          </a:xfrm>
        </p:spPr>
        <p:txBody>
          <a:bodyPr>
            <a:normAutofit fontScale="92500"/>
          </a:bodyPr>
          <a:lstStyle/>
          <a:p>
            <a:pPr marL="92075" indent="0">
              <a:buNone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(х) = а</a:t>
            </a:r>
            <a:r>
              <a:rPr lang="ru-RU" i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i="1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+а</a:t>
            </a:r>
            <a:r>
              <a:rPr lang="ru-RU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i="1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i="1" baseline="30000" dirty="0">
                <a:latin typeface="Times New Roman" pitchFamily="18" charset="0"/>
                <a:cs typeface="Times New Roman" pitchFamily="18" charset="0"/>
              </a:rPr>
              <a:t>–1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+а</a:t>
            </a:r>
            <a:r>
              <a:rPr lang="ru-RU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baseline="30000" dirty="0">
                <a:latin typeface="Times New Roman" pitchFamily="18" charset="0"/>
                <a:cs typeface="Times New Roman" pitchFamily="18" charset="0"/>
              </a:rPr>
              <a:t>п–2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+…</a:t>
            </a:r>
            <a:r>
              <a:rPr lang="ru-RU" i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+а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ru-RU" i="1" baseline="-25000" dirty="0">
                <a:latin typeface="Times New Roman" pitchFamily="18" charset="0"/>
                <a:cs typeface="Times New Roman" pitchFamily="18" charset="0"/>
              </a:rPr>
              <a:t> – 2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+а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ru-RU" i="1" baseline="-25000" dirty="0">
                <a:latin typeface="Times New Roman" pitchFamily="18" charset="0"/>
                <a:cs typeface="Times New Roman" pitchFamily="18" charset="0"/>
              </a:rPr>
              <a:t> – 1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х +а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n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92075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92075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1, то многочлен называется приведённым, в противном случае он называется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неприведённым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92075" indent="0" algn="just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Одночлен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называют свободным членом многочлена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(х).</a:t>
            </a:r>
          </a:p>
          <a:p>
            <a:pPr marL="92075" indent="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показатель степени старшего члена – называют степенью многочлена.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1" y="908720"/>
            <a:ext cx="9143999" cy="5345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Любой многочлен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P(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 содержащий только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переменную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натуральные степени, можно записать в стандартном виде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P(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="1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="1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baseline="30000" dirty="0">
                <a:latin typeface="Times New Roman" pitchFamily="18" charset="0"/>
                <a:cs typeface="Times New Roman" pitchFamily="18" charset="0"/>
              </a:rPr>
              <a:t>– 1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…+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n – 1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2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baseline="-25000" dirty="0">
                <a:latin typeface="Times New Roman" pitchFamily="18" charset="0"/>
                <a:cs typeface="Times New Roman" pitchFamily="18" charset="0"/>
              </a:rPr>
              <a:t>n</a:t>
            </a:r>
            <a:endParaRPr lang="ru-RU" sz="3200" b="1" baseline="-25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i="1" baseline="-25000" dirty="0"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baseline="-25000" dirty="0">
                <a:latin typeface="Times New Roman" pitchFamily="18" charset="0"/>
                <a:cs typeface="Times New Roman" pitchFamily="18" charset="0"/>
              </a:rPr>
              <a:t>n – 1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6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– некоторые действительные числа. </a:t>
            </a:r>
          </a:p>
          <a:p>
            <a:pPr algn="just">
              <a:lnSpc>
                <a:spcPct val="150000"/>
              </a:lnSpc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600" baseline="-25000" dirty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 0, то многочлен </a:t>
            </a:r>
            <a:r>
              <a:rPr lang="en-US" sz="2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P(x)</a:t>
            </a:r>
            <a:r>
              <a:rPr lang="ru-RU" sz="2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называют многочленом </a:t>
            </a:r>
            <a:r>
              <a:rPr lang="en-US" sz="2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</a:t>
            </a:r>
            <a:r>
              <a:rPr lang="ru-RU" sz="2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– ой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степени, </a:t>
            </a:r>
            <a:r>
              <a:rPr lang="ru-RU" sz="2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член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старшим членом,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– свободным членом.</a:t>
            </a:r>
          </a:p>
          <a:p>
            <a:pPr algn="just">
              <a:lnSpc>
                <a:spcPct val="15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P(x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600" baseline="-25000" dirty="0"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где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6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 0, называют многочленом нулевой степени. Число 0 называют нулевым многочленом.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Вывод.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разложения многочленов на множители от одной переменной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3340968"/>
          </a:xfrm>
        </p:spPr>
        <p:txBody>
          <a:bodyPr>
            <a:normAutofit/>
          </a:bodyPr>
          <a:lstStyle/>
          <a:p>
            <a:pPr marL="596646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Вынесение общего множителя за скобки.</a:t>
            </a:r>
          </a:p>
          <a:p>
            <a:pPr marL="596646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группировки</a:t>
            </a:r>
          </a:p>
          <a:p>
            <a:pPr marL="596646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формул сокращенного умножения</a:t>
            </a:r>
          </a:p>
          <a:p>
            <a:pPr marL="596646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Разложение квадратного трехчлена на множители.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многочленов от одной переменной</a:t>
            </a:r>
            <a:endParaRPr lang="ru-RU" sz="36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marL="6350" indent="-6350" eaLnBrk="1" hangingPunct="1">
              <a:buFont typeface="Wingdings 2" pitchFamily="18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Теорема 1.</a:t>
            </a:r>
          </a:p>
          <a:p>
            <a:pPr marL="6350" indent="-6350" algn="just" eaLnBrk="1" hangingPunct="1">
              <a:buFont typeface="Wingdings 2" pitchFamily="18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Два многочлена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Р(х)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(х)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тождественны тогда и только тогда, когда они имеют одинаковую степень и коэффициенты при одноименных степенях переменной в обоих многочленах равны.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многочленов от одной переменной.</a:t>
            </a:r>
            <a:endParaRPr lang="ru-RU" sz="4000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pPr marL="98425" indent="22225"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Теорема 2.</a:t>
            </a:r>
          </a:p>
          <a:p>
            <a:pPr marL="98425" indent="22225" algn="just"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любых двух многочленов ненулевой степени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пара многочленов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такая, что степень многочлена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меньше степени многочлена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(х)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выполняется тождество</a:t>
            </a:r>
          </a:p>
        </p:txBody>
      </p:sp>
      <p:pic>
        <p:nvPicPr>
          <p:cNvPr id="4" name="Рисунок 3" descr="Отсканировано 20.09.2009 18-40.jpg"/>
          <p:cNvPicPr>
            <a:picLocks noChangeAspect="1"/>
          </p:cNvPicPr>
          <p:nvPr/>
        </p:nvPicPr>
        <p:blipFill>
          <a:blip r:embed="rId2" cstate="print">
            <a:lum bright="-20000" contrast="40000"/>
          </a:blip>
          <a:srcRect l="34229" t="29036" r="35197" b="54193"/>
          <a:stretch>
            <a:fillRect/>
          </a:stretch>
        </p:blipFill>
        <p:spPr bwMode="auto">
          <a:xfrm>
            <a:off x="2411760" y="4509120"/>
            <a:ext cx="4500563" cy="5715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результате сложения, вычитания и умножения многочленов получаются многочлены.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Особое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место в теории многочленов занимает деление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многочленов.</a:t>
            </a:r>
          </a:p>
          <a:p>
            <a:pPr algn="ctr">
              <a:lnSpc>
                <a:spcPct val="150000"/>
              </a:lnSpc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прежде рассмотрим ещё несколько теорем.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1695</Words>
  <Application>Microsoft Office PowerPoint</Application>
  <PresentationFormat>Экран (4:3)</PresentationFormat>
  <Paragraphs>170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Многочлены. Делимость многочленов.</vt:lpstr>
      <vt:lpstr>Многочлены.</vt:lpstr>
      <vt:lpstr>Многочлен от одной переменной.</vt:lpstr>
      <vt:lpstr>Многочлен от одной переменной</vt:lpstr>
      <vt:lpstr>Слайд 5</vt:lpstr>
      <vt:lpstr>Способы разложения многочленов на множители от одной переменной</vt:lpstr>
      <vt:lpstr>Свойства многочленов от одной переменной</vt:lpstr>
      <vt:lpstr>Свойства многочленов от одной переменной.</vt:lpstr>
      <vt:lpstr>Слайд 9</vt:lpstr>
      <vt:lpstr>Свойства многочленов от одной переменной.</vt:lpstr>
      <vt:lpstr>Свойства многочленов от одной переменной.</vt:lpstr>
      <vt:lpstr>Свойства многочленов от одной переменной.</vt:lpstr>
      <vt:lpstr>Многочлены от нескольких переменных</vt:lpstr>
      <vt:lpstr>Многочлены от нескольких переменных</vt:lpstr>
      <vt:lpstr>Многочлены от нескольких переменных</vt:lpstr>
      <vt:lpstr>Многочлены от нескольких переменных</vt:lpstr>
      <vt:lpstr>Многочлены от нескольких переменных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Домашняя работа.</vt:lpstr>
      <vt:lpstr>Слайд 27</vt:lpstr>
    </vt:vector>
  </TitlesOfParts>
  <Company>Org.inc - www.We-Try.Ru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Многочлены</dc:title>
  <dc:creator>::</dc:creator>
  <cp:lastModifiedBy>Сергей</cp:lastModifiedBy>
  <cp:revision>39</cp:revision>
  <dcterms:created xsi:type="dcterms:W3CDTF">2009-09-20T14:17:53Z</dcterms:created>
  <dcterms:modified xsi:type="dcterms:W3CDTF">2017-09-02T17:48:39Z</dcterms:modified>
</cp:coreProperties>
</file>