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notesMasterIdLst>
    <p:notesMasterId r:id="rId11"/>
  </p:notesMasterIdLst>
  <p:sldIdLst>
    <p:sldId id="335" r:id="rId2"/>
    <p:sldId id="261" r:id="rId3"/>
    <p:sldId id="278" r:id="rId4"/>
    <p:sldId id="279" r:id="rId5"/>
    <p:sldId id="337" r:id="rId6"/>
    <p:sldId id="338" r:id="rId7"/>
    <p:sldId id="361" r:id="rId8"/>
    <p:sldId id="362" r:id="rId9"/>
    <p:sldId id="334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C546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44" y="-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F31132-9E15-4F33-917F-101731AB4CD3}" type="datetimeFigureOut">
              <a:rPr lang="ru-RU" smtClean="0"/>
              <a:pPr/>
              <a:t>27.08.2017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6587AE-E676-4743-9879-BA1CF75C754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6587AE-E676-4743-9879-BA1CF75C7542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pPr/>
              <a:t>8/27/2017</a:t>
            </a:fld>
            <a:endParaRPr lang="en-US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4947C8EC-90FC-4083-B319-A6B6D078711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pPr/>
              <a:t>8/27/2017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47C8EC-90FC-4083-B319-A6B6D078711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pPr/>
              <a:t>8/27/2017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47C8EC-90FC-4083-B319-A6B6D078711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076E5A8-EC9F-454B-9B4C-C8A475D9B9B2}" type="datetimeFigureOut">
              <a:rPr lang="ru-RU" smtClean="0"/>
              <a:pPr>
                <a:defRPr/>
              </a:pPr>
              <a:t>27.08.2017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056B3B86-ADD5-4F0F-B807-E0E63C50675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pPr/>
              <a:t>8/27/2017</a:t>
            </a:fld>
            <a:endParaRPr lang="en-US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47C8EC-90FC-4083-B319-A6B6D078711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6775B36-9BF7-4A68-A6F3-287BF652AAAB}" type="datetimeFigureOut">
              <a:rPr lang="ru-RU" smtClean="0"/>
              <a:pPr>
                <a:defRPr/>
              </a:pPr>
              <a:t>27.08.2017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124F50-E71B-4AB4-8580-B1F44BB0707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pPr/>
              <a:t>8/27/2017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pPr>
              <a:defRPr/>
            </a:pPr>
            <a:fld id="{4947C8EC-90FC-4083-B319-A6B6D078711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pPr/>
              <a:t>8/27/2017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47C8EC-90FC-4083-B319-A6B6D078711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5DAEE32-BC91-43FC-A5F1-57A60176316C}" type="datetimeFigureOut">
              <a:rPr lang="ru-RU" smtClean="0"/>
              <a:pPr>
                <a:defRPr/>
              </a:pPr>
              <a:t>27.08.2017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82BC21-7C5A-40B8-9260-70E7216FE20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5" name="Picture 2" descr="C:\Users\Lidia\Desktop\МК Фокина ШАБЛОНЫ\чтение\кр шапочка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02463" y="188913"/>
            <a:ext cx="1852612" cy="187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pPr/>
              <a:t>8/27/2017</a:t>
            </a:fld>
            <a:endParaRPr lang="en-US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47C8EC-90FC-4083-B319-A6B6D078711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pPr/>
              <a:t>8/27/2017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47C8EC-90FC-4083-B319-A6B6D078711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 algn="l" eaLnBrk="1" latinLnBrk="0" hangingPunct="1"/>
            <a:fld id="{74CBEAF9-9E58-4CC8-A6FF-6DD8A58DEEA4}" type="datetimeFigureOut">
              <a:rPr lang="en-US" smtClean="0"/>
              <a:pPr algn="l" eaLnBrk="1" latinLnBrk="0" hangingPunct="1"/>
              <a:t>8/27/2017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4947C8EC-90FC-4083-B319-A6B6D078711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 userDrawn="1"/>
        </p:nvSpPr>
        <p:spPr>
          <a:xfrm>
            <a:off x="179512" y="116632"/>
            <a:ext cx="8712968" cy="6624736"/>
          </a:xfrm>
          <a:prstGeom prst="rect">
            <a:avLst/>
          </a:prstGeom>
          <a:noFill/>
          <a:ln w="57150">
            <a:gradFill>
              <a:gsLst>
                <a:gs pos="0">
                  <a:srgbClr val="FF3399"/>
                </a:gs>
                <a:gs pos="25000">
                  <a:srgbClr val="FF6633"/>
                </a:gs>
                <a:gs pos="50000">
                  <a:srgbClr val="FFFF00"/>
                </a:gs>
                <a:gs pos="75000">
                  <a:srgbClr val="01A78F"/>
                </a:gs>
                <a:gs pos="100000">
                  <a:srgbClr val="3366FF"/>
                </a:gs>
              </a:gsLst>
              <a:lin ang="5400000" scaled="0"/>
            </a:gradFill>
          </a:ln>
          <a:scene3d>
            <a:camera prst="orthographicFront"/>
            <a:lightRig rig="sunset" dir="t"/>
          </a:scene3d>
          <a:sp3d extrusionH="127000" contourW="44450">
            <a:bevelT w="63500"/>
            <a:bevelB w="63500"/>
            <a:extrusionClr>
              <a:srgbClr val="FF0000"/>
            </a:extrusionClr>
            <a:contourClr>
              <a:schemeClr val="accent6">
                <a:lumMod val="7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  <p:sp>
        <p:nvSpPr>
          <p:cNvPr id="14" name="Прямоугольник 13"/>
          <p:cNvSpPr/>
          <p:nvPr userDrawn="1"/>
        </p:nvSpPr>
        <p:spPr>
          <a:xfrm>
            <a:off x="206375" y="6450013"/>
            <a:ext cx="1595438" cy="2778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rgbClr val="BC5463"/>
                </a:solidFill>
                <a:latin typeface="+mn-lt"/>
                <a:cs typeface="+mn-cs"/>
              </a:rPr>
              <a:t>http://mykids.ucoz.ru/</a:t>
            </a:r>
            <a:endParaRPr lang="uk-UA" sz="1200" dirty="0">
              <a:solidFill>
                <a:srgbClr val="BC5463"/>
              </a:solidFill>
              <a:latin typeface="+mn-lt"/>
              <a:cs typeface="+mn-cs"/>
            </a:endParaRPr>
          </a:p>
        </p:txBody>
      </p:sp>
      <p:pic>
        <p:nvPicPr>
          <p:cNvPr id="15" name="Picture 2" descr="C:\Users\Lidia\Desktop\МК Фокина ШАБЛОНЫ\чтение\колобок 2ъ.png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50825" y="4937125"/>
            <a:ext cx="2592388" cy="165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linda6035.ucoz.ru/index/0-40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473b0675da319178d654a8e2ae6753d8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3717032"/>
            <a:ext cx="2952328" cy="2995872"/>
          </a:xfrm>
          <a:prstGeom prst="rect">
            <a:avLst/>
          </a:prstGeom>
        </p:spPr>
      </p:pic>
      <p:sp>
        <p:nvSpPr>
          <p:cNvPr id="5121" name="Rectangle 2"/>
          <p:cNvSpPr>
            <a:spLocks noGrp="1"/>
          </p:cNvSpPr>
          <p:nvPr>
            <p:ph type="title" idx="4294967295"/>
          </p:nvPr>
        </p:nvSpPr>
        <p:spPr>
          <a:xfrm>
            <a:off x="914400" y="260350"/>
            <a:ext cx="8229600" cy="1143000"/>
          </a:xfrm>
        </p:spPr>
        <p:txBody>
          <a:bodyPr/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charset="0"/>
                <a:hlinkClick r:id="rId3"/>
              </a:rPr>
              <a:t>МДОУ Детский сад №24 «Солнышко»</a:t>
            </a:r>
            <a:br>
              <a:rPr lang="ru-RU" sz="2400" b="1" dirty="0" smtClean="0">
                <a:solidFill>
                  <a:srgbClr val="FF0000"/>
                </a:solidFill>
                <a:latin typeface="Arial" charset="0"/>
                <a:hlinkClick r:id="rId3"/>
              </a:rPr>
            </a:br>
            <a:endParaRPr lang="ru-RU" sz="2400" b="1" dirty="0" smtClean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5122" name="Rectangle 3"/>
          <p:cNvSpPr>
            <a:spLocks noGrp="1"/>
          </p:cNvSpPr>
          <p:nvPr>
            <p:ph type="body" idx="4294967295"/>
          </p:nvPr>
        </p:nvSpPr>
        <p:spPr>
          <a:xfrm>
            <a:off x="863600" y="1773238"/>
            <a:ext cx="8280400" cy="4552950"/>
          </a:xfrm>
        </p:spPr>
        <p:txBody>
          <a:bodyPr/>
          <a:lstStyle/>
          <a:p>
            <a:pPr algn="ctr">
              <a:buFont typeface="Arial" charset="0"/>
              <a:buNone/>
            </a:pPr>
            <a:endParaRPr lang="ru-RU" sz="4000" b="1" i="1" dirty="0" smtClean="0">
              <a:solidFill>
                <a:schemeClr val="accent2"/>
              </a:solidFill>
              <a:latin typeface="Arial" charset="0"/>
            </a:endParaRPr>
          </a:p>
          <a:p>
            <a:pPr algn="ctr">
              <a:buFont typeface="Arial" charset="0"/>
              <a:buNone/>
            </a:pPr>
            <a:r>
              <a:rPr lang="ru-RU" sz="4000" b="1" i="1" dirty="0" smtClean="0">
                <a:solidFill>
                  <a:schemeClr val="accent2"/>
                </a:solidFill>
                <a:latin typeface="Arial" charset="0"/>
              </a:rPr>
              <a:t>Проект «Наши сказки»</a:t>
            </a:r>
          </a:p>
          <a:p>
            <a:pPr algn="ctr">
              <a:buFont typeface="Arial" charset="0"/>
              <a:buNone/>
            </a:pPr>
            <a:endParaRPr lang="ru-RU" sz="4000" b="1" i="1" dirty="0" smtClean="0">
              <a:solidFill>
                <a:schemeClr val="accent2"/>
              </a:solidFill>
              <a:latin typeface="Georgia" pitchFamily="18" charset="0"/>
            </a:endParaRPr>
          </a:p>
          <a:p>
            <a:pPr algn="ctr">
              <a:buFont typeface="Arial" charset="0"/>
              <a:buNone/>
            </a:pPr>
            <a:r>
              <a:rPr lang="ru-RU" sz="2400" b="1" i="1" dirty="0" smtClean="0">
                <a:solidFill>
                  <a:schemeClr val="hlink"/>
                </a:solidFill>
                <a:latin typeface="Georgia" pitchFamily="18" charset="0"/>
              </a:rPr>
              <a:t>                           Чуднова Екатерина Игоревна,</a:t>
            </a:r>
          </a:p>
          <a:p>
            <a:pPr algn="ctr">
              <a:buFont typeface="Arial" charset="0"/>
              <a:buNone/>
            </a:pPr>
            <a:r>
              <a:rPr lang="ru-RU" sz="2400" b="1" i="1" dirty="0" smtClean="0">
                <a:solidFill>
                  <a:schemeClr val="hlink"/>
                </a:solidFill>
                <a:latin typeface="Georgia" pitchFamily="18" charset="0"/>
              </a:rPr>
              <a:t>воспитатель </a:t>
            </a:r>
          </a:p>
          <a:p>
            <a:pPr algn="ctr">
              <a:buFont typeface="Arial" charset="0"/>
              <a:buNone/>
            </a:pPr>
            <a:r>
              <a:rPr lang="ru-RU" sz="2400" b="1" i="1" dirty="0" smtClean="0">
                <a:solidFill>
                  <a:schemeClr val="hlink"/>
                </a:solidFill>
                <a:latin typeface="Georgia" pitchFamily="18" charset="0"/>
              </a:rPr>
              <a:t>                       группы №5 «Звёздочка»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473b0675da319178d654a8e2ae6753d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3717032"/>
            <a:ext cx="2952328" cy="2995872"/>
          </a:xfrm>
          <a:prstGeom prst="rect">
            <a:avLst/>
          </a:prstGeom>
        </p:spPr>
      </p:pic>
      <p:sp>
        <p:nvSpPr>
          <p:cNvPr id="7170" name="AutoShape 3"/>
          <p:cNvSpPr>
            <a:spLocks noChangeArrowheads="1"/>
          </p:cNvSpPr>
          <p:nvPr/>
        </p:nvSpPr>
        <p:spPr bwMode="auto">
          <a:xfrm>
            <a:off x="1042988" y="2708275"/>
            <a:ext cx="6286500" cy="936625"/>
          </a:xfrm>
          <a:prstGeom prst="roundRect">
            <a:avLst>
              <a:gd name="adj" fmla="val 194"/>
            </a:avLst>
          </a:prstGeom>
          <a:solidFill>
            <a:srgbClr val="9966CC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lIns="90000" tIns="60840" rIns="90000" bIns="45000" anchor="ctr" anchorCtr="1"/>
          <a:lstStyle/>
          <a:p>
            <a:pPr algn="ctr" defTabSz="449263" hangingPunct="0">
              <a:lnSpc>
                <a:spcPct val="93000"/>
              </a:lnSpc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dirty="0">
                <a:solidFill>
                  <a:srgbClr val="000000"/>
                </a:solidFill>
                <a:latin typeface="Times New Roman" pitchFamily="18" charset="0"/>
                <a:ea typeface="SimSun" pitchFamily="2" charset="-122"/>
              </a:rPr>
              <a:t>По продолжительности: </a:t>
            </a: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ea typeface="SimSun" pitchFamily="2" charset="-122"/>
              </a:rPr>
              <a:t>1 неделя</a:t>
            </a:r>
            <a:endParaRPr lang="ru-RU" b="1" dirty="0">
              <a:solidFill>
                <a:srgbClr val="000000"/>
              </a:solidFill>
              <a:latin typeface="Times New Roman" pitchFamily="18" charset="0"/>
              <a:ea typeface="SimSun" pitchFamily="2" charset="-122"/>
            </a:endParaRPr>
          </a:p>
        </p:txBody>
      </p:sp>
      <p:sp>
        <p:nvSpPr>
          <p:cNvPr id="7171" name="AutoShape 4"/>
          <p:cNvSpPr>
            <a:spLocks noChangeArrowheads="1"/>
          </p:cNvSpPr>
          <p:nvPr/>
        </p:nvSpPr>
        <p:spPr bwMode="auto">
          <a:xfrm>
            <a:off x="1331640" y="4797152"/>
            <a:ext cx="6303962" cy="893762"/>
          </a:xfrm>
          <a:prstGeom prst="roundRect">
            <a:avLst>
              <a:gd name="adj" fmla="val 176"/>
            </a:avLst>
          </a:prstGeom>
          <a:solidFill>
            <a:srgbClr val="CCFFFF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lIns="90000" tIns="60840" rIns="90000" bIns="45000" anchor="ctr" anchorCtr="1"/>
          <a:lstStyle/>
          <a:p>
            <a:pPr algn="ctr" defTabSz="449263" hangingPunct="0">
              <a:lnSpc>
                <a:spcPct val="93000"/>
              </a:lnSpc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dirty="0">
                <a:solidFill>
                  <a:srgbClr val="000000"/>
                </a:solidFill>
                <a:latin typeface="Times New Roman" pitchFamily="18" charset="0"/>
                <a:ea typeface="SimSun" pitchFamily="2" charset="-122"/>
              </a:rPr>
              <a:t>Участники: </a:t>
            </a: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ea typeface="SimSun" pitchFamily="2" charset="-122"/>
              </a:rPr>
              <a:t>воспитатели, </a:t>
            </a:r>
            <a:r>
              <a:rPr lang="ru-RU" b="1" dirty="0">
                <a:solidFill>
                  <a:srgbClr val="000000"/>
                </a:solidFill>
                <a:latin typeface="Times New Roman" pitchFamily="18" charset="0"/>
                <a:ea typeface="SimSun" pitchFamily="2" charset="-122"/>
              </a:rPr>
              <a:t>дети</a:t>
            </a:r>
          </a:p>
          <a:p>
            <a:pPr algn="ctr" defTabSz="449263" hangingPunct="0">
              <a:lnSpc>
                <a:spcPct val="93000"/>
              </a:lnSpc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dirty="0">
                <a:solidFill>
                  <a:srgbClr val="000000"/>
                </a:solidFill>
                <a:latin typeface="Times New Roman" pitchFamily="18" charset="0"/>
                <a:ea typeface="SimSun" pitchFamily="2" charset="-122"/>
              </a:rPr>
              <a:t>Форма проведения: групповая</a:t>
            </a:r>
          </a:p>
        </p:txBody>
      </p:sp>
      <p:sp>
        <p:nvSpPr>
          <p:cNvPr id="7172" name="AutoShape 1"/>
          <p:cNvSpPr>
            <a:spLocks noChangeArrowheads="1"/>
          </p:cNvSpPr>
          <p:nvPr/>
        </p:nvSpPr>
        <p:spPr bwMode="auto">
          <a:xfrm>
            <a:off x="1042988" y="1341438"/>
            <a:ext cx="6550025" cy="809625"/>
          </a:xfrm>
          <a:prstGeom prst="roundRect">
            <a:avLst>
              <a:gd name="adj" fmla="val 194"/>
            </a:avLst>
          </a:prstGeom>
          <a:solidFill>
            <a:srgbClr val="E6E6FF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lIns="90000" tIns="60840" rIns="90000" bIns="45000" anchor="ctr" anchorCtr="1"/>
          <a:lstStyle/>
          <a:p>
            <a:pPr algn="ctr" defTabSz="449263" hangingPunct="0">
              <a:lnSpc>
                <a:spcPct val="93000"/>
              </a:lnSpc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ea typeface="SimSun" pitchFamily="2" charset="-122"/>
              </a:rPr>
              <a:t>Тип </a:t>
            </a:r>
            <a:r>
              <a:rPr lang="ru-RU" b="1" dirty="0">
                <a:solidFill>
                  <a:srgbClr val="000000"/>
                </a:solidFill>
                <a:latin typeface="Times New Roman" pitchFamily="18" charset="0"/>
                <a:ea typeface="SimSun" pitchFamily="2" charset="-122"/>
              </a:rPr>
              <a:t>проекта : </a:t>
            </a:r>
            <a:r>
              <a:rPr lang="ru-RU" b="1" dirty="0">
                <a:latin typeface="Georgia" pitchFamily="18" charset="0"/>
              </a:rPr>
              <a:t>художественно-эстетический, творческий, </a:t>
            </a:r>
            <a:r>
              <a:rPr lang="ru-RU" b="1" dirty="0" smtClean="0">
                <a:latin typeface="Georgia" pitchFamily="18" charset="0"/>
              </a:rPr>
              <a:t>игровой, краткосрочный</a:t>
            </a:r>
            <a:endParaRPr lang="ru-RU" b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473b0675da319178d654a8e2ae6753d8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3717032"/>
            <a:ext cx="2952328" cy="2995872"/>
          </a:xfrm>
          <a:prstGeom prst="rect">
            <a:avLst/>
          </a:prstGeom>
        </p:spPr>
      </p:pic>
      <p:sp>
        <p:nvSpPr>
          <p:cNvPr id="8193" name="Oval 1"/>
          <p:cNvSpPr>
            <a:spLocks noGrp="1" noChangeArrowheads="1"/>
          </p:cNvSpPr>
          <p:nvPr>
            <p:ph sz="half" idx="1"/>
          </p:nvPr>
        </p:nvSpPr>
        <p:spPr>
          <a:xfrm>
            <a:off x="395288" y="333375"/>
            <a:ext cx="8229600" cy="5976938"/>
          </a:xfrm>
          <a:prstGeom prst="ellipse">
            <a:avLst/>
          </a:prstGeom>
          <a:solidFill>
            <a:srgbClr val="00DCFF"/>
          </a:solidFill>
          <a:ln w="9360">
            <a:solidFill>
              <a:srgbClr val="000000"/>
            </a:solidFill>
            <a:round/>
          </a:ln>
        </p:spPr>
        <p:txBody>
          <a:bodyPr/>
          <a:lstStyle/>
          <a:p>
            <a:pPr algn="ctr" defTabSz="449263">
              <a:lnSpc>
                <a:spcPct val="80000"/>
              </a:lnSpc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800" b="1" dirty="0" smtClean="0">
                <a:latin typeface="Times New Roman" pitchFamily="18" charset="0"/>
              </a:rPr>
              <a:t>Актуальность:</a:t>
            </a:r>
            <a:endParaRPr lang="ru-RU" sz="1800" dirty="0" smtClean="0">
              <a:latin typeface="Times New Roman" pitchFamily="18" charset="0"/>
            </a:endParaRPr>
          </a:p>
          <a:p>
            <a:pPr defTabSz="449263">
              <a:lnSpc>
                <a:spcPct val="8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400" dirty="0" smtClean="0"/>
              <a:t> </a:t>
            </a:r>
            <a:r>
              <a:rPr lang="ru-RU" sz="1600" dirty="0" smtClean="0">
                <a:latin typeface="Times New Roman" pitchFamily="18" charset="0"/>
              </a:rPr>
              <a:t>Сказка — прекрасное творение искусства. Социальная, художественная и педагогическая ценность народных сказок несомненна и общепризнанна.</a:t>
            </a:r>
          </a:p>
          <a:p>
            <a:pPr defTabSz="449263">
              <a:lnSpc>
                <a:spcPct val="8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600" dirty="0" smtClean="0">
                <a:latin typeface="Times New Roman" pitchFamily="18" charset="0"/>
              </a:rPr>
              <a:t>Русская народная сказка — это почва, имеющая неограниченные развивающие и воспитывающие возможности. </a:t>
            </a:r>
          </a:p>
          <a:p>
            <a:pPr defTabSz="449263">
              <a:lnSpc>
                <a:spcPct val="8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600" dirty="0" smtClean="0">
                <a:latin typeface="Times New Roman" pitchFamily="18" charset="0"/>
              </a:rPr>
              <a:t>Познакомив детей с волшебным миром сказок, мы, несомненно, прививаем им любовь к слову и интерес к сказкам. </a:t>
            </a:r>
          </a:p>
          <a:p>
            <a:pPr defTabSz="449263">
              <a:lnSpc>
                <a:spcPct val="8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600" dirty="0" smtClean="0">
                <a:latin typeface="Times New Roman" pitchFamily="18" charset="0"/>
              </a:rPr>
              <a:t>Театр – один из самых демократичных и доступных видов искусства, который позволяет решать многие проблемы педагогики и психологии, связанные с развитием коммуникативных качеств личности, развития воображения, фантазии, инициативности и т. д.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3"/>
          <p:cNvSpPr>
            <a:spLocks noGrp="1"/>
          </p:cNvSpPr>
          <p:nvPr>
            <p:ph sz="half" idx="1"/>
          </p:nvPr>
        </p:nvSpPr>
        <p:spPr>
          <a:xfrm>
            <a:off x="3203848" y="980728"/>
            <a:ext cx="4191000" cy="4724400"/>
          </a:xfrm>
        </p:spPr>
        <p:txBody>
          <a:bodyPr>
            <a:normAutofit fontScale="92500" lnSpcReduction="10000"/>
          </a:bodyPr>
          <a:lstStyle/>
          <a:p>
            <a:pPr algn="ctr">
              <a:buFont typeface="Arial" charset="0"/>
              <a:buNone/>
            </a:pPr>
            <a:r>
              <a:rPr lang="ru-RU" sz="3600" b="1" dirty="0" smtClean="0"/>
              <a:t>Цель:</a:t>
            </a:r>
          </a:p>
          <a:p>
            <a:pPr algn="ctr">
              <a:buFont typeface="Arial" charset="0"/>
              <a:buNone/>
            </a:pPr>
            <a:r>
              <a:rPr lang="ru-RU" b="1" dirty="0" smtClean="0"/>
              <a:t>развитие творческой личности детей, знакомство с жанровыми особенностями, структурой, видами, сюжетами сказок, развитие интереса к литературе, театрализованной деятельности.</a:t>
            </a:r>
          </a:p>
        </p:txBody>
      </p:sp>
      <p:pic>
        <p:nvPicPr>
          <p:cNvPr id="3" name="Рисунок 2" descr="473b0675da319178d654a8e2ae6753d8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3717032"/>
            <a:ext cx="2952328" cy="29958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473b0675da319178d654a8e2ae6753d8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3717032"/>
            <a:ext cx="2952328" cy="2995872"/>
          </a:xfrm>
          <a:prstGeom prst="rect">
            <a:avLst/>
          </a:prstGeom>
        </p:spPr>
      </p:pic>
      <p:sp>
        <p:nvSpPr>
          <p:cNvPr id="10241" name="Rectangle 3"/>
          <p:cNvSpPr>
            <a:spLocks noGrp="1"/>
          </p:cNvSpPr>
          <p:nvPr>
            <p:ph sz="half" idx="1"/>
          </p:nvPr>
        </p:nvSpPr>
        <p:spPr>
          <a:xfrm>
            <a:off x="539750" y="476250"/>
            <a:ext cx="8229600" cy="4525963"/>
          </a:xfrm>
        </p:spPr>
        <p:txBody>
          <a:bodyPr>
            <a:normAutofit/>
          </a:bodyPr>
          <a:lstStyle/>
          <a:p>
            <a:pPr algn="ctr">
              <a:buFont typeface="Arial" charset="0"/>
              <a:buNone/>
            </a:pPr>
            <a:r>
              <a:rPr lang="ru-RU" sz="2800" b="1" dirty="0" smtClean="0"/>
              <a:t>Задачи: </a:t>
            </a:r>
          </a:p>
          <a:p>
            <a:r>
              <a:rPr lang="ru-RU" sz="2800" b="1" dirty="0" smtClean="0"/>
              <a:t> закрепить знание содержания сказок; </a:t>
            </a:r>
          </a:p>
          <a:p>
            <a:r>
              <a:rPr lang="ru-RU" b="1" dirty="0" smtClean="0"/>
              <a:t>формировать у детей умение внимательно слушать;</a:t>
            </a:r>
          </a:p>
          <a:p>
            <a:r>
              <a:rPr lang="ru-RU" sz="2800" b="1" dirty="0" smtClean="0"/>
              <a:t>развивать  умения передавать образ сказочного героя речью, движениями, жестами, мимикой;</a:t>
            </a:r>
          </a:p>
          <a:p>
            <a:r>
              <a:rPr lang="ru-RU" sz="2800" b="1" dirty="0" smtClean="0"/>
              <a:t>воспитывать интерес к сказкам; </a:t>
            </a:r>
          </a:p>
          <a:p>
            <a:r>
              <a:rPr lang="ru-RU" b="1" dirty="0" smtClean="0"/>
              <a:t>вызвать у детей радостный и эмоциональный настрой.</a:t>
            </a:r>
          </a:p>
          <a:p>
            <a:endParaRPr lang="ru-RU" sz="2800" b="1" dirty="0" smtClean="0">
              <a:latin typeface="Arial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473b0675da319178d654a8e2ae6753d8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3717032"/>
            <a:ext cx="2952328" cy="2995872"/>
          </a:xfrm>
          <a:prstGeom prst="rect">
            <a:avLst/>
          </a:prstGeom>
        </p:spPr>
      </p:pic>
      <p:sp>
        <p:nvSpPr>
          <p:cNvPr id="11265" name="Rectangle 3"/>
          <p:cNvSpPr>
            <a:spLocks noGrp="1"/>
          </p:cNvSpPr>
          <p:nvPr>
            <p:ph sz="half" idx="1"/>
          </p:nvPr>
        </p:nvSpPr>
        <p:spPr>
          <a:xfrm>
            <a:off x="395288" y="476250"/>
            <a:ext cx="8229600" cy="4525963"/>
          </a:xfrm>
        </p:spPr>
        <p:txBody>
          <a:bodyPr/>
          <a:lstStyle/>
          <a:p>
            <a:pPr algn="ctr">
              <a:buFont typeface="Arial" charset="0"/>
              <a:buNone/>
            </a:pPr>
            <a:endParaRPr lang="ru-RU" b="1" smtClean="0"/>
          </a:p>
          <a:p>
            <a:pPr algn="ctr">
              <a:buFont typeface="Arial" charset="0"/>
              <a:buNone/>
            </a:pPr>
            <a:r>
              <a:rPr lang="ru-RU" sz="3600" b="1" smtClean="0"/>
              <a:t>Интеграция образовательных областей:</a:t>
            </a:r>
          </a:p>
          <a:p>
            <a:r>
              <a:rPr lang="ru-RU" b="1" smtClean="0"/>
              <a:t>социально-коммуникативное развитие;</a:t>
            </a:r>
          </a:p>
          <a:p>
            <a:r>
              <a:rPr lang="ru-RU" b="1" smtClean="0"/>
              <a:t> познавательное развитие;</a:t>
            </a:r>
          </a:p>
          <a:p>
            <a:r>
              <a:rPr lang="ru-RU" b="1" smtClean="0"/>
              <a:t>речевое развитие;</a:t>
            </a:r>
          </a:p>
          <a:p>
            <a:r>
              <a:rPr lang="ru-RU" b="1" smtClean="0"/>
              <a:t>художественно-эстетическое развитие;</a:t>
            </a:r>
          </a:p>
          <a:p>
            <a:r>
              <a:rPr lang="ru-RU" b="1" smtClean="0"/>
              <a:t> физическое развитие</a:t>
            </a:r>
            <a:r>
              <a:rPr lang="ru-RU" smtClean="0"/>
              <a:t>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473b0675da319178d654a8e2ae6753d8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3717032"/>
            <a:ext cx="2952328" cy="299587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Этапы проекта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I этап – подготовительный (разработка проекта).</a:t>
            </a:r>
          </a:p>
          <a:p>
            <a:pPr>
              <a:buNone/>
            </a:pPr>
            <a:r>
              <a:rPr lang="ru-RU" dirty="0" smtClean="0"/>
              <a:t>    Подбор сказок для чтения.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4427984" y="1700808"/>
            <a:ext cx="4191000" cy="47244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42900" lvl="0" indent="-342900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II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этап – Основной </a:t>
            </a:r>
            <a:r>
              <a:rPr lang="ru-RU" sz="2800" dirty="0" smtClean="0">
                <a:solidFill>
                  <a:schemeClr val="tx2"/>
                </a:solidFill>
                <a:latin typeface="+mn-lt"/>
                <a:cs typeface="+mn-cs"/>
              </a:rPr>
              <a:t>этап. Работа с детьми: чтение сказок. Беседа о героях сказок. </a:t>
            </a:r>
          </a:p>
          <a:p>
            <a:pPr marL="342900" lvl="0" indent="-342900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III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этап – Заключительный этап. Пополнение</a:t>
            </a:r>
            <a:r>
              <a:rPr kumimoji="0" lang="ru-RU" sz="2800" b="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уголка театрализованной деятельности.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548680"/>
            <a:ext cx="2664296" cy="1998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167444" y="992796"/>
            <a:ext cx="2976864" cy="2232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4581128"/>
            <a:ext cx="2796819" cy="2097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12160" y="3429000"/>
            <a:ext cx="2880320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0800000" flipV="1">
            <a:off x="3254039" y="4581127"/>
            <a:ext cx="2706849" cy="2030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75856" y="2276872"/>
            <a:ext cx="2555776" cy="1916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275856" y="188640"/>
            <a:ext cx="2555776" cy="1916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3"/>
          <p:cNvSpPr>
            <a:spLocks noGrp="1"/>
          </p:cNvSpPr>
          <p:nvPr>
            <p:ph sz="half" idx="1"/>
          </p:nvPr>
        </p:nvSpPr>
        <p:spPr>
          <a:xfrm>
            <a:off x="468313" y="2205038"/>
            <a:ext cx="8218487" cy="1108075"/>
          </a:xfrm>
        </p:spPr>
        <p:txBody>
          <a:bodyPr>
            <a:normAutofit fontScale="92500"/>
          </a:bodyPr>
          <a:lstStyle/>
          <a:p>
            <a:pPr>
              <a:buFont typeface="Arial" charset="0"/>
              <a:buNone/>
            </a:pPr>
            <a:r>
              <a:rPr lang="ru-RU" sz="6600" smtClean="0"/>
              <a:t>Спасибо за внимание!</a:t>
            </a:r>
          </a:p>
        </p:txBody>
      </p:sp>
      <p:pic>
        <p:nvPicPr>
          <p:cNvPr id="3" name="Рисунок 2" descr="473b0675da319178d654a8e2ae6753d8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3717032"/>
            <a:ext cx="2952328" cy="29958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653</TotalTime>
  <Words>283</Words>
  <Application>Microsoft Office PowerPoint</Application>
  <PresentationFormat>Экран (4:3)</PresentationFormat>
  <Paragraphs>39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Трек</vt:lpstr>
      <vt:lpstr>МДОУ Детский сад №24 «Солнышко» </vt:lpstr>
      <vt:lpstr>Слайд 2</vt:lpstr>
      <vt:lpstr>Слайд 3</vt:lpstr>
      <vt:lpstr>Слайд 4</vt:lpstr>
      <vt:lpstr>Слайд 5</vt:lpstr>
      <vt:lpstr>Слайд 6</vt:lpstr>
      <vt:lpstr>Этапы проекта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Lidia</dc:creator>
  <cp:lastModifiedBy>aleksandr</cp:lastModifiedBy>
  <cp:revision>32</cp:revision>
  <dcterms:created xsi:type="dcterms:W3CDTF">2014-08-06T17:34:00Z</dcterms:created>
  <dcterms:modified xsi:type="dcterms:W3CDTF">2017-08-27T19:20:44Z</dcterms:modified>
</cp:coreProperties>
</file>