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77" r:id="rId4"/>
    <p:sldId id="278" r:id="rId5"/>
    <p:sldId id="257" r:id="rId6"/>
    <p:sldId id="258" r:id="rId7"/>
    <p:sldId id="259" r:id="rId8"/>
    <p:sldId id="260" r:id="rId9"/>
    <p:sldId id="261" r:id="rId10"/>
    <p:sldId id="262" r:id="rId11"/>
    <p:sldId id="272" r:id="rId12"/>
    <p:sldId id="273" r:id="rId13"/>
    <p:sldId id="274" r:id="rId14"/>
    <p:sldId id="275" r:id="rId15"/>
    <p:sldId id="279" r:id="rId16"/>
    <p:sldId id="280" r:id="rId17"/>
    <p:sldId id="28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D4F7-6301-4150-BDA2-2E797027B508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2E53-CFAB-473C-A240-112DBEF35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D4F7-6301-4150-BDA2-2E797027B508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2E53-CFAB-473C-A240-112DBEF35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D4F7-6301-4150-BDA2-2E797027B508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2E53-CFAB-473C-A240-112DBEF35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D4F7-6301-4150-BDA2-2E797027B508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2E53-CFAB-473C-A240-112DBEF35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D4F7-6301-4150-BDA2-2E797027B508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2E53-CFAB-473C-A240-112DBEF35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D4F7-6301-4150-BDA2-2E797027B508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2E53-CFAB-473C-A240-112DBEF35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D4F7-6301-4150-BDA2-2E797027B508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2E53-CFAB-473C-A240-112DBEF35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D4F7-6301-4150-BDA2-2E797027B508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2E53-CFAB-473C-A240-112DBEF35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D4F7-6301-4150-BDA2-2E797027B508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2E53-CFAB-473C-A240-112DBEF35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D4F7-6301-4150-BDA2-2E797027B508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2E53-CFAB-473C-A240-112DBEF35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7D4F7-6301-4150-BDA2-2E797027B508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A2E53-CFAB-473C-A240-112DBEF35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7D4F7-6301-4150-BDA2-2E797027B508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A2E53-CFAB-473C-A240-112DBEF352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Рабочий стол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C:\Documents and Settings\user\Рабочий стол\144449553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0"/>
            <a:ext cx="7479362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00364" y="2786058"/>
            <a:ext cx="3143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Первобытная</a:t>
            </a:r>
          </a:p>
          <a:p>
            <a:r>
              <a:rPr lang="ru-RU" sz="3600" b="1" dirty="0" smtClean="0"/>
              <a:t>      религия.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42844" y="4857760"/>
            <a:ext cx="18573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Учитель</a:t>
            </a:r>
          </a:p>
          <a:p>
            <a:r>
              <a:rPr lang="ru-RU" sz="2000" b="1" dirty="0" smtClean="0"/>
              <a:t>истории</a:t>
            </a:r>
          </a:p>
          <a:p>
            <a:r>
              <a:rPr lang="ru-RU" sz="2000" b="1" dirty="0" err="1" smtClean="0"/>
              <a:t>Курносов</a:t>
            </a:r>
            <a:r>
              <a:rPr lang="ru-RU" sz="2000" b="1" dirty="0" smtClean="0"/>
              <a:t> Ю.Б.</a:t>
            </a:r>
          </a:p>
          <a:p>
            <a:r>
              <a:rPr lang="ru-RU" sz="2000" b="1" dirty="0" smtClean="0"/>
              <a:t>г. Кулебаки,</a:t>
            </a:r>
          </a:p>
          <a:p>
            <a:r>
              <a:rPr lang="ru-RU" sz="2000" b="1" dirty="0" smtClean="0"/>
              <a:t>МБОУ  школа № 10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072330" y="4786322"/>
            <a:ext cx="192882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Нижегородская</a:t>
            </a:r>
          </a:p>
          <a:p>
            <a:r>
              <a:rPr lang="ru-RU" sz="2000" b="1" dirty="0" smtClean="0"/>
              <a:t>Область    Приволжский Федеральный </a:t>
            </a:r>
          </a:p>
          <a:p>
            <a:r>
              <a:rPr lang="ru-RU" sz="2000" b="1" dirty="0" smtClean="0"/>
              <a:t>   Округ , Россия</a:t>
            </a:r>
          </a:p>
          <a:p>
            <a:r>
              <a:rPr lang="ru-RU" sz="2000" b="1" dirty="0" smtClean="0"/>
              <a:t>   </a:t>
            </a:r>
          </a:p>
          <a:p>
            <a:r>
              <a:rPr lang="ru-RU" sz="2000" b="1" dirty="0" smtClean="0"/>
              <a:t>          </a:t>
            </a:r>
          </a:p>
          <a:p>
            <a:endParaRPr lang="ru-RU" sz="2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0"/>
            <a:ext cx="9144000" cy="7786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Появление веры в душу </a:t>
            </a:r>
            <a:r>
              <a:rPr kumimoji="0" lang="ru-RU" sz="2000" b="1" i="0" u="sng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человека.Переход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 к сельскому хозяйству и ремеслу значительно улучшил жизнь людей. Появилось больше времени для размышлений. Человек пытался найти ответы на главные вопросы жизни. Его стало интересовать, почему животные и люди умирают. Почему спящий похож на покойника? Почему потеря сознания при болезни или при столкновении с диким зверем напоминает смерть?</a:t>
            </a:r>
            <a:b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Но человек, который спал, просыпается и помнит, что он видел во сне. Тот, кто теряет сознание, возвращается к жизни. А умерший навсегда расстается с ней.</a:t>
            </a:r>
            <a:b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Возникло убеждение, что в теле человека находится главная причина жизни — его душа. Она считалась невидимой, похожей на воздух или тень. Душа может оставить человека на время — тогда он засыпает или теряет сознание. Его душа может улететь навсегда — тогда человек умирает, и душа получает свою новую жизнь. Она может переселяться в младенцев, животных и даже в растения. Такие первобытные представления сохранились в религиях древности и нашего времени.</a:t>
            </a:r>
            <a:b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В конце первобытности человечество освоило земледелие, животноводство и изготовление металлических предметов. Появилось представление о душе человека. Это главные условия для возникновения современной культуры.</a:t>
            </a:r>
            <a:b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История – наука, изучающая прошлое человечества.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Археология – это прикладная историческая наука, которая изучает памятники материальной культуры: орудия труда, захоронения, жилище, оружие.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Первобытные люди - это переходное звено между обезьяной и современным человеком, появились на Земле около 4 млн. лет назад. От обезьян они отличались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прямохождением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более развитым мозгом, умением делать и орудия труда, использованием огня. Исчезли первобытные люди около 40 тыс. лет назад, на смену им пришёл. Гомо сапиенс – человек разумный.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Африка - один из материков Земли.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0" name="Picture 2" descr="C:\Documents and Settings\user\Рабочий стол\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4500570"/>
            <a:ext cx="3300402" cy="2357430"/>
          </a:xfrm>
          <a:prstGeom prst="rect">
            <a:avLst/>
          </a:prstGeom>
          <a:noFill/>
        </p:spPr>
      </p:pic>
      <p:pic>
        <p:nvPicPr>
          <p:cNvPr id="3074" name="Picture 2" descr="C:\Documents and Settings\user\Рабочий стол\d5bd9e8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90263"/>
            <a:ext cx="1785950" cy="2367737"/>
          </a:xfrm>
          <a:prstGeom prst="rect">
            <a:avLst/>
          </a:prstGeom>
          <a:noFill/>
        </p:spPr>
      </p:pic>
      <p:pic>
        <p:nvPicPr>
          <p:cNvPr id="3075" name="Picture 3" descr="C:\Documents and Settings\user\Рабочий стол\d5bd9e8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65824" y="4500570"/>
            <a:ext cx="1778176" cy="2357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Каменный век – это огромный этап в истории развития человека, когда он использовал камень для изготовления различных орудий труда. Начался каменный век около 2 млн. лет назад, а закончился 8 тыс. лет назад. Именно в это время человек начал использовать металл.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Европа – часть материка Евразия.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Азия – часть материка Евразия.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«Человек разумный» - гомо сапиенс – высшая ступень в эволюции человека, появился около 40 тыс. лет назад, вытеснив первобытного человека, (неандертальца).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Жили они не стадами, а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родовыми общинами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В таком коллективе они вместе трудились, охотились, сообща владели жилищем, орудиями труда.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146" name="Picture 2" descr="C:\Documents and Settings\user\Рабочий стол\1-344-45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857760"/>
            <a:ext cx="1500180" cy="2000240"/>
          </a:xfrm>
          <a:prstGeom prst="rect">
            <a:avLst/>
          </a:prstGeom>
          <a:noFill/>
        </p:spPr>
      </p:pic>
      <p:pic>
        <p:nvPicPr>
          <p:cNvPr id="6147" name="Picture 3" descr="C:\Documents and Settings\user\Рабочий стол\1-344-45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17" y="4857756"/>
            <a:ext cx="1500183" cy="2000244"/>
          </a:xfrm>
          <a:prstGeom prst="rect">
            <a:avLst/>
          </a:prstGeom>
          <a:noFill/>
        </p:spPr>
      </p:pic>
      <p:pic>
        <p:nvPicPr>
          <p:cNvPr id="2050" name="Picture 2" descr="C:\Documents and Settings\user\Рабочий стол\лагерный-костер-243694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5638800"/>
            <a:ext cx="1219200" cy="1219200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tiki-mask-clip-art-beautiful-scenery-photography-1987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4428958"/>
            <a:ext cx="1633531" cy="2429042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tiki-mask-clip-art-beautiful-scenery-photography-1987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4429132"/>
            <a:ext cx="1633414" cy="24288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Религия – это мировоззрение и соответствующее поведение людей, основанное на вере в существование Бога.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Мифы – созданное фантазией людей представление о мире. Мифы объяснили древним людям происхождение мира, живых существ, явления природы. В современном обществе на смену мифам пришла наука.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Земледелие – это важнейшая отрасль сельского хозяйства основана на выращивании различных продуктов питания. Возникло земледелие в середине каменного века, около 12 тыс. лет назад, когда закончился ледниковый период. Но особенно распространилось земледелие с началом использования металлических орудий труда, которые облегчали обработку земли. Первыми растениями, которые выращивали люди, стали пшеница и ячмень.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122" name="Picture 2" descr="C:\Documents and Settings\user\Рабочий стол\1-344-45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14950"/>
            <a:ext cx="1232288" cy="1643050"/>
          </a:xfrm>
          <a:prstGeom prst="rect">
            <a:avLst/>
          </a:prstGeom>
          <a:noFill/>
        </p:spPr>
      </p:pic>
      <p:pic>
        <p:nvPicPr>
          <p:cNvPr id="5123" name="Picture 3" descr="C:\Documents and Settings\user\Рабочий стол\1-344-45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11712" y="5214950"/>
            <a:ext cx="1232288" cy="1643050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лагерный-костер-243694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5638800"/>
            <a:ext cx="1219200" cy="1219200"/>
          </a:xfrm>
          <a:prstGeom prst="rect">
            <a:avLst/>
          </a:prstGeom>
          <a:noFill/>
        </p:spPr>
      </p:pic>
      <p:pic>
        <p:nvPicPr>
          <p:cNvPr id="3074" name="Picture 2" descr="C:\Documents and Settings\user\Рабочий стол\4c6d155da5198d257df01cc44da2d94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5500702"/>
            <a:ext cx="2857519" cy="1357298"/>
          </a:xfrm>
          <a:prstGeom prst="rect">
            <a:avLst/>
          </a:prstGeom>
          <a:noFill/>
        </p:spPr>
      </p:pic>
      <p:pic>
        <p:nvPicPr>
          <p:cNvPr id="3075" name="Picture 3" descr="C:\Documents and Settings\user\Рабочий стол\4c6d155da5198d257df01cc44da2d94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5500679"/>
            <a:ext cx="2571767" cy="13573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Скотоводство – разведение крупного рогатого скота для получения молока, мяса, кож. Возникло оно вместе с земледелием и означало переход от присваивающего образа жизни к производящему.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Этот процесс ещё называют неолитической революцией, (12-10 тыс. лет назад).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Род – группа родичей, ведущая происхождение от общего предка.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Племя - объединение нескольких родовых общин, имеющих общий язык, происхождение, обычаи и живущих в одной местности. Вождь – глава племени.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Ремесло – мелкое ручное производство промышленных изделий. Возникло в неолитическую революцию, около 10 тыс. лет назад. </a:t>
            </a: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Плуг - сельскохозяйственное орудие для основной обработки почвы - вспашки. Первые плуги были деревянными, затем насадку для плуга стали изготовлять из металла.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user\Рабочий стол\6428072_stock-vector-ti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5572140"/>
            <a:ext cx="761995" cy="1285860"/>
          </a:xfrm>
          <a:prstGeom prst="rect">
            <a:avLst/>
          </a:prstGeom>
          <a:noFill/>
        </p:spPr>
      </p:pic>
      <p:pic>
        <p:nvPicPr>
          <p:cNvPr id="3074" name="Picture 2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943600"/>
            <a:ext cx="914400" cy="914400"/>
          </a:xfrm>
          <a:prstGeom prst="rect">
            <a:avLst/>
          </a:prstGeom>
          <a:noFill/>
        </p:spPr>
      </p:pic>
      <p:pic>
        <p:nvPicPr>
          <p:cNvPr id="3075" name="Picture 3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5943600"/>
            <a:ext cx="914400" cy="914400"/>
          </a:xfrm>
          <a:prstGeom prst="rect">
            <a:avLst/>
          </a:prstGeom>
          <a:noFill/>
        </p:spPr>
      </p:pic>
      <p:pic>
        <p:nvPicPr>
          <p:cNvPr id="3076" name="Picture 4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5943600"/>
            <a:ext cx="914400" cy="914400"/>
          </a:xfrm>
          <a:prstGeom prst="rect">
            <a:avLst/>
          </a:prstGeom>
          <a:noFill/>
        </p:spPr>
      </p:pic>
      <p:pic>
        <p:nvPicPr>
          <p:cNvPr id="3077" name="Picture 5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5943600"/>
            <a:ext cx="914400" cy="914400"/>
          </a:xfrm>
          <a:prstGeom prst="rect">
            <a:avLst/>
          </a:prstGeom>
          <a:noFill/>
        </p:spPr>
      </p:pic>
      <p:pic>
        <p:nvPicPr>
          <p:cNvPr id="3078" name="Picture 6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0" y="5943600"/>
            <a:ext cx="914400" cy="914400"/>
          </a:xfrm>
          <a:prstGeom prst="rect">
            <a:avLst/>
          </a:prstGeom>
          <a:noFill/>
        </p:spPr>
      </p:pic>
      <p:pic>
        <p:nvPicPr>
          <p:cNvPr id="3079" name="Picture 7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5943600"/>
            <a:ext cx="914400" cy="914400"/>
          </a:xfrm>
          <a:prstGeom prst="rect">
            <a:avLst/>
          </a:prstGeom>
          <a:noFill/>
        </p:spPr>
      </p:pic>
      <p:pic>
        <p:nvPicPr>
          <p:cNvPr id="3080" name="Picture 8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5943600"/>
            <a:ext cx="914400" cy="914400"/>
          </a:xfrm>
          <a:prstGeom prst="rect">
            <a:avLst/>
          </a:prstGeom>
          <a:noFill/>
        </p:spPr>
      </p:pic>
      <p:pic>
        <p:nvPicPr>
          <p:cNvPr id="3081" name="Picture 9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5943600"/>
            <a:ext cx="914400" cy="91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Соседская община –поселение людей, не связанных родственными узами, но занимающее определённую территорию коллективно обрабатываемых земель. Каждая семья в соседской общине имеет право самостоятельно распоряжаться своей долей в общинной собственности.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Имущественное неравенство - концентрация в руках определённой группы людей значительных материальных ценностей и политической власти, одна из главных причин социального разделения на богатых и бедных.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Святилище - место отправления религиозных обрядов, культов. В первобытной религии святилищами были пещеры, рощи, огороженные участки, постройка ..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Лунный месяц – 28 дней от рождения новой луны до её полного убывания.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user\Рабочий стол\20913340-Africa-Ethnic-Mask-Totem-Stock-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4857760"/>
            <a:ext cx="2000240" cy="2000240"/>
          </a:xfrm>
          <a:prstGeom prst="rect">
            <a:avLst/>
          </a:prstGeom>
          <a:noFill/>
        </p:spPr>
      </p:pic>
      <p:pic>
        <p:nvPicPr>
          <p:cNvPr id="4098" name="Picture 2" descr="C:\Documents and Settings\user\Рабочий стол\1-344-450x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238781"/>
            <a:ext cx="1214414" cy="1619219"/>
          </a:xfrm>
          <a:prstGeom prst="rect">
            <a:avLst/>
          </a:prstGeom>
          <a:noFill/>
        </p:spPr>
      </p:pic>
      <p:pic>
        <p:nvPicPr>
          <p:cNvPr id="4099" name="Picture 3" descr="C:\Documents and Settings\user\Рабочий стол\1-344-450x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69" y="5238759"/>
            <a:ext cx="1214431" cy="1619241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5943600"/>
            <a:ext cx="914400" cy="914400"/>
          </a:xfrm>
          <a:prstGeom prst="rect">
            <a:avLst/>
          </a:prstGeom>
          <a:noFill/>
        </p:spPr>
      </p:pic>
      <p:pic>
        <p:nvPicPr>
          <p:cNvPr id="3" name="Picture 3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5943600"/>
            <a:ext cx="914400" cy="914400"/>
          </a:xfrm>
          <a:prstGeom prst="rect">
            <a:avLst/>
          </a:prstGeom>
          <a:noFill/>
        </p:spPr>
      </p:pic>
      <p:pic>
        <p:nvPicPr>
          <p:cNvPr id="4100" name="Picture 4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5943600"/>
            <a:ext cx="914400" cy="914400"/>
          </a:xfrm>
          <a:prstGeom prst="rect">
            <a:avLst/>
          </a:prstGeom>
          <a:noFill/>
        </p:spPr>
      </p:pic>
      <p:pic>
        <p:nvPicPr>
          <p:cNvPr id="4101" name="Picture 5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30" y="5943600"/>
            <a:ext cx="914400" cy="914400"/>
          </a:xfrm>
          <a:prstGeom prst="rect">
            <a:avLst/>
          </a:prstGeom>
          <a:noFill/>
        </p:spPr>
      </p:pic>
      <p:pic>
        <p:nvPicPr>
          <p:cNvPr id="4102" name="Picture 6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5943600"/>
            <a:ext cx="914400" cy="914400"/>
          </a:xfrm>
          <a:prstGeom prst="rect">
            <a:avLst/>
          </a:prstGeom>
          <a:noFill/>
        </p:spPr>
      </p:pic>
      <p:pic>
        <p:nvPicPr>
          <p:cNvPr id="4103" name="Picture 7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5943600"/>
            <a:ext cx="914400" cy="91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Вопросы 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давала древнейшим людям охота?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Какое из орудий древнейших людей было наиболее полезным для них?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древнейшие люди использовали огонь?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Какую роль играли животные в жизни людей?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Почему охоту можно считать более важным занятием первобытных людей, чем собирательство?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Почему охота могла быть только коллективной?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Почему раннюю историю человечества называют каменным веком?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Многие животные не смогли приспособиться к условиям оледенения и вымерли (например, саблезубый тигр). Что помогло человеку выжить?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чём состояли трудности охоты на мамонтов?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Почему лук и стрелы человек придумал после таяния ледника?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85728"/>
            <a:ext cx="83582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Вопросы по теме верования первобытных людей:</a:t>
            </a:r>
          </a:p>
          <a:p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1071546"/>
            <a:ext cx="871543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/>
              <a:t>Что такое религия ?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Что такое кумир ?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Что такое дух ?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Что такое жертва ?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Что такое душа ?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Что такое молитва ?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Что такое погребение ?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Что такое загробный мир ?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Кто такой шаман ?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Причины появления религии ?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Каких сил природы боялись древние люди ?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Что такое колдовство ?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Что такое предсказания ?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Нужна ли человеку религия ?</a:t>
            </a:r>
          </a:p>
          <a:p>
            <a:pPr marL="457200" indent="-457200">
              <a:buAutoNum type="arabicPeriod"/>
            </a:pPr>
            <a:r>
              <a:rPr lang="ru-RU" sz="2400" b="1" dirty="0" smtClean="0"/>
              <a:t>В чем помогает религия человеку ?</a:t>
            </a:r>
            <a:endParaRPr lang="ru-RU" sz="2400" b="1" dirty="0"/>
          </a:p>
        </p:txBody>
      </p:sp>
      <p:pic>
        <p:nvPicPr>
          <p:cNvPr id="4" name="Picture 2" descr="C:\Documents and Settings\user\Рабочий стол\28684828057885!300!4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928670"/>
            <a:ext cx="2839643" cy="3786190"/>
          </a:xfrm>
          <a:prstGeom prst="rect">
            <a:avLst/>
          </a:prstGeom>
          <a:noFill/>
        </p:spPr>
      </p:pic>
      <p:pic>
        <p:nvPicPr>
          <p:cNvPr id="5" name="Picture 5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0" y="5286388"/>
            <a:ext cx="914400" cy="914400"/>
          </a:xfrm>
          <a:prstGeom prst="rect">
            <a:avLst/>
          </a:prstGeom>
          <a:noFill/>
        </p:spPr>
      </p:pic>
      <p:pic>
        <p:nvPicPr>
          <p:cNvPr id="6" name="Picture 5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5286388"/>
            <a:ext cx="914400" cy="914400"/>
          </a:xfrm>
          <a:prstGeom prst="rect">
            <a:avLst/>
          </a:prstGeom>
          <a:noFill/>
        </p:spPr>
      </p:pic>
      <p:pic>
        <p:nvPicPr>
          <p:cNvPr id="7" name="Picture 5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5286388"/>
            <a:ext cx="914400" cy="914400"/>
          </a:xfrm>
          <a:prstGeom prst="rect">
            <a:avLst/>
          </a:prstGeom>
          <a:noFill/>
        </p:spPr>
      </p:pic>
      <p:pic>
        <p:nvPicPr>
          <p:cNvPr id="8" name="Picture 5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5286388"/>
            <a:ext cx="914400" cy="91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7688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Религия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План работы: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I. История термина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религия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Возникновение и развитие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религоведения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II. Причины возникновения религии в первобытном обществе.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III. Памятники религии: 1)палеолитической эпохи: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а) наскальная живопись;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б) женские статуэтки;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2)неолитической эпохи: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а) погребения и способы захоронения покойников;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б) женские изображения в могилах;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в) статуэтки;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г) петроглифы;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 Особенности религиозного мировоззрения первобытных людей.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0" name="Picture 2" descr="C:\Documents and Settings\user\Рабочий стол\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4412562"/>
            <a:ext cx="3643338" cy="2445438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Inuitmas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406900"/>
            <a:ext cx="1905000" cy="2451100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Inuitmas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7" y="4376285"/>
            <a:ext cx="1928794" cy="24817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144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Тотемизм: 1)сущность;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2)обряды;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3)различные формы: а)родовой тотемизм;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б)индивидуальный тотемизм;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в)тотемизм сновидений;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)локальный тотемизм;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г)социальный;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е)обрядовый.</a:t>
            </a:r>
            <a:endParaRPr lang="ru-RU" sz="20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Анимизм: 1)сущность;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2)обряды;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3)духи и божества;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4)три ступени анимизма (первая и вторая);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5)фетишизм (сущность, взаимосвязь с анимизмом и обряды);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6) три ступени анимизма (третья);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user\Рабочий стол\3117019393835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4357694"/>
            <a:ext cx="2616124" cy="2500306"/>
          </a:xfrm>
          <a:prstGeom prst="rect">
            <a:avLst/>
          </a:prstGeom>
          <a:noFill/>
        </p:spPr>
      </p:pic>
      <p:pic>
        <p:nvPicPr>
          <p:cNvPr id="2050" name="Picture 2" descr="C:\Documents and Settings\user\Рабочий стол\Inuitmas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357695"/>
            <a:ext cx="1943242" cy="2500305"/>
          </a:xfrm>
          <a:prstGeom prst="rect">
            <a:avLst/>
          </a:prstGeom>
          <a:noFill/>
        </p:spPr>
      </p:pic>
      <p:pic>
        <p:nvPicPr>
          <p:cNvPr id="2051" name="Picture 3" descr="C:\Documents and Settings\user\Рабочий стол\Inuitmas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00757" y="4357694"/>
            <a:ext cx="1943243" cy="2500306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костер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9066" y="0"/>
            <a:ext cx="1784934" cy="2476501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костер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752601" cy="24316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91440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Магия: 1)сущность, виды;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2)развитие магии;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3)знахари и колдуны: а)посвящение знахаря;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б)знахарский мешок;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в)происхождение знаний;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г)методы работы знахаря;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)гаданье, общение с духами;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е)спорность существования колдунов;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Спор о первоначальности одной из первобытных религий.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Мифология.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История термина "религия".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Религия – Древние обозначали этим словом всё то, что было связано с почитанием (культом) богов. К религии относились и представления о богах (мифология), и соответствующие действия, с этими представлениями связанные и регламентирующие жизнь.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0" name="Picture 2" descr="C:\Documents and Settings\user\Рабочий стол\image0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4643446"/>
            <a:ext cx="3339453" cy="2214554"/>
          </a:xfrm>
          <a:prstGeom prst="rect">
            <a:avLst/>
          </a:prstGeom>
          <a:noFill/>
        </p:spPr>
      </p:pic>
      <p:pic>
        <p:nvPicPr>
          <p:cNvPr id="3074" name="Picture 2" descr="C:\Documents and Settings\user\Рабочий стол\Inuitmas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651694"/>
            <a:ext cx="1714745" cy="2206306"/>
          </a:xfrm>
          <a:prstGeom prst="rect">
            <a:avLst/>
          </a:prstGeom>
          <a:noFill/>
        </p:spPr>
      </p:pic>
      <p:pic>
        <p:nvPicPr>
          <p:cNvPr id="3075" name="Picture 3" descr="C:\Documents and Settings\user\Рабочий стол\Inuitmas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2844" y="4643446"/>
            <a:ext cx="1721156" cy="2214554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костер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41908" y="0"/>
            <a:ext cx="1802092" cy="2500306"/>
          </a:xfrm>
          <a:prstGeom prst="rect">
            <a:avLst/>
          </a:prstGeom>
          <a:noFill/>
        </p:spPr>
      </p:pic>
      <p:pic>
        <p:nvPicPr>
          <p:cNvPr id="2051" name="Picture 3" descr="C:\Documents and Settings\user\Рабочий стол\костер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752601" cy="24316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Первые люди в природном окружении. </a:t>
            </a:r>
            <a:b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Древнейшие люди чувствовали связь с животными, растениями и неживой природой. Они верили, что камни растут и, как животные, способны порождать подобных себе. Были уверены, что животные и растения имеют свой язык и разговаривают между собой.</a:t>
            </a:r>
            <a:b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Вся природа была для первых людей огромным живым существом. Она могла быть как в добродушном настроении, так и гневаться в ответ на плохое поведение даже отдельного человека. Люди были убеждены, что со временем они могут превратиться в различные животные и растения. Такие представления о природе сохранялись длительное время.</a:t>
            </a:r>
            <a:b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Даже с образованием родового строя люди верили, что предками отдельных родов были определенные животные и растения. Так возникали такие названия, как, например, род журавля, волка, оленя. </a:t>
            </a:r>
            <a:b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user\Рабочий стол\images2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5" y="4334616"/>
            <a:ext cx="1857356" cy="2523384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images2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" y="4334618"/>
            <a:ext cx="1857356" cy="2523382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1-344-450x6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4357690"/>
            <a:ext cx="1875233" cy="2500310"/>
          </a:xfrm>
          <a:prstGeom prst="rect">
            <a:avLst/>
          </a:prstGeom>
          <a:noFill/>
        </p:spPr>
      </p:pic>
      <p:pic>
        <p:nvPicPr>
          <p:cNvPr id="3074" name="Picture 2" descr="C:\Documents and Settings\user\Рабочий стол\костер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4280975"/>
            <a:ext cx="1857388" cy="2577026"/>
          </a:xfrm>
          <a:prstGeom prst="rect">
            <a:avLst/>
          </a:prstGeom>
          <a:noFill/>
        </p:spPr>
      </p:pic>
      <p:pic>
        <p:nvPicPr>
          <p:cNvPr id="3075" name="Picture 3" descr="C:\Documents and Settings\user\Рабочий стол\костер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4280972"/>
            <a:ext cx="1857388" cy="25770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1440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Знания и умения древнейших людей. Уже собиратели и охотники хорошо знали полезные и вредные растения, пути переходов, повадки и места обитания животных. Распознавали их следы. Ночью находили дорогу по звездам. Им были известны времена года. Знали приметы перемены погоды. С применением растительных, животных и минеральных средств они лечили желудочные заболевания, простуды, залечивали раны, переломы костей. Научились делать холодные и горячие примочки, спасали жизнь при ядовитых укусах, удаляли больные зубы.</a:t>
            </a:r>
            <a:b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В языке первобытных людей были тысячи названий различных животных, птиц, змей, камней. Но они не очень быстро считали. Медленно слагали и умножали. Лучше было с делением. С этим действием они чаще сталкивались в жизни при разделе добычи.</a:t>
            </a:r>
            <a:b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В окружающей природе древнейшие люди знали как полезное, так и вредное, опасное.</a:t>
            </a:r>
            <a:b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0" name="Picture 2" descr="C:\Documents and Settings\user\Рабочий стол\1-344-45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4786319"/>
            <a:ext cx="1553761" cy="2071681"/>
          </a:xfrm>
          <a:prstGeom prst="rect">
            <a:avLst/>
          </a:prstGeom>
          <a:noFill/>
        </p:spPr>
      </p:pic>
      <p:pic>
        <p:nvPicPr>
          <p:cNvPr id="1026" name="Picture 2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29206"/>
            <a:ext cx="1928794" cy="1928794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98" y="4929198"/>
            <a:ext cx="1928802" cy="1928802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20913340-Africa-Ethnic-Mask-Totem-Stock-Pho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4929198"/>
            <a:ext cx="1928802" cy="1928802"/>
          </a:xfrm>
          <a:prstGeom prst="rect">
            <a:avLst/>
          </a:prstGeom>
          <a:noFill/>
        </p:spPr>
      </p:pic>
      <p:pic>
        <p:nvPicPr>
          <p:cNvPr id="3" name="Picture 3" descr="C:\Documents and Settings\user\Рабочий стол\20913340-Africa-Ethnic-Mask-Totem-Stock-Phot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4953030"/>
            <a:ext cx="1904970" cy="19049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Возникновение религии у первобытных людей.«Человек разумный» продолжал существовать в очень жестких природных условиях. Много людских жизней уносили эпидемии опасных болезней, сильные наводнения, извержения вулканов, землетрясения.</a:t>
            </a:r>
            <a:b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Во время гроз от молний начинались большие пожары. Они губили все живое на огромных лесных пространствах. Морские штормы и ураганы всегда были опасными для рыбаков. Когда стада животных покидали места обитания охотников, наступала голодная смерть.</a:t>
            </a:r>
            <a:b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Человек по-своему объяснял природные причины, которые вызывали эти грозные явления. Это привело к вере в сверхъестественные существа; верили, что они управляют всеми опасными природными явлениями и жизнью людей. Поэтому люди пытались задобрить этих могучих правителей мира.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user\Рабочий стол\3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4043986"/>
            <a:ext cx="3833806" cy="2814014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d5bd9e8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71942"/>
            <a:ext cx="2101484" cy="2786058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d5bd9e8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42517" y="4071942"/>
            <a:ext cx="2101483" cy="2786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5725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u="sng" dirty="0" smtClean="0">
                <a:solidFill>
                  <a:srgbClr val="008080"/>
                </a:solidFill>
                <a:latin typeface="Arial" pitchFamily="34" charset="0"/>
                <a:ea typeface="Times New Roman" pitchFamily="18" charset="0"/>
              </a:rPr>
              <a:t>Так начали возникать первобытные религиозные верования. Людям казалось, что весь мир населен могущественными духами, или демонами. Самые сильные получили название богов.</a:t>
            </a:r>
            <a:br>
              <a:rPr lang="ru-RU" sz="2000" b="1" u="sng" dirty="0" smtClean="0">
                <a:solidFill>
                  <a:srgbClr val="008080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sz="2000" b="1" u="sng" dirty="0" smtClean="0">
                <a:solidFill>
                  <a:srgbClr val="008080"/>
                </a:solidFill>
                <a:latin typeface="Arial" pitchFamily="34" charset="0"/>
                <a:ea typeface="Times New Roman" pitchFamily="18" charset="0"/>
              </a:rPr>
              <a:t>С открытием земледелия и животноводства изменились религиозные представления. Главное место среди многих богов заняли те, кто благоприятствовал успеху в этих занятиях. Одним из них стал бог Солнца, от которого зависит земное тепло. Считали, что бог грозы и грома дарит необходимую для полевых растений и садов влагу. Появилась вера в богов — покровителей пастухов и животноводов</a:t>
            </a:r>
            <a:r>
              <a:rPr lang="ru-RU" sz="2000" b="1" dirty="0" smtClean="0">
                <a:latin typeface="Arial" pitchFamily="34" charset="0"/>
              </a:rPr>
              <a:t> </a:t>
            </a:r>
          </a:p>
        </p:txBody>
      </p:sp>
      <p:pic>
        <p:nvPicPr>
          <p:cNvPr id="1026" name="Picture 2" descr="C:\Documents and Settings\user\Рабочий стол\82b0298e0373f1fcdd906f9e33a3e6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762375"/>
            <a:ext cx="4048125" cy="3095625"/>
          </a:xfrm>
          <a:prstGeom prst="rect">
            <a:avLst/>
          </a:prstGeom>
          <a:noFill/>
        </p:spPr>
      </p:pic>
      <p:pic>
        <p:nvPicPr>
          <p:cNvPr id="2050" name="Picture 2" descr="C:\Documents and Settings\user\Рабочий стол\d5bd9e8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27340"/>
            <a:ext cx="2285983" cy="3030660"/>
          </a:xfrm>
          <a:prstGeom prst="rect">
            <a:avLst/>
          </a:prstGeom>
          <a:noFill/>
        </p:spPr>
      </p:pic>
      <p:pic>
        <p:nvPicPr>
          <p:cNvPr id="2051" name="Picture 3" descr="C:\Documents and Settings\user\Рабочий стол\d5bd9e8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62905" y="3833820"/>
            <a:ext cx="2281095" cy="30241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0"/>
            <a:ext cx="91440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Образы древних </a:t>
            </a:r>
            <a:r>
              <a:rPr kumimoji="0" lang="ru-RU" sz="2000" b="1" i="0" u="sng" strike="noStrike" cap="none" normalizeH="0" baseline="0" dirty="0" err="1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богов.Богов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 первобытные люди представляли в самом фантастическом виде. Об этом говорят их каменные фигуры, найденные археологами. Этнографы также видели необычные деревянные изображения в первобытных племенах современности. Такие фигуры называют идолами, или истуканами.</a:t>
            </a:r>
            <a:b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Они имели человеческую внешность с измененным обликом. Были идолы с огромной головой и совсем маленьким туловищем женщины или мужчины. Были и с ужасным выражением лица, длинным ртом и многими оскаленными зубами. Встречались идолы с телом человека и головами зверя, крокодила, рыбы.</a:t>
            </a:r>
            <a:b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Люди обращались к богам со словесными просьбами, они называются молитвами. Их содержание имело простой смысл. Человек просил успеха в охоте, дождя во время засухи, спасения от голода и болезней.</a:t>
            </a:r>
            <a:b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Считалось, что боги имеют обычные человеческие нужды, что и им необходимо есть и пить. Поэтому к идолам приносили животных, зерно и другую пищу. Приносили в жертву богам и людей, убивая их возле идола.</a:t>
            </a:r>
            <a:b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74" name="Picture 2" descr="C:\Documents and Settings\user\Рабочий стол\1-344-45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5286384"/>
            <a:ext cx="1178712" cy="1571616"/>
          </a:xfrm>
          <a:prstGeom prst="rect">
            <a:avLst/>
          </a:prstGeom>
          <a:noFill/>
        </p:spPr>
      </p:pic>
      <p:pic>
        <p:nvPicPr>
          <p:cNvPr id="2050" name="Picture 2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943600"/>
            <a:ext cx="914400" cy="914400"/>
          </a:xfrm>
          <a:prstGeom prst="rect">
            <a:avLst/>
          </a:prstGeom>
          <a:noFill/>
        </p:spPr>
      </p:pic>
      <p:pic>
        <p:nvPicPr>
          <p:cNvPr id="2051" name="Picture 3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5943600"/>
            <a:ext cx="914400" cy="914400"/>
          </a:xfrm>
          <a:prstGeom prst="rect">
            <a:avLst/>
          </a:prstGeom>
          <a:noFill/>
        </p:spPr>
      </p:pic>
      <p:pic>
        <p:nvPicPr>
          <p:cNvPr id="2052" name="Picture 4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5943600"/>
            <a:ext cx="914400" cy="914400"/>
          </a:xfrm>
          <a:prstGeom prst="rect">
            <a:avLst/>
          </a:prstGeom>
          <a:noFill/>
        </p:spPr>
      </p:pic>
      <p:pic>
        <p:nvPicPr>
          <p:cNvPr id="2053" name="Picture 5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5943600"/>
            <a:ext cx="914400" cy="914400"/>
          </a:xfrm>
          <a:prstGeom prst="rect">
            <a:avLst/>
          </a:prstGeom>
          <a:noFill/>
        </p:spPr>
      </p:pic>
      <p:pic>
        <p:nvPicPr>
          <p:cNvPr id="2054" name="Picture 6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0" y="5943600"/>
            <a:ext cx="914400" cy="914400"/>
          </a:xfrm>
          <a:prstGeom prst="rect">
            <a:avLst/>
          </a:prstGeom>
          <a:noFill/>
        </p:spPr>
      </p:pic>
      <p:pic>
        <p:nvPicPr>
          <p:cNvPr id="2055" name="Picture 7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5943600"/>
            <a:ext cx="914400" cy="914400"/>
          </a:xfrm>
          <a:prstGeom prst="rect">
            <a:avLst/>
          </a:prstGeom>
          <a:noFill/>
        </p:spPr>
      </p:pic>
      <p:pic>
        <p:nvPicPr>
          <p:cNvPr id="2056" name="Picture 8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5943600"/>
            <a:ext cx="914400" cy="914400"/>
          </a:xfrm>
          <a:prstGeom prst="rect">
            <a:avLst/>
          </a:prstGeom>
          <a:noFill/>
        </p:spPr>
      </p:pic>
      <p:pic>
        <p:nvPicPr>
          <p:cNvPr id="2057" name="Picture 9" descr="C:\Documents and Settings\user\Рабочий стол\clp27442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5943600"/>
            <a:ext cx="914400" cy="91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996</Words>
  <Application>Microsoft Office PowerPoint</Application>
  <PresentationFormat>Экран (4:3)</PresentationFormat>
  <Paragraphs>105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mou</dc:creator>
  <cp:lastModifiedBy>mou</cp:lastModifiedBy>
  <cp:revision>96</cp:revision>
  <dcterms:created xsi:type="dcterms:W3CDTF">2017-06-13T04:53:28Z</dcterms:created>
  <dcterms:modified xsi:type="dcterms:W3CDTF">2017-09-02T06:21:52Z</dcterms:modified>
</cp:coreProperties>
</file>