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74" r:id="rId27"/>
    <p:sldId id="275" r:id="rId28"/>
    <p:sldId id="27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64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004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665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888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219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290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884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29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806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131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785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B59DE-A2A5-479B-B0CC-9FBB6A2DBEA9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AC219-AC96-4D43-8790-50580EC2A8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9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Приёмы работы с научно-популярными текстами на уроках окружающего мира</a:t>
            </a:r>
            <a:endParaRPr lang="ru-RU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84213" y="5084763"/>
            <a:ext cx="79216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 i="1" dirty="0" err="1" smtClean="0">
                <a:solidFill>
                  <a:srgbClr val="000066"/>
                </a:solidFill>
              </a:rPr>
              <a:t>Клепец</a:t>
            </a:r>
            <a:r>
              <a:rPr lang="ru-RU" b="1" i="1" dirty="0" smtClean="0">
                <a:solidFill>
                  <a:srgbClr val="000066"/>
                </a:solidFill>
              </a:rPr>
              <a:t> Елена Александровна, </a:t>
            </a:r>
            <a:r>
              <a:rPr lang="ru-RU" b="1" i="1" dirty="0">
                <a:solidFill>
                  <a:srgbClr val="000066"/>
                </a:solidFill>
              </a:rPr>
              <a:t>учитель начальных классов</a:t>
            </a:r>
          </a:p>
          <a:p>
            <a:pPr algn="ctr"/>
            <a:r>
              <a:rPr lang="ru-RU" b="1" i="1" dirty="0" smtClean="0">
                <a:solidFill>
                  <a:srgbClr val="000066"/>
                </a:solidFill>
              </a:rPr>
              <a:t>МБОУ «Ермаковская средняя общеобразовательная школа №2»</a:t>
            </a:r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10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Организация работы с научно-популярными  текстами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ru-RU" b="1" dirty="0"/>
              <a:t>Последующий просмотр</a:t>
            </a:r>
            <a:r>
              <a:rPr lang="ru-RU" dirty="0"/>
              <a:t> (обду­мывание своих схем и плана, чтобы прийти к правильному заключению). </a:t>
            </a:r>
            <a:endParaRPr lang="ru-RU" dirty="0" smtClean="0"/>
          </a:p>
          <a:p>
            <a:pPr lvl="0">
              <a:buFontTx/>
              <a:buChar char="-"/>
            </a:pPr>
            <a:r>
              <a:rPr lang="ru-RU" dirty="0" smtClean="0"/>
              <a:t>определяют </a:t>
            </a:r>
            <a:r>
              <a:rPr lang="ru-RU" dirty="0"/>
              <a:t>главную мысль текста - то, ради чего он </a:t>
            </a:r>
            <a:r>
              <a:rPr lang="ru-RU" dirty="0" smtClean="0"/>
              <a:t>напи­сан;</a:t>
            </a:r>
          </a:p>
          <a:p>
            <a:pPr lvl="0">
              <a:buFontTx/>
              <a:buChar char="-"/>
            </a:pPr>
            <a:r>
              <a:rPr lang="ru-RU" dirty="0" smtClean="0"/>
              <a:t> </a:t>
            </a:r>
            <a:r>
              <a:rPr lang="ru-RU" dirty="0"/>
              <a:t>устанавливают, как это сдела­но: раскрыл ли текст главное, пока­зав его с разных сторон, подводил ли последовательно к окончательному выводу, поставил ли перед читателем прямой вопрос, давая возможность ответить, опираясь на факты, явле­ния, события.</a:t>
            </a:r>
          </a:p>
        </p:txBody>
      </p:sp>
    </p:spTree>
    <p:extLst>
      <p:ext uri="{BB962C8B-B14F-4D97-AF65-F5344CB8AC3E}">
        <p14:creationId xmlns:p14="http://schemas.microsoft.com/office/powerpoint/2010/main" val="29690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Организация работы с научно-популярными  текстами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b="1" dirty="0" smtClean="0"/>
              <a:t>6. Завершение </a:t>
            </a:r>
            <a:r>
              <a:rPr lang="ru-RU" b="1" dirty="0"/>
              <a:t>работы.</a:t>
            </a:r>
            <a:r>
              <a:rPr lang="ru-RU" dirty="0"/>
              <a:t> Совместное обсуждение того, что нового открыли для себя дети, зачем это нужно знать, можно ли использовать где-либо эти факты, т.е. необходимо дать свою оценку факту (выразить своё отноше­ние к нему).</a:t>
            </a:r>
          </a:p>
          <a:p>
            <a:pPr marL="0" lvl="0" indent="0">
              <a:buNone/>
            </a:pPr>
            <a:r>
              <a:rPr lang="ru-RU" b="1" dirty="0" smtClean="0"/>
              <a:t>7. Закрепление</a:t>
            </a:r>
            <a:r>
              <a:rPr lang="ru-RU" b="1" dirty="0"/>
              <a:t>.</a:t>
            </a:r>
            <a:r>
              <a:rPr lang="ru-RU" dirty="0"/>
              <a:t> Для закрепления используется пересказ (подробный, краткий, выборочный). Он, как и составление плана, является одной из форм работы, необходимой для более глубокого понимания содержания текста, его осмысления и практиче­ского применения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292644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результате учащиеся овладевают инструментом познания, развивается их речь, логическое и образное мыш­ление, творческое воображение, вос­питывается активное, заинтересован­ное отношение к учению.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6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Осознанность</a:t>
            </a:r>
            <a:r>
              <a:rPr lang="ru-RU" dirty="0" smtClean="0"/>
              <a:t> - это понимание текс­та.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вести </a:t>
            </a:r>
            <a:r>
              <a:rPr lang="ru-RU" dirty="0"/>
              <a:t>содержание текс­та к коротким и существенным логическим </a:t>
            </a:r>
            <a:r>
              <a:rPr lang="ru-RU" dirty="0" smtClean="0"/>
              <a:t>формулам;</a:t>
            </a:r>
          </a:p>
          <a:p>
            <a:r>
              <a:rPr lang="ru-RU" dirty="0" smtClean="0"/>
              <a:t>отметить </a:t>
            </a:r>
            <a:r>
              <a:rPr lang="ru-RU" dirty="0"/>
              <a:t>центральное по смыслу </a:t>
            </a:r>
            <a:r>
              <a:rPr lang="ru-RU" dirty="0" smtClean="0"/>
              <a:t>понятие;</a:t>
            </a:r>
          </a:p>
          <a:p>
            <a:r>
              <a:rPr lang="ru-RU" dirty="0" smtClean="0"/>
              <a:t> </a:t>
            </a:r>
            <a:r>
              <a:rPr lang="ru-RU" dirty="0"/>
              <a:t>ас­социировать понятия между собой и образовать таким путём единую логическую цепочку </a:t>
            </a:r>
            <a:r>
              <a:rPr lang="ru-RU" dirty="0" smtClean="0"/>
              <a:t>идей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1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«Главное </a:t>
            </a:r>
            <a:r>
              <a:rPr lang="ru-RU" b="1" dirty="0"/>
              <a:t>- привить детям привычку вчитываться в </a:t>
            </a:r>
            <a:r>
              <a:rPr lang="ru-RU" b="1" dirty="0" smtClean="0"/>
              <a:t>текст» </a:t>
            </a:r>
            <a:r>
              <a:rPr lang="ru-RU" b="1" dirty="0" err="1" smtClean="0"/>
              <a:t>А.А.Леонтьев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50691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/>
              <a:t>Стадия «вызова»</a:t>
            </a:r>
            <a:r>
              <a:rPr lang="ru-RU" dirty="0"/>
              <a:t> - у учащихся ак­тивизируются имеющиеся знания, пробуждается интерес к теме, опреде­ляются цели изучения предсто­ящего учебного материала.</a:t>
            </a:r>
          </a:p>
          <a:p>
            <a:pPr marL="0" indent="0">
              <a:buNone/>
            </a:pPr>
            <a:r>
              <a:rPr lang="ru-RU" dirty="0"/>
              <a:t>Этапы работы.</a:t>
            </a:r>
          </a:p>
          <a:p>
            <a:pPr marL="0" lvl="0" indent="0">
              <a:buNone/>
            </a:pPr>
            <a:r>
              <a:rPr lang="ru-RU" dirty="0" smtClean="0"/>
              <a:t>1. Как </a:t>
            </a:r>
            <a:r>
              <a:rPr lang="ru-RU" dirty="0"/>
              <a:t>вы думаете, о чём пойдёт речь в данном тексте? (Детям предла­гается ответить на вопрос, пользуясь лишь заглавием текста.)</a:t>
            </a:r>
          </a:p>
          <a:p>
            <a:pPr marL="0" lvl="0" indent="0">
              <a:buNone/>
            </a:pPr>
            <a:r>
              <a:rPr lang="ru-RU" dirty="0" smtClean="0"/>
              <a:t>2. Чтение </a:t>
            </a:r>
            <a:r>
              <a:rPr lang="ru-RU" dirty="0"/>
              <a:t>текста по частям:</a:t>
            </a:r>
          </a:p>
          <a:p>
            <a:pPr lvl="0"/>
            <a:r>
              <a:rPr lang="ru-RU" dirty="0"/>
              <a:t>задаю вопросы, когда читаю;</a:t>
            </a:r>
          </a:p>
          <a:p>
            <a:pPr lvl="0"/>
            <a:r>
              <a:rPr lang="ru-RU" dirty="0"/>
              <a:t>представляю, включая мыслен­ный экран;</a:t>
            </a:r>
          </a:p>
          <a:p>
            <a:pPr lvl="0"/>
            <a:r>
              <a:rPr lang="ru-RU" dirty="0"/>
              <a:t>думаю, ЧТО в тексте главное.</a:t>
            </a:r>
          </a:p>
          <a:p>
            <a:pPr marL="0" lvl="0" indent="0">
              <a:buNone/>
            </a:pPr>
            <a:r>
              <a:rPr lang="ru-RU" dirty="0" smtClean="0"/>
              <a:t>3. Остановка </a:t>
            </a:r>
            <a:r>
              <a:rPr lang="ru-RU" dirty="0"/>
              <a:t>(осмысление преды­дущего фрагмента и одновременно стадия вызова для следующего):</a:t>
            </a:r>
          </a:p>
          <a:p>
            <a:pPr lvl="0"/>
            <a:r>
              <a:rPr lang="ru-RU" dirty="0"/>
              <a:t>Как вы полагаете, о чём далее пойдёт речь?</a:t>
            </a:r>
          </a:p>
          <a:p>
            <a:pPr lvl="0"/>
            <a:r>
              <a:rPr lang="ru-RU" dirty="0"/>
              <a:t>Вы получили новую информа­цию. Как вы теперь думаете, о чём этот текст? Чем он закончится?</a:t>
            </a:r>
          </a:p>
          <a:p>
            <a:pPr lvl="0"/>
            <a:r>
              <a:rPr lang="ru-RU" dirty="0"/>
              <a:t>Подтвердились ли наши предпо­ложения?</a:t>
            </a:r>
          </a:p>
          <a:p>
            <a:pPr marL="0" lvl="0" indent="0">
              <a:buNone/>
            </a:pPr>
            <a:r>
              <a:rPr lang="ru-RU" dirty="0" smtClean="0"/>
              <a:t>4. Спроси </a:t>
            </a:r>
            <a:r>
              <a:rPr lang="ru-RU" dirty="0"/>
              <a:t>о том, что ты не понял.</a:t>
            </a:r>
          </a:p>
        </p:txBody>
      </p:sp>
    </p:spTree>
    <p:extLst>
      <p:ext uri="{BB962C8B-B14F-4D97-AF65-F5344CB8AC3E}">
        <p14:creationId xmlns:p14="http://schemas.microsoft.com/office/powerpoint/2010/main" val="105781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642"/>
            <a:ext cx="9036496" cy="635768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 smtClean="0">
                <a:effectLst/>
                <a:latin typeface="Times New Roman"/>
                <a:ea typeface="Calibri"/>
                <a:cs typeface="Times New Roman"/>
              </a:rPr>
              <a:t>Стадия «осмысления»</a:t>
            </a:r>
            <a:r>
              <a:rPr lang="ru-RU" sz="1800" dirty="0" smtClean="0">
                <a:effectLst/>
                <a:latin typeface="Times New Roman"/>
                <a:ea typeface="Calibri"/>
                <a:cs typeface="Times New Roman"/>
              </a:rPr>
              <a:t> - формули­рование тех смыслов, которые были вычитаны в тексте.</a:t>
            </a:r>
            <a:endParaRPr lang="ru-RU" sz="1400" dirty="0"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Наведи порядок. Расположи предложения так, чтобы получился связный текст.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Подбери заголовки к абзацам (одновременно дети учатся состав­лять план текста).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Прочитай текст. Выбери за­главие из данных или придумай своё.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Закончи текст.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Восстанови текст (необходимо распределить последовательность аб­зацев).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Прочитай заглавие и определи, о чём можно узнать из текста.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Прочитай текст. Пронумеруй вопросы так, чтобы они соответство­вали содержанию.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Объясни название текста.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Прочитай текст и задания к не­му, отметь знаком « + » своё согласие и знаком «-» несоответствие вопроса содержанию текста.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Самостоятельно поставь вопрос к тексту.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Найди в тексте необходимые предложения для объяснение явления.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>
              <a:lnSpc>
                <a:spcPct val="115000"/>
              </a:lnSpc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Восстанови перепутанные логи­ческие цепочки.</a:t>
            </a:r>
            <a:r>
              <a:rPr lang="ru-RU" sz="900" u="none" strike="noStrike" spc="0" dirty="0" smtClean="0">
                <a:effectLst/>
                <a:latin typeface="Century Schoolbook"/>
                <a:ea typeface="Arial Unicode MS"/>
                <a:cs typeface="Century Schoolbook"/>
              </a:rPr>
              <a:t> </a:t>
            </a: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Спрогнозируй, о чём будет го­вориться в тексте (по заголовку, иллюстрации).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1">
              <a:lnSpc>
                <a:spcPct val="115000"/>
              </a:lnSpc>
              <a:buClr>
                <a:srgbClr val="000000"/>
              </a:buClr>
              <a:buSzPts val="900"/>
              <a:buFont typeface="+mj-lt"/>
              <a:buAutoNum type="arabicPeriod"/>
            </a:pPr>
            <a:r>
              <a:rPr lang="ru-RU" sz="1600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Прочитай вопросы учебника. Определи, какого вопроса не хватает.</a:t>
            </a:r>
            <a:endParaRPr lang="ru-RU" sz="12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29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Рефлексия</a:t>
            </a:r>
            <a:r>
              <a:rPr lang="ru-RU" dirty="0"/>
              <a:t> - размышление, осо­знание, осмысление. Учащийся фор­мирует личностное отношение к текс­ту и фиксирует его с помощью своей позиции в дискуссии. Именно здесь происходит активное переосмысле­ние собственных представлений с учётом вновь приобретённых знаний.</a:t>
            </a:r>
          </a:p>
          <a:p>
            <a:pPr marL="0" indent="0">
              <a:buNone/>
            </a:pPr>
            <a:r>
              <a:rPr lang="ru-RU" dirty="0"/>
              <a:t>1.Я узнал...; запомнил...; научил­ся...; расскажу дома о.; повторил. .</a:t>
            </a:r>
          </a:p>
          <a:p>
            <a:pPr marL="0" indent="0">
              <a:buNone/>
            </a:pPr>
            <a:r>
              <a:rPr lang="ru-RU" dirty="0" smtClean="0"/>
              <a:t>2.Текст  </a:t>
            </a:r>
            <a:r>
              <a:rPr lang="ru-RU" dirty="0"/>
              <a:t>привлёк меня. Показался интересным. Взволновал, заставил задуматься. Навёл меня на размыш­ление. Оказался поучительным.</a:t>
            </a:r>
          </a:p>
          <a:p>
            <a:pPr marL="0" indent="0">
              <a:buNone/>
            </a:pPr>
            <a:r>
              <a:rPr lang="ru-RU" dirty="0"/>
              <a:t>3.Сочинение </a:t>
            </a:r>
            <a:r>
              <a:rPr lang="ru-RU" dirty="0" err="1"/>
              <a:t>синквейнов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4.Создание кластеров.</a:t>
            </a:r>
          </a:p>
        </p:txBody>
      </p:sp>
    </p:spTree>
    <p:extLst>
      <p:ext uri="{BB962C8B-B14F-4D97-AF65-F5344CB8AC3E}">
        <p14:creationId xmlns:p14="http://schemas.microsoft.com/office/powerpoint/2010/main" val="159965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Для развития умений определять тему и главную мысль текста</a:t>
            </a:r>
            <a:r>
              <a:rPr lang="ru-RU" dirty="0"/>
              <a:t> исполь­зуют следующие упражнения.</a:t>
            </a:r>
          </a:p>
          <a:p>
            <a:pPr marL="0" indent="0">
              <a:buNone/>
            </a:pPr>
            <a:r>
              <a:rPr lang="ru-RU" dirty="0"/>
              <a:t>1.Назови и подчеркни главные слова-ориентиры.</a:t>
            </a:r>
          </a:p>
          <a:p>
            <a:pPr marL="0" indent="0">
              <a:buNone/>
            </a:pPr>
            <a:r>
              <a:rPr lang="ru-RU" dirty="0"/>
              <a:t>2.Определи тему и главную мысль текста.</a:t>
            </a:r>
          </a:p>
          <a:p>
            <a:pPr marL="0" indent="0">
              <a:buNone/>
            </a:pPr>
            <a:r>
              <a:rPr lang="ru-RU" dirty="0"/>
              <a:t>3. Найди </a:t>
            </a:r>
            <a:r>
              <a:rPr lang="ru-RU" dirty="0" smtClean="0"/>
              <a:t>тексты (среди предложенных), </a:t>
            </a:r>
            <a:r>
              <a:rPr lang="ru-RU" dirty="0"/>
              <a:t>у которых</a:t>
            </a:r>
          </a:p>
          <a:p>
            <a:r>
              <a:rPr lang="ru-RU" dirty="0"/>
              <a:t>- тема общая, но разные основные мысли;</a:t>
            </a:r>
          </a:p>
          <a:p>
            <a:r>
              <a:rPr lang="ru-RU" dirty="0"/>
              <a:t>- темы разные, но основная мысль общая;</a:t>
            </a:r>
          </a:p>
          <a:p>
            <a:r>
              <a:rPr lang="ru-RU" dirty="0"/>
              <a:t>- темы разные и основные мысли разные.</a:t>
            </a:r>
          </a:p>
          <a:p>
            <a:pPr marL="0" indent="0">
              <a:buNone/>
            </a:pPr>
            <a:r>
              <a:rPr lang="ru-RU" dirty="0" smtClean="0"/>
              <a:t>4. «Прочти</a:t>
            </a:r>
            <a:r>
              <a:rPr lang="ru-RU" dirty="0"/>
              <a:t>, спроси, ответь» (по­становка друг другу вопросов: кто.? как.? что.? что делает.? какой.?).</a:t>
            </a:r>
          </a:p>
        </p:txBody>
      </p:sp>
    </p:spTree>
    <p:extLst>
      <p:ext uri="{BB962C8B-B14F-4D97-AF65-F5344CB8AC3E}">
        <p14:creationId xmlns:p14="http://schemas.microsoft.com/office/powerpoint/2010/main" val="1322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Этапы: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поиск информации и понимание прочитанного;</a:t>
            </a:r>
          </a:p>
          <a:p>
            <a:r>
              <a:rPr lang="ru-RU" dirty="0" smtClean="0"/>
              <a:t>преобразование и интерпретация информации;</a:t>
            </a:r>
          </a:p>
          <a:p>
            <a:r>
              <a:rPr lang="ru-RU" dirty="0" smtClean="0"/>
              <a:t>оценка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111717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Государство расположено </a:t>
            </a:r>
            <a:r>
              <a:rPr lang="ru-RU" u="sng" dirty="0"/>
              <a:t>на материке Евразия</a:t>
            </a:r>
            <a:r>
              <a:rPr lang="ru-RU" dirty="0"/>
              <a:t> и имеет </a:t>
            </a:r>
            <a:r>
              <a:rPr lang="ru-RU" u="sng" dirty="0"/>
              <a:t>самую большую территорию</a:t>
            </a:r>
            <a:r>
              <a:rPr lang="ru-RU" dirty="0"/>
              <a:t>. В нём проживает более 150 народов. У каждого народа своя культура, язык, свои обычаи, но всех их объединяет любовь к родной стране, к многообразию животного и растительного мира. </a:t>
            </a:r>
            <a:r>
              <a:rPr lang="ru-RU" u="sng" dirty="0"/>
              <a:t>Управляет</a:t>
            </a:r>
            <a:r>
              <a:rPr lang="ru-RU" dirty="0"/>
              <a:t> государством </a:t>
            </a:r>
            <a:r>
              <a:rPr lang="ru-RU" u="sng" dirty="0"/>
              <a:t>президент</a:t>
            </a:r>
            <a:r>
              <a:rPr lang="ru-RU" dirty="0"/>
              <a:t>. </a:t>
            </a:r>
            <a:r>
              <a:rPr lang="ru-RU" u="sng" dirty="0"/>
              <a:t>Столица</a:t>
            </a:r>
            <a:r>
              <a:rPr lang="ru-RU" dirty="0"/>
              <a:t> государства – город </a:t>
            </a:r>
            <a:r>
              <a:rPr lang="ru-RU" u="sng" dirty="0"/>
              <a:t>Москва</a:t>
            </a:r>
            <a:r>
              <a:rPr lang="ru-RU" dirty="0"/>
              <a:t>.</a:t>
            </a:r>
          </a:p>
          <a:p>
            <a:pPr marL="0" indent="0" algn="ctr">
              <a:buNone/>
            </a:pPr>
            <a:r>
              <a:rPr lang="ru-RU" b="1" dirty="0"/>
              <a:t>Это государство Российская Федерация.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185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4464496" cy="674136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/>
              <a:t>Текст № 1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 smtClean="0"/>
              <a:t>   Весна </a:t>
            </a:r>
            <a:r>
              <a:rPr lang="ru-RU" sz="2000" dirty="0"/>
              <a:t>- одно из четырёх времён года. В Северном полушарии Земли она продолжается с момента весеннего рав­ноденствия (20-21 марта) до летнего солнцестояния (21-22 июня). В обиходе весной считаются месяцы март, апрель и май. В Южном полушарии в это время бывает осень.</a:t>
            </a:r>
          </a:p>
          <a:p>
            <a:pPr marL="0" indent="0" algn="just">
              <a:buNone/>
            </a:pPr>
            <a:r>
              <a:rPr lang="ru-RU" sz="2000" dirty="0" smtClean="0"/>
              <a:t>   В </a:t>
            </a:r>
            <a:r>
              <a:rPr lang="ru-RU" sz="2000" dirty="0"/>
              <a:t>средних широтах с началом весны связаны такие явления, как повышение дневных температур, таяние снежного покрова, цветение деревьев и кустарни­ков, прилёт птиц (например, скворцов), ледоход на реках.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57665" y="116632"/>
            <a:ext cx="4464496" cy="674085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/>
              <a:t>Текст № 2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    </a:t>
            </a:r>
            <a:r>
              <a:rPr lang="ru-RU" sz="3800" dirty="0" smtClean="0"/>
              <a:t>Приступил </a:t>
            </a:r>
            <a:r>
              <a:rPr lang="ru-RU" sz="3800" dirty="0"/>
              <a:t>к работе другой худож­ник - Весна-Красна. Не сразу взялась она за дело. Сперва призадумалась: ка­кую бы ей картину нарисовать?</a:t>
            </a:r>
          </a:p>
          <a:p>
            <a:pPr marL="0" indent="0" algn="just">
              <a:buNone/>
            </a:pPr>
            <a:r>
              <a:rPr lang="ru-RU" sz="3800" dirty="0" smtClean="0"/>
              <a:t>   Вот </a:t>
            </a:r>
            <a:r>
              <a:rPr lang="ru-RU" sz="3800" dirty="0"/>
              <a:t>стоит перед ней лес - хмурый, унылый.</a:t>
            </a:r>
          </a:p>
          <a:p>
            <a:pPr marL="0" indent="0" algn="just">
              <a:buNone/>
            </a:pPr>
            <a:r>
              <a:rPr lang="ru-RU" sz="3800" dirty="0" smtClean="0"/>
              <a:t>   «</a:t>
            </a:r>
            <a:r>
              <a:rPr lang="ru-RU" sz="3800" dirty="0"/>
              <a:t>А дай-ка я раскрашу его по-своему, по-весеннему».</a:t>
            </a:r>
          </a:p>
          <a:p>
            <a:pPr marL="0" indent="0" algn="just">
              <a:buNone/>
            </a:pPr>
            <a:r>
              <a:rPr lang="ru-RU" sz="3800" dirty="0" smtClean="0"/>
              <a:t>   Взяла </a:t>
            </a:r>
            <a:r>
              <a:rPr lang="ru-RU" sz="3800" dirty="0"/>
              <a:t>она тонкие, нежные кисточки. Чуть-чуть тронула зеленью ветки берёз, а на осины и тополя </a:t>
            </a:r>
            <a:r>
              <a:rPr lang="ru-RU" sz="3800" dirty="0" err="1"/>
              <a:t>поразвесила</a:t>
            </a:r>
            <a:r>
              <a:rPr lang="ru-RU" sz="3800" dirty="0"/>
              <a:t> длинные розовые и серебряные серёжки.</a:t>
            </a:r>
          </a:p>
          <a:p>
            <a:pPr marL="0" indent="0" algn="just">
              <a:buNone/>
            </a:pPr>
            <a:r>
              <a:rPr lang="ru-RU" sz="3800" dirty="0" smtClean="0"/>
              <a:t>   День </a:t>
            </a:r>
            <a:r>
              <a:rPr lang="ru-RU" sz="3800" dirty="0"/>
              <a:t>за днём всё наряднее пишет свою картину Весна.</a:t>
            </a:r>
          </a:p>
          <a:p>
            <a:pPr marL="0" indent="0" algn="just">
              <a:buNone/>
            </a:pPr>
            <a:r>
              <a:rPr lang="ru-RU" sz="3800" dirty="0" smtClean="0"/>
              <a:t>   На </a:t>
            </a:r>
            <a:r>
              <a:rPr lang="ru-RU" sz="3800" dirty="0"/>
              <a:t>широкой лесной поляне синей краской вывела она большую весеннюю лужу. А вокруг неё рассыпала первые цветы подснежника, медуницы.</a:t>
            </a:r>
          </a:p>
          <a:p>
            <a:pPr marL="0" indent="0" algn="just">
              <a:buNone/>
            </a:pPr>
            <a:r>
              <a:rPr lang="ru-RU" sz="3800" dirty="0" smtClean="0"/>
              <a:t>   Всё </a:t>
            </a:r>
            <a:r>
              <a:rPr lang="ru-RU" sz="3800" dirty="0"/>
              <a:t>рисует день и другой. Вот на склоне оврага кусты черёмухи, их ветки покрыла Весна мохнатыми гроздьями белых цветов. И на лесной опушке тоже белые, будто в снегу, дикие яблоньки, груши...</a:t>
            </a:r>
          </a:p>
          <a:p>
            <a:pPr marL="0" indent="0" algn="just">
              <a:buNone/>
            </a:pPr>
            <a:r>
              <a:rPr lang="ru-RU" sz="3800" i="1" dirty="0"/>
              <a:t> (По Г. </a:t>
            </a:r>
            <a:r>
              <a:rPr lang="ru-RU" sz="3800" i="1" dirty="0" err="1"/>
              <a:t>Скребицкому</a:t>
            </a:r>
            <a:r>
              <a:rPr lang="ru-RU" sz="3800" i="1" dirty="0"/>
              <a:t>)</a:t>
            </a:r>
            <a:endParaRPr lang="ru-RU" sz="3800" dirty="0"/>
          </a:p>
        </p:txBody>
      </p:sp>
    </p:spTree>
    <p:extLst>
      <p:ext uri="{BB962C8B-B14F-4D97-AF65-F5344CB8AC3E}">
        <p14:creationId xmlns:p14="http://schemas.microsoft.com/office/powerpoint/2010/main" val="407424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/>
                <a:ea typeface="Times New Roman"/>
              </a:rPr>
              <a:t> В Красноярском крае проживают люди 150 национальностей. Самый многочисленный народ – русские, на втором месте – украинцы, на третьем – татары. Далее следуют немцы.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69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388745" indent="0">
              <a:spcAft>
                <a:spcPts val="0"/>
              </a:spcAft>
              <a:buNone/>
              <a:tabLst>
                <a:tab pos="652145" algn="l"/>
              </a:tabLst>
            </a:pPr>
            <a:r>
              <a:rPr lang="ru-RU" dirty="0">
                <a:latin typeface="Times New Roman"/>
                <a:ea typeface="Times New Roman"/>
              </a:rPr>
              <a:t>День настал.</a:t>
            </a:r>
            <a:endParaRPr lang="ru-RU" dirty="0"/>
          </a:p>
          <a:p>
            <a:pPr marL="1388745" indent="0">
              <a:spcAft>
                <a:spcPts val="0"/>
              </a:spcAft>
              <a:buNone/>
              <a:tabLst>
                <a:tab pos="652145" algn="l"/>
              </a:tabLst>
            </a:pPr>
            <a:r>
              <a:rPr lang="ru-RU" dirty="0">
                <a:latin typeface="Times New Roman"/>
                <a:ea typeface="Times New Roman"/>
              </a:rPr>
              <a:t>И вдруг </a:t>
            </a:r>
            <a:r>
              <a:rPr lang="ru-RU" u="sng" dirty="0">
                <a:latin typeface="Times New Roman"/>
                <a:ea typeface="Times New Roman"/>
              </a:rPr>
              <a:t>стемнело</a:t>
            </a:r>
            <a:r>
              <a:rPr lang="ru-RU" dirty="0">
                <a:latin typeface="Times New Roman"/>
                <a:ea typeface="Times New Roman"/>
              </a:rPr>
              <a:t>.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u="sng" dirty="0">
                <a:latin typeface="Times New Roman"/>
                <a:ea typeface="Times New Roman"/>
              </a:rPr>
              <a:t>Свет зажгли</a:t>
            </a:r>
            <a:r>
              <a:rPr lang="ru-RU" dirty="0">
                <a:latin typeface="Times New Roman"/>
                <a:ea typeface="Times New Roman"/>
              </a:rPr>
              <a:t>. Глядим в окно.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u="sng" dirty="0">
                <a:latin typeface="Times New Roman"/>
                <a:ea typeface="Times New Roman"/>
              </a:rPr>
              <a:t>Снег ложится</a:t>
            </a:r>
            <a:r>
              <a:rPr lang="ru-RU" dirty="0">
                <a:latin typeface="Times New Roman"/>
                <a:ea typeface="Times New Roman"/>
              </a:rPr>
              <a:t> белый-белый. </a:t>
            </a:r>
            <a:endParaRPr lang="ru-RU" dirty="0"/>
          </a:p>
          <a:p>
            <a:pPr marL="1388745" indent="0" algn="ctr">
              <a:spcAft>
                <a:spcPts val="0"/>
              </a:spcAft>
              <a:buNone/>
              <a:tabLst>
                <a:tab pos="652145" algn="l"/>
              </a:tabLst>
            </a:pPr>
            <a:r>
              <a:rPr lang="ru-RU" dirty="0">
                <a:latin typeface="Times New Roman"/>
                <a:ea typeface="Times New Roman"/>
              </a:rPr>
              <a:t>(Зима)</a:t>
            </a:r>
            <a:endParaRPr lang="ru-RU" dirty="0"/>
          </a:p>
          <a:p>
            <a:pPr marL="1388745" indent="0">
              <a:spcAft>
                <a:spcPts val="0"/>
              </a:spcAft>
              <a:buNone/>
              <a:tabLst>
                <a:tab pos="630555" algn="l"/>
              </a:tabLst>
            </a:pPr>
            <a:r>
              <a:rPr lang="ru-RU" dirty="0">
                <a:latin typeface="Times New Roman"/>
                <a:ea typeface="Times New Roman"/>
              </a:rPr>
              <a:t>Все </a:t>
            </a:r>
            <a:r>
              <a:rPr lang="ru-RU" u="sng" dirty="0">
                <a:latin typeface="Times New Roman"/>
                <a:ea typeface="Times New Roman"/>
              </a:rPr>
              <a:t>озеро во льду</a:t>
            </a:r>
            <a:r>
              <a:rPr lang="ru-RU" dirty="0">
                <a:latin typeface="Times New Roman"/>
                <a:ea typeface="Times New Roman"/>
              </a:rPr>
              <a:t>,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Деревья серебрятся,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И </a:t>
            </a:r>
            <a:r>
              <a:rPr lang="ru-RU" u="sng" dirty="0">
                <a:latin typeface="Times New Roman"/>
                <a:ea typeface="Times New Roman"/>
              </a:rPr>
              <a:t>все вокруг в снегу</a:t>
            </a:r>
            <a:r>
              <a:rPr lang="ru-RU" dirty="0">
                <a:latin typeface="Times New Roman"/>
                <a:ea typeface="Times New Roman"/>
              </a:rPr>
              <a:t>,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А я пойду кататься. </a:t>
            </a:r>
            <a:endParaRPr lang="ru-RU" dirty="0"/>
          </a:p>
          <a:p>
            <a:pPr marL="0" indent="0" algn="r">
              <a:buNone/>
            </a:pPr>
            <a:r>
              <a:rPr lang="ru-RU" dirty="0">
                <a:latin typeface="Times New Roman"/>
                <a:ea typeface="Times New Roman"/>
              </a:rPr>
              <a:t>(Зима)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3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4.</a:t>
            </a:r>
            <a:r>
              <a:rPr lang="ru-RU" dirty="0"/>
              <a:t> Засыпать яму. Землю примять рукой, но осторожно, чтобы не повредить корни.</a:t>
            </a:r>
          </a:p>
          <a:p>
            <a:r>
              <a:rPr lang="ru-RU" b="1" dirty="0"/>
              <a:t>1.</a:t>
            </a:r>
            <a:r>
              <a:rPr lang="ru-RU" dirty="0"/>
              <a:t>  Приобрести саженец дерева и найти место посадки.</a:t>
            </a:r>
          </a:p>
          <a:p>
            <a:r>
              <a:rPr lang="ru-RU" b="1" dirty="0"/>
              <a:t>3.</a:t>
            </a:r>
            <a:r>
              <a:rPr lang="ru-RU" dirty="0"/>
              <a:t> На дно насыпать холмик из плодородного слоя. На него положить корни дерева.</a:t>
            </a:r>
          </a:p>
          <a:p>
            <a:r>
              <a:rPr lang="ru-RU" b="1" dirty="0"/>
              <a:t>2.</a:t>
            </a:r>
            <a:r>
              <a:rPr lang="ru-RU" dirty="0"/>
              <a:t> Выкопать яму. Вырытую землю разложить на 2 кучки: верхний слой (плодородный) и нижний слой (менее плодородный).</a:t>
            </a:r>
          </a:p>
          <a:p>
            <a:r>
              <a:rPr lang="ru-RU" b="1" dirty="0"/>
              <a:t>5.</a:t>
            </a:r>
            <a:r>
              <a:rPr lang="ru-RU" dirty="0"/>
              <a:t> После посадки деревце нужно полить.  Вокруг него выкапывают лунку и вливают в неё пару вёдер воды.</a:t>
            </a:r>
          </a:p>
          <a:p>
            <a:r>
              <a:rPr lang="ru-RU" b="1" dirty="0"/>
              <a:t>6.</a:t>
            </a:r>
            <a:r>
              <a:rPr lang="ru-RU" dirty="0"/>
              <a:t> После посадки нужно вбить рядом с деревцем колышек и подвязать, чтобы его не сломал ветер.</a:t>
            </a:r>
          </a:p>
        </p:txBody>
      </p:sp>
    </p:spTree>
    <p:extLst>
      <p:ext uri="{BB962C8B-B14F-4D97-AF65-F5344CB8AC3E}">
        <p14:creationId xmlns:p14="http://schemas.microsoft.com/office/powerpoint/2010/main" val="422659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474177"/>
              </p:ext>
            </p:extLst>
          </p:nvPr>
        </p:nvGraphicFramePr>
        <p:xfrm>
          <a:off x="899589" y="1484783"/>
          <a:ext cx="7488834" cy="5003195"/>
        </p:xfrm>
        <a:graphic>
          <a:graphicData uri="http://schemas.openxmlformats.org/drawingml/2006/table">
            <a:tbl>
              <a:tblPr firstRow="1" firstCol="1" bandRow="1"/>
              <a:tblGrid>
                <a:gridCol w="2304259"/>
                <a:gridCol w="1944216"/>
                <a:gridCol w="2185434"/>
                <a:gridCol w="1054925"/>
              </a:tblGrid>
              <a:tr h="263891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/>
                    </a:p>
                  </a:txBody>
                  <a:tcPr marL="63671" marR="63671" marT="31836" marB="3183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/>
                    </a:p>
                  </a:txBody>
                  <a:tcPr marL="63671" marR="63671" marT="31836" marB="31836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300"/>
                    </a:p>
                  </a:txBody>
                  <a:tcPr marL="63671" marR="63671" marT="31836" marB="31836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6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 созвездия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Время года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что похоже созвездие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яркой звезды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99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Кассиопея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весна, лето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растянутую за «ножки» букву «м»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99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Орион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зима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охотника из древнегреческих мифов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99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Лебедь</a:t>
                      </a:r>
                      <a:endParaRPr lang="ru-RU" sz="1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лето, осень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оно напоминает лебедя  с широко раскинутыми крыльями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200"/>
                        </a:spcAft>
                        <a:tabLst>
                          <a:tab pos="540385" algn="l"/>
                        </a:tabLs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есть</a:t>
                      </a:r>
                      <a:endParaRPr lang="ru-RU" sz="16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69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851529"/>
              </p:ext>
            </p:extLst>
          </p:nvPr>
        </p:nvGraphicFramePr>
        <p:xfrm>
          <a:off x="395536" y="1556792"/>
          <a:ext cx="8259991" cy="3785616"/>
        </p:xfrm>
        <a:graphic>
          <a:graphicData uri="http://schemas.openxmlformats.org/drawingml/2006/table">
            <a:tbl>
              <a:tblPr firstRow="1" firstCol="1" bandRow="1"/>
              <a:tblGrid>
                <a:gridCol w="8259991"/>
              </a:tblGrid>
              <a:tr h="3410527">
                <a:tc>
                  <a:txBody>
                    <a:bodyPr/>
                    <a:lstStyle/>
                    <a:p>
                      <a:pPr marL="22225" indent="18034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295" algn="l"/>
                          <a:tab pos="447675" algn="l"/>
                          <a:tab pos="2162810" algn="r"/>
                        </a:tabLs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НАЙДЕН КОТ!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2225" indent="-63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295" algn="l"/>
                          <a:tab pos="447675" algn="l"/>
                          <a:tab pos="2162810" algn="r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Найден </a:t>
                      </a:r>
                      <a:r>
                        <a:rPr lang="ru-RU" sz="2400" b="1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кот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мальчик.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2225" indent="-63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295" algn="l"/>
                          <a:tab pos="447675" algn="l"/>
                          <a:tab pos="2162810" algn="r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Окрас - </a:t>
                      </a:r>
                      <a:r>
                        <a:rPr lang="ru-RU" sz="2400" b="1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рыжий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2225" indent="-63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295" algn="l"/>
                          <a:tab pos="447675" algn="l"/>
                          <a:tab pos="2162810" algn="r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	Особые приметы: </a:t>
                      </a:r>
                      <a:r>
                        <a:rPr lang="ru-RU" sz="2400" b="1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без ошейника, пушистый, 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2225" indent="-63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295" algn="l"/>
                          <a:tab pos="447675" algn="l"/>
                          <a:tab pos="2162810" algn="r"/>
                        </a:tabLst>
                      </a:pPr>
                      <a:r>
                        <a:rPr lang="ru-RU" sz="2400" b="1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глаза зелёные.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2225" indent="-63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295" algn="l"/>
                          <a:tab pos="447675" algn="l"/>
                          <a:tab pos="2162810" algn="r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Нашли его утром </a:t>
                      </a:r>
                      <a:r>
                        <a:rPr lang="ru-RU" sz="2400" b="1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сентября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в районе  </a:t>
                      </a:r>
                      <a:r>
                        <a:rPr lang="ru-RU" sz="2400" b="1" u="sng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 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2225" indent="-63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295" algn="l"/>
                          <a:tab pos="447675" algn="l"/>
                          <a:tab pos="2162810" algn="r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Хозяев животного прошу звонить 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2225" indent="-63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1295" algn="l"/>
                          <a:tab pos="447675" algn="l"/>
                          <a:tab pos="2162810" algn="r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номеру 711-877-41.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  <a:p>
                      <a:pPr marL="22225" indent="18034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		</a:t>
                      </a:r>
                      <a:endParaRPr lang="ru-RU" sz="18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3" name="Рисунок 8" descr="Описание: 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370947"/>
            <a:ext cx="1395412" cy="153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84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Дуб могучее и красивое дерево.  </a:t>
            </a:r>
            <a:r>
              <a:rPr lang="ru-RU"/>
              <a:t>Для многих лесных жителей он является источником пищи.  </a:t>
            </a:r>
            <a:r>
              <a:rPr lang="ru-RU" dirty="0"/>
              <a:t>Например, белки, лесные мыши и сойки  питаются желудями и даже запасают их на зиму. </a:t>
            </a:r>
            <a:r>
              <a:rPr lang="ru-RU" u="sng" dirty="0"/>
              <a:t>Но никто из них не может помочь дубу</a:t>
            </a:r>
            <a:r>
              <a:rPr lang="ru-RU" dirty="0"/>
              <a:t>. (Все эти животные являются помощниками дуба, так как помогают ему расселиться в лесу – разносят его семена).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050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Чтение - ничто; осмыс­ленное чтение - кое-что; чтение осмысленное и прочувствованное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совершенство»</a:t>
            </a:r>
          </a:p>
          <a:p>
            <a:pPr marL="0" indent="0" algn="r">
              <a:buNone/>
            </a:pPr>
            <a:r>
              <a:rPr lang="ru-RU" dirty="0" smtClean="0"/>
              <a:t> </a:t>
            </a:r>
            <a:r>
              <a:rPr lang="ru-RU" dirty="0"/>
              <a:t>А.С. Пушкин.</a:t>
            </a:r>
          </a:p>
        </p:txBody>
      </p:sp>
    </p:spTree>
    <p:extLst>
      <p:ext uri="{BB962C8B-B14F-4D97-AF65-F5344CB8AC3E}">
        <p14:creationId xmlns:p14="http://schemas.microsoft.com/office/powerpoint/2010/main" val="425300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 txBox="1"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4000" b="1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512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28" b="16111"/>
          <a:stretch/>
        </p:blipFill>
        <p:spPr bwMode="auto">
          <a:xfrm>
            <a:off x="1523571" y="1916832"/>
            <a:ext cx="5094514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550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968" y="2636912"/>
            <a:ext cx="8229600" cy="280831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Слова-подсказки:</a:t>
            </a:r>
            <a:r>
              <a:rPr lang="ru-RU" dirty="0"/>
              <a:t> проявление чувств, умозаключение, факты, как живое существо, описание картин, художественный образ, выделение признаков, самое важное, образные выражения, вывод.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4766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Определите тему и стиль каж­дого из них, найдите отличия, запол­нив таблицу. Вам помогут слова - подсказки.</a:t>
            </a:r>
          </a:p>
        </p:txBody>
      </p:sp>
    </p:spTree>
    <p:extLst>
      <p:ext uri="{BB962C8B-B14F-4D97-AF65-F5344CB8AC3E}">
        <p14:creationId xmlns:p14="http://schemas.microsoft.com/office/powerpoint/2010/main" val="295386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9"/>
            <a:ext cx="8229600" cy="216024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Ещё раз прочитайте про себя эти тексты и скажите, почему </a:t>
            </a:r>
            <a:r>
              <a:rPr lang="ru-RU" dirty="0" smtClean="0"/>
              <a:t>первый текст мы </a:t>
            </a:r>
            <a:r>
              <a:rPr lang="ru-RU" dirty="0"/>
              <a:t>называем научно- популярным, а </a:t>
            </a:r>
            <a:r>
              <a:rPr lang="ru-RU" dirty="0" smtClean="0"/>
              <a:t>второй </a:t>
            </a:r>
            <a:r>
              <a:rPr lang="ru-RU" dirty="0"/>
              <a:t>- художе­ственным?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6562" y="2420888"/>
            <a:ext cx="3995397" cy="432048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b="1" dirty="0"/>
              <a:t>В художественном тексте </a:t>
            </a:r>
            <a:r>
              <a:rPr lang="ru-RU" sz="2000" dirty="0"/>
              <a:t>картины весны образные, они созданы с по­мощью художественных средств: ав­тор изображает весну как живое существо и использует слова, кото­рые помогают нам увидеть художе­ственный образ, а не просто сам факт наступления весны. Кроме того, это произведение вызывает у читателя определённые чувства: весна ему нравится, она очень </a:t>
            </a:r>
            <a:r>
              <a:rPr lang="ru-RU" sz="2000" dirty="0" smtClean="0"/>
              <a:t>красива.</a:t>
            </a:r>
            <a:endParaRPr lang="ru-RU" sz="2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788024" y="2410633"/>
            <a:ext cx="3995397" cy="432048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/>
              <a:t>В научно-популярный тексте</a:t>
            </a:r>
            <a:r>
              <a:rPr lang="ru-RU" sz="2000" dirty="0"/>
              <a:t> </a:t>
            </a:r>
            <a:r>
              <a:rPr lang="ru-RU" sz="2000" dirty="0" smtClean="0"/>
              <a:t>мы </a:t>
            </a:r>
            <a:r>
              <a:rPr lang="ru-RU" sz="2000" dirty="0"/>
              <a:t>выделяем только признаки весны, факты, выявляем самое важ­ное и делаем вывод.</a:t>
            </a:r>
          </a:p>
        </p:txBody>
      </p:sp>
    </p:spTree>
    <p:extLst>
      <p:ext uri="{BB962C8B-B14F-4D97-AF65-F5344CB8AC3E}">
        <p14:creationId xmlns:p14="http://schemas.microsoft.com/office/powerpoint/2010/main" val="384654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Научно-популярные тексты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редмет познания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– не образы, а понятия.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Цель чтения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: усвоение связей и основных признаков понятия, явления (природоведческого содержания), усвоение элементов понятия, формулирова­ние обобщённых выводов, заклю­чение по поводу основной мысли текста.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b="1" dirty="0"/>
              <a:t>Тексты научно- популярного стиля сложнее для восприятия, поэтому для эффектив­ной работы требуется определённая предварительная подготовка, цель которой - уточнение и обогащение опыта детей.</a:t>
            </a:r>
            <a:endParaRPr lang="ru-RU" sz="2400" dirty="0"/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7155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особое построение, логика изложения;</a:t>
            </a:r>
          </a:p>
          <a:p>
            <a:r>
              <a:rPr lang="ru-RU" dirty="0" smtClean="0"/>
              <a:t>точный, лаконичный язык;</a:t>
            </a:r>
          </a:p>
          <a:p>
            <a:r>
              <a:rPr lang="ru-RU" dirty="0" smtClean="0"/>
              <a:t>для освоения содержания текста необходимо логическое мышление;</a:t>
            </a:r>
          </a:p>
          <a:p>
            <a:r>
              <a:rPr lang="ru-RU" dirty="0" smtClean="0"/>
              <a:t>наглядные схемы;</a:t>
            </a:r>
          </a:p>
          <a:p>
            <a:r>
              <a:rPr lang="ru-RU" dirty="0" smtClean="0"/>
              <a:t>шрифтовые выделения в тексте;</a:t>
            </a:r>
          </a:p>
          <a:p>
            <a:r>
              <a:rPr lang="ru-RU" dirty="0" smtClean="0"/>
              <a:t>зарисовки деталей объекта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04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­</a:t>
            </a:r>
            <a:r>
              <a:rPr lang="ru-RU" b="1" dirty="0"/>
              <a:t>  Организация работы с </a:t>
            </a:r>
            <a:r>
              <a:rPr lang="ru-RU" b="1" dirty="0" smtClean="0"/>
              <a:t>научно-популярными  </a:t>
            </a:r>
            <a:r>
              <a:rPr lang="ru-RU" b="1" dirty="0"/>
              <a:t>текстами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None/>
            </a:pPr>
            <a:r>
              <a:rPr lang="ru-RU" b="1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1. Первичное чтение</a:t>
            </a:r>
            <a:r>
              <a:rPr lang="ru-RU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 (целостное, элементарно-аналитическое восприя­тие и первичное понимание). При этом важно</a:t>
            </a:r>
            <a:endParaRPr lang="ru-RU" sz="24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Symbol"/>
              <a:buChar char="-"/>
            </a:pPr>
            <a:r>
              <a:rPr lang="ru-RU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сосредоточиваться на том, что читаешь;</a:t>
            </a:r>
            <a:endParaRPr lang="ru-RU" sz="24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Symbol"/>
              <a:buChar char="-"/>
            </a:pPr>
            <a:r>
              <a:rPr lang="ru-RU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«выжимать» самую сущность читаемого;</a:t>
            </a:r>
            <a:endParaRPr lang="ru-RU" sz="24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Symbol"/>
              <a:buChar char="-"/>
            </a:pPr>
            <a:r>
              <a:rPr lang="ru-RU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определять тему текста;</a:t>
            </a:r>
            <a:endParaRPr lang="ru-RU" sz="2400" u="none" strike="noStrike" spc="0" dirty="0" smtClean="0">
              <a:effectLst/>
              <a:latin typeface="Century Schoolbook"/>
              <a:ea typeface="Calibri"/>
              <a:cs typeface="Century Schoolbook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900"/>
              <a:buFont typeface="Symbol"/>
              <a:buChar char="-"/>
            </a:pPr>
            <a:r>
              <a:rPr lang="ru-RU" u="none" strike="noStrike" spc="0" dirty="0" smtClean="0">
                <a:effectLst/>
                <a:latin typeface="Times New Roman"/>
                <a:ea typeface="Calibri"/>
                <a:cs typeface="Century Schoolbook"/>
              </a:rPr>
              <a:t>«схватывать» общее содержание («о чём текст», «о чём говорится»).</a:t>
            </a:r>
            <a:endParaRPr lang="ru-RU" sz="2400" u="none" strike="noStrike" spc="0" dirty="0">
              <a:effectLst/>
              <a:latin typeface="Century Schoolbook"/>
              <a:ea typeface="Calibri"/>
              <a:cs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58526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Организация работы с научно-популярными  текстами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lvl="1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Вторичное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(осмысление прочитанного):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установление причинных связей (используются вопросы и выборочное чтение);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поиск ключевых (опорных) слов, словосочетаний, предложений (внеш­нее описание предмета, факта, дей­ствия);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определение того, какими при­знаками обладает предмет, опи­сываемый в тексте;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нахождение связи предмета с окружающими его другими предме­тами или явлениями;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установление причины событий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(Почему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произошло?).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51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Организация работы с научно-популярными  текстами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3. </a:t>
            </a:r>
            <a:r>
              <a:rPr lang="ru-RU" b="1" dirty="0" err="1" smtClean="0"/>
              <a:t>Перечитывание</a:t>
            </a:r>
            <a:r>
              <a:rPr lang="ru-RU" dirty="0" smtClean="0"/>
              <a:t> </a:t>
            </a:r>
            <a:r>
              <a:rPr lang="ru-RU" dirty="0"/>
              <a:t>(просмотровое чтение). Корректировка работы и осмысление текста в целом.</a:t>
            </a:r>
          </a:p>
          <a:p>
            <a:pPr marL="0" lvl="0" indent="0">
              <a:buNone/>
            </a:pPr>
            <a:r>
              <a:rPr lang="ru-RU" b="1" dirty="0" smtClean="0"/>
              <a:t>4. Составление графического, сло­весного плана, схем</a:t>
            </a:r>
            <a:r>
              <a:rPr lang="ru-RU" dirty="0" smtClean="0"/>
              <a:t> (для закрепле­ния и осмысления логической струк­туры текста).</a:t>
            </a:r>
          </a:p>
          <a:p>
            <a:pPr marL="0" lvl="0" indent="0">
              <a:buNone/>
            </a:pPr>
            <a:r>
              <a:rPr lang="ru-RU" dirty="0" smtClean="0"/>
              <a:t>- перевод текста в таблицу, логическую цепочку, кластер, графики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722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1775</Words>
  <Application>Microsoft Office PowerPoint</Application>
  <PresentationFormat>Экран (4:3)</PresentationFormat>
  <Paragraphs>156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Приёмы работы с научно-популярными текстами на уроках окружающего мира</vt:lpstr>
      <vt:lpstr>Презентация PowerPoint</vt:lpstr>
      <vt:lpstr>Презентация PowerPoint</vt:lpstr>
      <vt:lpstr>Презентация PowerPoint</vt:lpstr>
      <vt:lpstr>Научно-популярные тексты</vt:lpstr>
      <vt:lpstr>Отличия:</vt:lpstr>
      <vt:lpstr>­  Организация работы с научно-популярными  текстами</vt:lpstr>
      <vt:lpstr>Организация работы с научно-популярными  текстами</vt:lpstr>
      <vt:lpstr>Организация работы с научно-популярными  текстами</vt:lpstr>
      <vt:lpstr>Организация работы с научно-популярными  текстами</vt:lpstr>
      <vt:lpstr>Организация работы с научно-популярными  текстами</vt:lpstr>
      <vt:lpstr>Результат</vt:lpstr>
      <vt:lpstr>Осознанность - это понимание текс­та.  </vt:lpstr>
      <vt:lpstr>«Главное - привить детям привычку вчитываться в текст» А.А.Леонтьев</vt:lpstr>
      <vt:lpstr>Презентация PowerPoint</vt:lpstr>
      <vt:lpstr>Презентация PowerPoint</vt:lpstr>
      <vt:lpstr>Презентация PowerPoint</vt:lpstr>
      <vt:lpstr>Этапы: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Задание 7</vt:lpstr>
      <vt:lpstr>Презентация PowerPoint</vt:lpstr>
      <vt:lpstr>Спасибо за внимание!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работы с научно-популярными текстами</dc:title>
  <dc:creator>User</dc:creator>
  <cp:lastModifiedBy>User</cp:lastModifiedBy>
  <cp:revision>50</cp:revision>
  <dcterms:created xsi:type="dcterms:W3CDTF">2016-02-25T16:01:07Z</dcterms:created>
  <dcterms:modified xsi:type="dcterms:W3CDTF">2016-02-26T04:09:22Z</dcterms:modified>
</cp:coreProperties>
</file>