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7" r:id="rId2"/>
    <p:sldId id="259" r:id="rId3"/>
    <p:sldId id="260" r:id="rId4"/>
    <p:sldId id="258" r:id="rId5"/>
    <p:sldId id="261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94660"/>
  </p:normalViewPr>
  <p:slideViewPr>
    <p:cSldViewPr>
      <p:cViewPr varScale="1">
        <p:scale>
          <a:sx n="99" d="100"/>
          <a:sy n="99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9B833C-4FB6-4EA1-87E8-7D5CE27614D6}" type="datetimeFigureOut">
              <a:rPr lang="ru-RU" smtClean="0"/>
              <a:pPr/>
              <a:t>25.10.2015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88BB5E-DE84-42D3-AD18-139379F77E8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72400" cy="290435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900" b="1" i="1" dirty="0" smtClean="0">
                <a:latin typeface="Monotype Corsiva" pitchFamily="66" charset="0"/>
              </a:rPr>
              <a:t>Проект</a:t>
            </a:r>
            <a:r>
              <a:rPr lang="ru-RU" sz="4900" i="1" dirty="0">
                <a:latin typeface="Monotype Corsiva" pitchFamily="66" charset="0"/>
              </a:rPr>
              <a:t/>
            </a:r>
            <a:br>
              <a:rPr lang="ru-RU" sz="4900" i="1" dirty="0">
                <a:latin typeface="Monotype Corsiva" pitchFamily="66" charset="0"/>
              </a:rPr>
            </a:br>
            <a:r>
              <a:rPr lang="ru-RU" sz="4900" i="1" dirty="0" smtClean="0">
                <a:latin typeface="Monotype Corsiva" pitchFamily="66" charset="0"/>
              </a:rPr>
              <a:t>«Чудо г</a:t>
            </a:r>
            <a:r>
              <a:rPr lang="ru-RU" sz="4900" b="1" i="1" dirty="0" smtClean="0">
                <a:latin typeface="Monotype Corsiva" pitchFamily="66" charset="0"/>
              </a:rPr>
              <a:t>олубой гжели»</a:t>
            </a:r>
            <a:r>
              <a:rPr lang="ru-RU" sz="4900" b="1" i="1" dirty="0" smtClean="0">
                <a:latin typeface="Monotype Corsiva" pitchFamily="66" charset="0"/>
              </a:rPr>
              <a:t/>
            </a:r>
            <a:br>
              <a:rPr lang="ru-RU" sz="4900" b="1" i="1" dirty="0" smtClean="0">
                <a:latin typeface="Monotype Corsiva" pitchFamily="66" charset="0"/>
              </a:rPr>
            </a:br>
            <a:r>
              <a:rPr lang="ru-RU" sz="3600" i="1" dirty="0" smtClean="0">
                <a:latin typeface="Monotype Corsiva" pitchFamily="66" charset="0"/>
              </a:rPr>
              <a:t>с детьми старшего  дошкольного возраста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012160" y="4869160"/>
            <a:ext cx="2578624" cy="92939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/>
              <a:t>Воспитатель:</a:t>
            </a:r>
          </a:p>
          <a:p>
            <a:pPr algn="r"/>
            <a:r>
              <a:rPr lang="ru-RU" dirty="0" smtClean="0"/>
              <a:t>Алексеева С.Н.,</a:t>
            </a:r>
          </a:p>
          <a:p>
            <a:pPr algn="r"/>
            <a:r>
              <a:rPr lang="ru-RU" dirty="0" smtClean="0"/>
              <a:t>первой квалификационной категории</a:t>
            </a:r>
            <a:endParaRPr lang="ru-RU" dirty="0"/>
          </a:p>
        </p:txBody>
      </p:sp>
      <p:pic>
        <p:nvPicPr>
          <p:cNvPr id="22530" name="Picture 2" descr="http://art-assorty.ru/uploads/posts/2012-05/1336709975_0_4919_b689d224_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80928"/>
            <a:ext cx="5760640" cy="3709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3058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Monotype Corsiva" pitchFamily="66" charset="0"/>
              </a:rPr>
              <a:t>Спасибо за внимание.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 rtlCol="0">
            <a:norm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73E87"/>
                </a:solidFill>
                <a:latin typeface="Monotype Corsiva" pitchFamily="66" charset="0"/>
                <a:ea typeface="+mn-ea"/>
                <a:cs typeface="+mn-cs"/>
              </a:rPr>
              <a:t>Цель:</a:t>
            </a:r>
            <a:endParaRPr lang="ru-RU" sz="5400" dirty="0">
              <a:solidFill>
                <a:srgbClr val="073E87"/>
              </a:solidFill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484784"/>
            <a:ext cx="7192838" cy="2016572"/>
          </a:xfrm>
        </p:spPr>
        <p:txBody>
          <a:bodyPr rtlCol="0">
            <a:normAutofit fontScale="92500" lnSpcReduction="20000"/>
          </a:bodyPr>
          <a:lstStyle/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000" b="1" dirty="0" smtClean="0">
                <a:latin typeface="Monotype Corsiva" pitchFamily="66" charset="0"/>
              </a:rPr>
              <a:t>духовно-нравственное </a:t>
            </a:r>
            <a:r>
              <a:rPr lang="ru-RU" sz="4000" b="1" dirty="0">
                <a:latin typeface="Monotype Corsiva" pitchFamily="66" charset="0"/>
              </a:rPr>
              <a:t>воспитание дошкольников </a:t>
            </a:r>
            <a:r>
              <a:rPr lang="ru-RU" sz="4000" b="1" dirty="0" smtClean="0">
                <a:latin typeface="Monotype Corsiva" pitchFamily="66" charset="0"/>
              </a:rPr>
              <a:t>через приобщения детей к  традициям </a:t>
            </a:r>
            <a:r>
              <a:rPr lang="ru-RU" sz="4000" b="1" dirty="0">
                <a:latin typeface="Monotype Corsiva" pitchFamily="66" charset="0"/>
              </a:rPr>
              <a:t>народного промысла "Гжель".</a:t>
            </a:r>
            <a:endParaRPr lang="ru-RU" sz="4000" dirty="0">
              <a:latin typeface="Monotype Corsiva" pitchFamily="66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5" name="Picture 2" descr="Гжель роспис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573016"/>
            <a:ext cx="3159444" cy="3064661"/>
          </a:xfrm>
          <a:prstGeom prst="rect">
            <a:avLst/>
          </a:prstGeom>
          <a:noFill/>
        </p:spPr>
      </p:pic>
      <p:pic>
        <p:nvPicPr>
          <p:cNvPr id="20484" name="Picture 4" descr="http://art-assorty.ru/uploads/posts/2012-05/1336709999_0_2aff0_fa98d1e2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356992"/>
            <a:ext cx="2509707" cy="3271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73E87"/>
                </a:solidFill>
                <a:latin typeface="Monotype Corsiva" pitchFamily="66" charset="0"/>
                <a:ea typeface="+mn-ea"/>
                <a:cs typeface="+mn-cs"/>
              </a:rPr>
              <a:t>ЗАДАЧИ: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80729"/>
            <a:ext cx="8352928" cy="5688360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ru-RU" sz="2900" dirty="0">
                <a:latin typeface="Monotype Corsiva" pitchFamily="66" charset="0"/>
              </a:rPr>
              <a:t>1) развивать у детей интерес к народному декоративно-прикладному искусству. Способствовать развитию эстетического вкуса, формированию восприятия прекрасного. Закреплять знания детей о характерных особенностях разных видов росписи, используя разнообразные приёмы работы кистью в изображении знакомых элементов;</a:t>
            </a:r>
          </a:p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ru-RU" sz="2900" dirty="0">
                <a:latin typeface="Monotype Corsiva" pitchFamily="66" charset="0"/>
              </a:rPr>
              <a:t>2) познакомить детей с новым народным промыслом декоративно-прикладного искусства -  гжельская роспись;</a:t>
            </a:r>
          </a:p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ru-RU" sz="2900" dirty="0">
                <a:latin typeface="Monotype Corsiva" pitchFamily="66" charset="0"/>
              </a:rPr>
              <a:t>3) обратить внимание детей на её необычный колорит;</a:t>
            </a:r>
          </a:p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ru-RU" sz="2900" dirty="0">
                <a:latin typeface="Monotype Corsiva" pitchFamily="66" charset="0"/>
              </a:rPr>
              <a:t>4) учить выделять традиционные особенности росписи: белый фон и сине-голубые цветы, </a:t>
            </a:r>
            <a:r>
              <a:rPr lang="ru-RU" sz="2900" dirty="0" smtClean="0">
                <a:latin typeface="Monotype Corsiva" pitchFamily="66" charset="0"/>
              </a:rPr>
              <a:t>птицы, кайма</a:t>
            </a:r>
            <a:r>
              <a:rPr lang="ru-RU" sz="2900" dirty="0">
                <a:latin typeface="Monotype Corsiva" pitchFamily="66" charset="0"/>
              </a:rPr>
              <a:t>.</a:t>
            </a:r>
            <a:endParaRPr lang="ru-RU" sz="2900" dirty="0">
              <a:latin typeface="Monotype Corsiva" pitchFamily="66" charset="0"/>
            </a:endParaRPr>
          </a:p>
          <a:p>
            <a:pPr marL="274320" indent="-274320" fontAlgn="auto">
              <a:spcAft>
                <a:spcPts val="0"/>
              </a:spcAft>
              <a:buNone/>
              <a:defRPr/>
            </a:pPr>
            <a:endParaRPr lang="ru-RU" sz="29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 rtlCol="0">
            <a:normAutofit fontScale="90000"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73E87"/>
                </a:solidFill>
                <a:latin typeface="Monotype Corsiva" pitchFamily="66" charset="0"/>
                <a:ea typeface="+mn-ea"/>
                <a:cs typeface="+mn-cs"/>
              </a:rPr>
              <a:t>Этапы реализации проекта.</a:t>
            </a:r>
            <a:r>
              <a:rPr lang="ru-RU" sz="2200" dirty="0">
                <a:solidFill>
                  <a:srgbClr val="073E87"/>
                </a:solidFill>
                <a:ea typeface="+mn-ea"/>
                <a:cs typeface="+mn-cs"/>
              </a:rPr>
              <a:t/>
            </a:r>
            <a:br>
              <a:rPr lang="ru-RU" sz="2200" dirty="0">
                <a:solidFill>
                  <a:srgbClr val="073E87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124745"/>
            <a:ext cx="8352928" cy="2952328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2800" i="1" dirty="0" smtClean="0">
                <a:latin typeface="Monotype Corsiva" pitchFamily="66" charset="0"/>
              </a:rPr>
              <a:t>I этап</a:t>
            </a:r>
            <a:r>
              <a:rPr lang="ru-RU" sz="2800" i="1" dirty="0">
                <a:latin typeface="Monotype Corsiva" pitchFamily="66" charset="0"/>
              </a:rPr>
              <a:t>.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Познакомить детей с народно- прикладным искусством гжельских мастеров.</a:t>
            </a:r>
            <a:endParaRPr lang="ru-RU" sz="2800" dirty="0">
              <a:latin typeface="Monotype Corsiva" pitchFamily="66" charset="0"/>
            </a:endParaRPr>
          </a:p>
          <a:p>
            <a:pPr>
              <a:defRPr/>
            </a:pPr>
            <a:r>
              <a:rPr lang="ru-RU" sz="2800" i="1" dirty="0" smtClean="0">
                <a:latin typeface="Monotype Corsiva" pitchFamily="66" charset="0"/>
              </a:rPr>
              <a:t>II </a:t>
            </a:r>
            <a:r>
              <a:rPr lang="ru-RU" sz="2800" i="1" dirty="0">
                <a:latin typeface="Monotype Corsiva" pitchFamily="66" charset="0"/>
              </a:rPr>
              <a:t>этап.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Ознакомление детей с </a:t>
            </a:r>
            <a:r>
              <a:rPr lang="ru-RU" sz="2800" dirty="0" smtClean="0">
                <a:latin typeface="Monotype Corsiva" pitchFamily="66" charset="0"/>
              </a:rPr>
              <a:t>элементами </a:t>
            </a:r>
            <a:r>
              <a:rPr lang="ru-RU" sz="2800" dirty="0" smtClean="0">
                <a:latin typeface="Monotype Corsiva" pitchFamily="66" charset="0"/>
              </a:rPr>
              <a:t>гжельской росписи, </a:t>
            </a:r>
            <a:r>
              <a:rPr lang="ru-RU" sz="2800" dirty="0" smtClean="0">
                <a:latin typeface="Monotype Corsiva" pitchFamily="66" charset="0"/>
              </a:rPr>
              <a:t>с работой гжельских </a:t>
            </a:r>
            <a:r>
              <a:rPr lang="ru-RU" sz="2800" dirty="0" smtClean="0">
                <a:latin typeface="Monotype Corsiva" pitchFamily="66" charset="0"/>
              </a:rPr>
              <a:t>мастеров</a:t>
            </a:r>
            <a:r>
              <a:rPr lang="ru-RU" sz="2800" dirty="0" smtClean="0">
                <a:latin typeface="Monotype Corsiva" pitchFamily="66" charset="0"/>
              </a:rPr>
              <a:t>.</a:t>
            </a:r>
            <a:endParaRPr lang="ru-RU" sz="2800" dirty="0">
              <a:latin typeface="Monotype Corsiva" pitchFamily="66" charset="0"/>
            </a:endParaRPr>
          </a:p>
          <a:p>
            <a:pPr>
              <a:defRPr/>
            </a:pPr>
            <a:r>
              <a:rPr lang="ru-RU" sz="2800" i="1" dirty="0" smtClean="0">
                <a:latin typeface="Monotype Corsiva" pitchFamily="66" charset="0"/>
              </a:rPr>
              <a:t>III </a:t>
            </a:r>
            <a:r>
              <a:rPr lang="ru-RU" sz="2800" i="1" dirty="0">
                <a:latin typeface="Monotype Corsiva" pitchFamily="66" charset="0"/>
              </a:rPr>
              <a:t>этап</a:t>
            </a:r>
            <a:r>
              <a:rPr lang="ru-RU" sz="2800" dirty="0">
                <a:latin typeface="Monotype Corsiva" pitchFamily="66" charset="0"/>
              </a:rPr>
              <a:t>. </a:t>
            </a:r>
            <a:r>
              <a:rPr lang="ru-RU" sz="2800" dirty="0" smtClean="0">
                <a:latin typeface="Monotype Corsiva" pitchFamily="66" charset="0"/>
              </a:rPr>
              <a:t>Мини –выставка </a:t>
            </a:r>
            <a:r>
              <a:rPr lang="ru-RU" sz="2800" dirty="0" smtClean="0">
                <a:latin typeface="Monotype Corsiva" pitchFamily="66" charset="0"/>
              </a:rPr>
              <a:t>детских работ «Чудо голубой гжели»</a:t>
            </a:r>
            <a:endParaRPr lang="ru-RU" sz="2800" dirty="0">
              <a:latin typeface="Monotype Corsiva" pitchFamily="66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1506" name="Picture 2" descr="http://art-assorty.ru/uploads/posts/2012-05/1336710023_ima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077072"/>
            <a:ext cx="5204327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Monotype Corsiva" pitchFamily="66" charset="0"/>
              </a:rPr>
              <a:t>МАТЕРИАЛ</a:t>
            </a:r>
            <a:endParaRPr lang="ru-RU" dirty="0" smtClean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12290" name="Объект 1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2448272"/>
          </a:xfrm>
        </p:spPr>
        <p:txBody>
          <a:bodyPr/>
          <a:lstStyle/>
          <a:p>
            <a:r>
              <a:rPr lang="ru-RU" sz="3200" dirty="0" smtClean="0">
                <a:latin typeface="Monotype Corsiva" pitchFamily="66" charset="0"/>
              </a:rPr>
              <a:t>Образцы гжельских </a:t>
            </a:r>
            <a:r>
              <a:rPr lang="ru-RU" sz="3200" dirty="0" smtClean="0">
                <a:latin typeface="Monotype Corsiva" pitchFamily="66" charset="0"/>
              </a:rPr>
              <a:t>мастеров.</a:t>
            </a:r>
          </a:p>
          <a:p>
            <a:r>
              <a:rPr lang="ru-RU" sz="3200" dirty="0" smtClean="0">
                <a:latin typeface="Monotype Corsiva" pitchFamily="66" charset="0"/>
              </a:rPr>
              <a:t>Образцы  элементов  </a:t>
            </a:r>
            <a:r>
              <a:rPr lang="ru-RU" sz="3200" dirty="0" smtClean="0">
                <a:latin typeface="Monotype Corsiva" pitchFamily="66" charset="0"/>
              </a:rPr>
              <a:t>гжельской росписи, </a:t>
            </a:r>
            <a:r>
              <a:rPr lang="ru-RU" sz="3200" dirty="0" smtClean="0">
                <a:latin typeface="Monotype Corsiva" pitchFamily="66" charset="0"/>
              </a:rPr>
              <a:t>цветов, птиц и узоров</a:t>
            </a:r>
            <a:r>
              <a:rPr lang="ru-RU" sz="3200" dirty="0" smtClean="0">
                <a:latin typeface="Monotype Corsiva" pitchFamily="66" charset="0"/>
              </a:rPr>
              <a:t>.</a:t>
            </a:r>
            <a:endParaRPr lang="ru-RU" sz="3200" dirty="0" smtClean="0">
              <a:latin typeface="Monotype Corsiva" pitchFamily="66" charset="0"/>
            </a:endParaRPr>
          </a:p>
          <a:p>
            <a:r>
              <a:rPr lang="ru-RU" sz="3200" dirty="0" smtClean="0">
                <a:latin typeface="Monotype Corsiva" pitchFamily="66" charset="0"/>
              </a:rPr>
              <a:t>Силуэты </a:t>
            </a:r>
            <a:r>
              <a:rPr lang="ru-RU" sz="3200" dirty="0" smtClean="0">
                <a:latin typeface="Monotype Corsiva" pitchFamily="66" charset="0"/>
              </a:rPr>
              <a:t>посуды, к</a:t>
            </a:r>
            <a:r>
              <a:rPr lang="ru-RU" sz="3200" dirty="0" smtClean="0">
                <a:latin typeface="Monotype Corsiva" pitchFamily="66" charset="0"/>
              </a:rPr>
              <a:t>источки, гуашь </a:t>
            </a:r>
            <a:r>
              <a:rPr lang="ru-RU" sz="3200" dirty="0" smtClean="0">
                <a:latin typeface="Monotype Corsiva" pitchFamily="66" charset="0"/>
              </a:rPr>
              <a:t>синяя и голубая.</a:t>
            </a:r>
          </a:p>
          <a:p>
            <a:endParaRPr lang="ru-RU" dirty="0" smtClean="0"/>
          </a:p>
        </p:txBody>
      </p:sp>
      <p:pic>
        <p:nvPicPr>
          <p:cNvPr id="18434" name="Picture 2" descr="http://art-assorty.ru/uploads/posts/2012-05/1336710018_741714c4d5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933056"/>
            <a:ext cx="1853800" cy="2465555"/>
          </a:xfrm>
          <a:prstGeom prst="rect">
            <a:avLst/>
          </a:prstGeom>
          <a:noFill/>
        </p:spPr>
      </p:pic>
      <p:pic>
        <p:nvPicPr>
          <p:cNvPr id="18436" name="Picture 4" descr="http://www.folkartmo.ru/wp-content/uploads/2015/02/95159782_large_post12540912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212976"/>
            <a:ext cx="2299892" cy="3348374"/>
          </a:xfrm>
          <a:prstGeom prst="rect">
            <a:avLst/>
          </a:prstGeom>
          <a:noFill/>
        </p:spPr>
      </p:pic>
      <p:pic>
        <p:nvPicPr>
          <p:cNvPr id="18438" name="Picture 6" descr="http://cs405917.vk.me/v405917232/cb5f/WnChVcdVn6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581128"/>
            <a:ext cx="2548404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47248" cy="64807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73E87"/>
                </a:solidFill>
                <a:latin typeface="Monotype Corsiva" pitchFamily="66" charset="0"/>
                <a:ea typeface="+mn-ea"/>
                <a:cs typeface="+mn-cs"/>
              </a:rPr>
              <a:t>ПРЕДВАРИТЕЛЬНАЯ РАБОТА.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3314" name="Объект 1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3960440"/>
          </a:xfrm>
        </p:spPr>
        <p:txBody>
          <a:bodyPr>
            <a:normAutofit/>
          </a:bodyPr>
          <a:lstStyle/>
          <a:p>
            <a:pPr marL="0" indent="0">
              <a:buFont typeface="Symbol" pitchFamily="18" charset="2"/>
              <a:buNone/>
            </a:pPr>
            <a:r>
              <a:rPr lang="ru-RU" sz="2400" dirty="0" smtClean="0">
                <a:latin typeface="Monotype Corsiva" pitchFamily="66" charset="0"/>
              </a:rPr>
              <a:t>1. Беседы с детьми по ознакомлению с </a:t>
            </a:r>
            <a:r>
              <a:rPr lang="ru-RU" sz="2400" dirty="0" smtClean="0">
                <a:latin typeface="Monotype Corsiva" pitchFamily="66" charset="0"/>
              </a:rPr>
              <a:t>народным промыслом гжельских мастеров.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2. Индивидуальные занятия с детьми по обучению </a:t>
            </a:r>
            <a:r>
              <a:rPr lang="ru-RU" sz="2400" dirty="0" smtClean="0">
                <a:latin typeface="Monotype Corsiva" pitchFamily="66" charset="0"/>
              </a:rPr>
              <a:t>рисования элементов, </a:t>
            </a:r>
            <a:r>
              <a:rPr lang="ru-RU" sz="2400" dirty="0" smtClean="0">
                <a:latin typeface="Monotype Corsiva" pitchFamily="66" charset="0"/>
              </a:rPr>
              <a:t>используя </a:t>
            </a:r>
            <a:r>
              <a:rPr lang="ru-RU" sz="2400" dirty="0" smtClean="0">
                <a:latin typeface="Monotype Corsiva" pitchFamily="66" charset="0"/>
              </a:rPr>
              <a:t>элементы той или иной народной росписи.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5. </a:t>
            </a:r>
            <a:r>
              <a:rPr lang="ru-RU" sz="2400" dirty="0" smtClean="0">
                <a:latin typeface="Monotype Corsiva" pitchFamily="66" charset="0"/>
              </a:rPr>
              <a:t>Занятия по ознакомлению </a:t>
            </a:r>
            <a:r>
              <a:rPr lang="ru-RU" sz="2400" dirty="0" smtClean="0">
                <a:latin typeface="Monotype Corsiva" pitchFamily="66" charset="0"/>
              </a:rPr>
              <a:t>с различными видами народных промыслов </a:t>
            </a:r>
            <a:r>
              <a:rPr lang="ru-RU" sz="2400" dirty="0" smtClean="0">
                <a:latin typeface="Monotype Corsiva" pitchFamily="66" charset="0"/>
              </a:rPr>
              <a:t>– </a:t>
            </a:r>
            <a:r>
              <a:rPr lang="ru-RU" sz="2400" dirty="0" smtClean="0">
                <a:latin typeface="Monotype Corsiva" pitchFamily="66" charset="0"/>
              </a:rPr>
              <a:t>д</a:t>
            </a:r>
            <a:r>
              <a:rPr lang="ru-RU" sz="2400" dirty="0" smtClean="0">
                <a:latin typeface="Monotype Corsiva" pitchFamily="66" charset="0"/>
              </a:rPr>
              <a:t>ымковская игрушка, </a:t>
            </a:r>
            <a:r>
              <a:rPr lang="ru-RU" sz="2400" dirty="0" smtClean="0">
                <a:latin typeface="Monotype Corsiva" pitchFamily="66" charset="0"/>
              </a:rPr>
              <a:t>х</a:t>
            </a:r>
            <a:r>
              <a:rPr lang="ru-RU" sz="2400" dirty="0" smtClean="0">
                <a:latin typeface="Monotype Corsiva" pitchFamily="66" charset="0"/>
              </a:rPr>
              <a:t>охломская роспись.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6. Рассматривали изделия народных мастеров, которые имеются в группе  детского сада. 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7. Организация мини-музея гжельского промысла </a:t>
            </a:r>
            <a:r>
              <a:rPr lang="ru-RU" sz="2400" dirty="0" smtClean="0">
                <a:latin typeface="Monotype Corsiva" pitchFamily="66" charset="0"/>
              </a:rPr>
              <a:t>«Чудо голубой гжели»</a:t>
            </a:r>
            <a:endParaRPr lang="ru-RU" sz="2400" dirty="0" smtClean="0">
              <a:latin typeface="Monotype Corsiva" pitchFamily="66" charset="0"/>
            </a:endParaRPr>
          </a:p>
          <a:p>
            <a:pPr marL="0" indent="0">
              <a:buFont typeface="Symbol" pitchFamily="18" charset="2"/>
              <a:buNone/>
            </a:pPr>
            <a:r>
              <a:rPr lang="ru-RU" sz="2400" dirty="0" smtClean="0">
                <a:latin typeface="Monotype Corsiva" pitchFamily="66" charset="0"/>
              </a:rPr>
              <a:t>8</a:t>
            </a:r>
            <a:r>
              <a:rPr lang="ru-RU" sz="2400" dirty="0" smtClean="0">
                <a:latin typeface="Monotype Corsiva" pitchFamily="66" charset="0"/>
              </a:rPr>
              <a:t>. </a:t>
            </a:r>
            <a:r>
              <a:rPr lang="ru-RU" sz="2400" dirty="0" smtClean="0">
                <a:latin typeface="Monotype Corsiva" pitchFamily="66" charset="0"/>
              </a:rPr>
              <a:t>Организация мини-выставки  изделий  гжельских мастеров.</a:t>
            </a:r>
            <a:endParaRPr lang="ru-RU" sz="24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31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Ознакомление с народным промыслом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1027" name="Picture 3" descr="C:\Users\Татьяна\Desktop\Новая папка\20150211_1716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3717032"/>
            <a:ext cx="499655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Татьяна\Desktop\Новая папка\20150211_1616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268760"/>
            <a:ext cx="4984552" cy="28038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42065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«Город мастеров»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2050" name="Picture 2" descr="C:\Users\Татьяна\Desktop\Новая папка\20150211_1628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3429000"/>
            <a:ext cx="5252653" cy="29523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1" name="Picture 3" descr="C:\Users\Татьяна\Desktop\Новая папка\20150211_1649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84784"/>
            <a:ext cx="4039004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56467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Мини –выставка детских работ «Чудо голубой гжели»</a:t>
            </a:r>
            <a:endParaRPr lang="ru-RU" sz="3200" dirty="0"/>
          </a:p>
        </p:txBody>
      </p:sp>
      <p:pic>
        <p:nvPicPr>
          <p:cNvPr id="3074" name="Picture 2" descr="C:\Users\Татьяна\Desktop\Новая папка\20150211_1654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3068960"/>
            <a:ext cx="5496338" cy="30911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Татьяна\Desktop\Новая папка\20150211_1651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268760"/>
            <a:ext cx="4038600" cy="29445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174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Проект «Чудо голубой гжели» с детьми старшего  дошкольного возраста </vt:lpstr>
      <vt:lpstr>Цель:</vt:lpstr>
      <vt:lpstr>ЗАДАЧИ:</vt:lpstr>
      <vt:lpstr>Этапы реализации проекта. </vt:lpstr>
      <vt:lpstr>МАТЕРИАЛ</vt:lpstr>
      <vt:lpstr>ПРЕДВАРИТЕЛЬНАЯ РАБОТА.</vt:lpstr>
      <vt:lpstr>Ознакомление с народным промыслом</vt:lpstr>
      <vt:lpstr>«Город мастеров»</vt:lpstr>
      <vt:lpstr>Мини –выставка детских работ «Чудо голубой гжели»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 царстве  Синей Розы» с детьми старшего  дошкольного возраста</dc:title>
  <dc:creator>Татьяна</dc:creator>
  <cp:lastModifiedBy>Татьяна</cp:lastModifiedBy>
  <cp:revision>10</cp:revision>
  <dcterms:created xsi:type="dcterms:W3CDTF">2015-02-28T10:53:22Z</dcterms:created>
  <dcterms:modified xsi:type="dcterms:W3CDTF">2015-10-25T11:49:08Z</dcterms:modified>
</cp:coreProperties>
</file>