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sldIdLst>
    <p:sldId id="256" r:id="rId2"/>
    <p:sldId id="258" r:id="rId3"/>
    <p:sldId id="257" r:id="rId4"/>
    <p:sldId id="259" r:id="rId5"/>
    <p:sldId id="290" r:id="rId6"/>
    <p:sldId id="288" r:id="rId7"/>
    <p:sldId id="304" r:id="rId8"/>
    <p:sldId id="260" r:id="rId9"/>
    <p:sldId id="268" r:id="rId10"/>
    <p:sldId id="261" r:id="rId11"/>
    <p:sldId id="266" r:id="rId12"/>
    <p:sldId id="272" r:id="rId13"/>
    <p:sldId id="267" r:id="rId14"/>
    <p:sldId id="269" r:id="rId15"/>
    <p:sldId id="273" r:id="rId16"/>
    <p:sldId id="292" r:id="rId17"/>
    <p:sldId id="270" r:id="rId18"/>
    <p:sldId id="264" r:id="rId19"/>
    <p:sldId id="271" r:id="rId20"/>
    <p:sldId id="274" r:id="rId21"/>
    <p:sldId id="275" r:id="rId22"/>
    <p:sldId id="276" r:id="rId23"/>
    <p:sldId id="287" r:id="rId24"/>
    <p:sldId id="295" r:id="rId25"/>
    <p:sldId id="278" r:id="rId26"/>
    <p:sldId id="296" r:id="rId27"/>
    <p:sldId id="279" r:id="rId28"/>
    <p:sldId id="277" r:id="rId29"/>
    <p:sldId id="280" r:id="rId30"/>
    <p:sldId id="281" r:id="rId31"/>
    <p:sldId id="297" r:id="rId32"/>
    <p:sldId id="262" r:id="rId33"/>
    <p:sldId id="282" r:id="rId34"/>
    <p:sldId id="298" r:id="rId35"/>
    <p:sldId id="285" r:id="rId36"/>
    <p:sldId id="283" r:id="rId37"/>
    <p:sldId id="284" r:id="rId38"/>
    <p:sldId id="291" r:id="rId39"/>
    <p:sldId id="300" r:id="rId40"/>
    <p:sldId id="301" r:id="rId41"/>
    <p:sldId id="299" r:id="rId42"/>
    <p:sldId id="303" r:id="rId4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0000"/>
    <a:srgbClr val="FF99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330" autoAdjust="0"/>
    <p:restoredTop sz="94717" autoAdjust="0"/>
  </p:normalViewPr>
  <p:slideViewPr>
    <p:cSldViewPr>
      <p:cViewPr varScale="1">
        <p:scale>
          <a:sx n="101" d="100"/>
          <a:sy n="101" d="100"/>
        </p:scale>
        <p:origin x="-84" y="-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7A61BF-2971-4D5A-B6D5-8C667127E0BE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1B4681-B08C-488A-AA1E-6F09743B5B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940262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1B4681-B08C-488A-AA1E-6F09743B5B5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3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png"/><Relationship Id="rId4" Type="http://schemas.openxmlformats.org/officeDocument/2006/relationships/image" Target="../media/image5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9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4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jpeg"/><Relationship Id="rId5" Type="http://schemas.openxmlformats.org/officeDocument/2006/relationships/image" Target="../media/image76.jpeg"/><Relationship Id="rId4" Type="http://schemas.openxmlformats.org/officeDocument/2006/relationships/image" Target="../media/image75.jpe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548680"/>
            <a:ext cx="7772400" cy="5544616"/>
          </a:xfrm>
        </p:spPr>
        <p:txBody>
          <a:bodyPr>
            <a:normAutofit fontScale="90000"/>
          </a:bodyPr>
          <a:lstStyle/>
          <a:p>
            <a:r>
              <a:rPr lang="ru-RU" sz="7300" b="1" dirty="0" smtClean="0">
                <a:solidFill>
                  <a:srgbClr val="FF0000"/>
                </a:solidFill>
                <a:latin typeface="Comic Sans MS" pitchFamily="66" charset="0"/>
              </a:rPr>
              <a:t>Проектная работа</a:t>
            </a:r>
            <a:br>
              <a:rPr lang="ru-RU" sz="7300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7300" b="1" dirty="0" smtClean="0">
                <a:solidFill>
                  <a:srgbClr val="FF0000"/>
                </a:solidFill>
                <a:latin typeface="Comic Sans MS" pitchFamily="66" charset="0"/>
              </a:rPr>
              <a:t> «Космос» 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b="1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b="1" dirty="0" smtClean="0">
                <a:solidFill>
                  <a:schemeClr val="bg1"/>
                </a:solidFill>
                <a:latin typeface="Comic Sans MS" pitchFamily="66" charset="0"/>
              </a:rPr>
            </a:br>
            <a:endParaRPr lang="ru-RU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31840" y="5085184"/>
            <a:ext cx="561662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omic Sans MS" pitchFamily="66" charset="0"/>
              </a:rPr>
              <a:t>Воспитатель: Мухамадуллина З.Г.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92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332656"/>
            <a:ext cx="8136904" cy="7078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FFFF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	</a:t>
            </a:r>
            <a:endParaRPr lang="ru-RU" sz="2800" dirty="0" smtClean="0">
              <a:solidFill>
                <a:srgbClr val="FFFF00"/>
              </a:solidFill>
              <a:latin typeface="Comic Sans MS" pitchFamily="66" charset="0"/>
              <a:cs typeface="Arial" pitchFamily="34" charset="0"/>
            </a:endParaRPr>
          </a:p>
          <a:p>
            <a:r>
              <a:rPr lang="ru-RU" sz="2800" dirty="0" smtClean="0">
                <a:solidFill>
                  <a:srgbClr val="FFFF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Выполнение проекта.</a:t>
            </a:r>
          </a:p>
          <a:p>
            <a:pPr algn="just"/>
            <a:r>
              <a:rPr lang="ru-RU" dirty="0" smtClean="0"/>
              <a:t>	</a:t>
            </a:r>
            <a:r>
              <a:rPr lang="ru-RU" sz="2800" dirty="0" smtClean="0"/>
              <a:t>Образовательная деятельность в рамках проекта осуществлялась в двух формах: в совместной деятельности взрослых и детей в режимных моментах (организационно-образовательная деятельность, беседы, чтение художественной литературы) и  в самостоятельной деятельности детей.</a:t>
            </a:r>
          </a:p>
          <a:p>
            <a:pPr algn="just"/>
            <a:r>
              <a:rPr lang="ru-RU" sz="2800" dirty="0" smtClean="0"/>
              <a:t>	На основе ситуативных высказываний детей, записей, сделанных в модели трех вопросов, и исходя из своего профессионального опыта, создали план реализации проекта.</a:t>
            </a: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endParaRPr lang="ru-RU" dirty="0" smtClean="0"/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endParaRPr lang="ru-RU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92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Зиннур\Desktop\фото проект космос\DSCN115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03848" y="260648"/>
            <a:ext cx="5112568" cy="3483012"/>
          </a:xfrm>
          <a:prstGeom prst="rect">
            <a:avLst/>
          </a:prstGeom>
          <a:noFill/>
        </p:spPr>
      </p:pic>
      <p:pic>
        <p:nvPicPr>
          <p:cNvPr id="5" name="Picture 2" descr="C:\Users\Зиннур\Desktop\фото проект космос\DSCF013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2924944"/>
            <a:ext cx="4824536" cy="3618402"/>
          </a:xfrm>
          <a:prstGeom prst="rect">
            <a:avLst/>
          </a:prstGeom>
          <a:noFill/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92080" y="3861048"/>
            <a:ext cx="2548942" cy="2389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23528" y="692696"/>
            <a:ext cx="2952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Домашнее задание</a:t>
            </a:r>
            <a:endParaRPr lang="ru-RU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92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Зиннур\Desktop\фото проект космос\DSCN495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692696"/>
            <a:ext cx="3744416" cy="56478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8675" name="Picture 3" descr="C:\Users\Зиннур\Desktop\фото проект космос\DSCN495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692696"/>
            <a:ext cx="4355976" cy="56062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2627784" y="188640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2"/>
                </a:solidFill>
              </a:rPr>
              <a:t>Наши     ракеты</a:t>
            </a:r>
            <a:endParaRPr lang="ru-RU" sz="36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92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Зиннур\Desktop\фото проект космос\DSCN493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95736" y="332656"/>
            <a:ext cx="6618807" cy="43204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TextBox 8"/>
          <p:cNvSpPr txBox="1"/>
          <p:nvPr/>
        </p:nvSpPr>
        <p:spPr>
          <a:xfrm>
            <a:off x="2987824" y="5157192"/>
            <a:ext cx="59089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Comic Sans MS" pitchFamily="66" charset="0"/>
              </a:rPr>
              <a:t>Знакомство с Юрием Гагариным</a:t>
            </a:r>
            <a:endParaRPr lang="ru-RU" sz="28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24580" name="Picture 4" descr="C:\Users\Зиннур\AppData\Local\Microsoft\Windows\Temporary Internet Files\Content.IE5\8LVL3E9V\MC900435785[1].wmf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313548"/>
              </a:clrFrom>
              <a:clrTo>
                <a:srgbClr val="31354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140968"/>
            <a:ext cx="2736304" cy="33880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92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3" descr="C:\Users\Зиннур\Desktop\фото проект космос\DSCN493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11760" y="404664"/>
            <a:ext cx="6120680" cy="2754191"/>
          </a:xfrm>
          <a:prstGeom prst="rect">
            <a:avLst/>
          </a:prstGeom>
          <a:noFill/>
        </p:spPr>
      </p:pic>
      <p:pic>
        <p:nvPicPr>
          <p:cNvPr id="26626" name="Picture 2" descr="C:\Users\Зиннур\Desktop\фото проект космос\DSCN493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2348880"/>
            <a:ext cx="4752528" cy="420729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349948" y="3717032"/>
            <a:ext cx="379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Рассматривание картинок о космосе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9512" y="0"/>
            <a:ext cx="2210325" cy="2021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9" name="Picture 5" descr="C:\Users\Зиннур\Desktop\jpg\земля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652120" y="4005064"/>
            <a:ext cx="2718426" cy="22019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92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Зиннур\Desktop\фото проект космос\DSCN495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3501008"/>
            <a:ext cx="4464496" cy="3007661"/>
          </a:xfrm>
          <a:prstGeom prst="rect">
            <a:avLst/>
          </a:prstGeom>
          <a:noFill/>
        </p:spPr>
      </p:pic>
      <p:pic>
        <p:nvPicPr>
          <p:cNvPr id="29699" name="Picture 3" descr="C:\Users\Зиннур\Desktop\фото проект космос\DSCN507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63888" y="116632"/>
            <a:ext cx="4680520" cy="3357312"/>
          </a:xfrm>
          <a:prstGeom prst="rect">
            <a:avLst/>
          </a:prstGeom>
          <a:noFill/>
        </p:spPr>
      </p:pic>
      <p:pic>
        <p:nvPicPr>
          <p:cNvPr id="29701" name="Picture 5" descr="C:\Users\Зиннур\Desktop\фото проект космос\DSCN507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4048" y="3212976"/>
            <a:ext cx="3639755" cy="3356992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 rot="19347880">
            <a:off x="368376" y="1228118"/>
            <a:ext cx="33746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Изучаем космос</a:t>
            </a:r>
            <a:endParaRPr lang="ru-RU" sz="320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92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 rot="19347880">
            <a:off x="368376" y="1228118"/>
            <a:ext cx="33746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Изучаем космос</a:t>
            </a:r>
            <a:endParaRPr lang="ru-RU" sz="32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6" name="Содержимое 5" descr="IMG_20150325_111545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500033" y="3000372"/>
            <a:ext cx="4126991" cy="3059936"/>
          </a:xfrm>
        </p:spPr>
      </p:pic>
      <p:pic>
        <p:nvPicPr>
          <p:cNvPr id="1027" name="Picture 3" descr="C:\Users\Пользователь\Desktop\фото космос\IMG_20150325_11141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6314" y="714356"/>
            <a:ext cx="3828299" cy="51632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92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 descr="C:\Users\Зиннур\Desktop\фото проект космос\DSCN493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19872" y="332656"/>
            <a:ext cx="5112568" cy="3738043"/>
          </a:xfrm>
          <a:prstGeom prst="rect">
            <a:avLst/>
          </a:prstGeom>
          <a:noFill/>
        </p:spPr>
      </p:pic>
      <p:pic>
        <p:nvPicPr>
          <p:cNvPr id="27650" name="Picture 2" descr="C:\Users\Зиннур\Desktop\фото проект космос\DSCN494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2924944"/>
            <a:ext cx="4176464" cy="3641020"/>
          </a:xfrm>
          <a:prstGeom prst="rect">
            <a:avLst/>
          </a:prstGeom>
          <a:noFill/>
        </p:spPr>
      </p:pic>
      <p:pic>
        <p:nvPicPr>
          <p:cNvPr id="27652" name="Picture 4" descr="C:\Users\Зиннур\Desktop\jpg\16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12160" y="4149080"/>
            <a:ext cx="1950144" cy="232936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7544" y="692696"/>
            <a:ext cx="301396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Рассказываем </a:t>
            </a:r>
          </a:p>
          <a:p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о космосе</a:t>
            </a:r>
            <a:endParaRPr lang="ru-RU" sz="320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92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Зиннур\Desktop\фото проект космос\DSCN501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692696"/>
            <a:ext cx="3768376" cy="3212976"/>
          </a:xfrm>
          <a:prstGeom prst="rect">
            <a:avLst/>
          </a:prstGeom>
          <a:noFill/>
        </p:spPr>
      </p:pic>
      <p:pic>
        <p:nvPicPr>
          <p:cNvPr id="21507" name="Picture 3" descr="C:\Users\Зиннур\Desktop\фото проект космос\DSCN502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1136526">
            <a:off x="3604583" y="3113204"/>
            <a:ext cx="5153205" cy="309634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436096" y="1412776"/>
            <a:ext cx="26548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  <a:t>На досуге</a:t>
            </a:r>
            <a:endParaRPr lang="ru-RU" sz="4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3528" y="3861048"/>
            <a:ext cx="3967794" cy="2642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92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Зиннур\Desktop\фото проект космос\DSCN502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764704"/>
            <a:ext cx="8542421" cy="51125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85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611560" y="821617"/>
            <a:ext cx="8064896" cy="495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Актуальность проекта: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algn="just"/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ru-RU" sz="3200" dirty="0" smtClean="0"/>
              <a:t>Несколько десятков лет назад мало кто из вчерашних мальчишек не хотел стать космонавтом. Эта мечта совсем не актуальна для современных детей. </a:t>
            </a:r>
          </a:p>
          <a:p>
            <a:pPr algn="just"/>
            <a:r>
              <a:rPr lang="ru-RU" sz="3200" dirty="0" smtClean="0"/>
              <a:t>	В процессе общения с детьми было выявлено, что дети владеют скудной и большей частью неточной информацией, но есть желание узнать о космосе  больше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92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Зиннур\Desktop\фото проект космос\DSCN503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620688"/>
            <a:ext cx="3648405" cy="27363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1747" name="Picture 3" descr="C:\Users\Зиннур\Desktop\фото проект космос\DSCN503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1560" y="3717032"/>
            <a:ext cx="3851920" cy="28889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1748" name="Picture 4" descr="C:\Users\Зиннур\Desktop\фото проект космос\DSCN503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860032" y="3356992"/>
            <a:ext cx="4014146" cy="27809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8" name="Группа 7"/>
          <p:cNvGrpSpPr/>
          <p:nvPr/>
        </p:nvGrpSpPr>
        <p:grpSpPr>
          <a:xfrm>
            <a:off x="4355976" y="126088"/>
            <a:ext cx="4204614" cy="2672843"/>
            <a:chOff x="4355976" y="126088"/>
            <a:chExt cx="4204614" cy="2672843"/>
          </a:xfrm>
        </p:grpSpPr>
        <p:pic>
          <p:nvPicPr>
            <p:cNvPr id="31749" name="Picture 5" descr="C:\Users\Зиннур\Desktop\jpg\7.pn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 rot="15818032">
              <a:off x="6085125" y="186255"/>
              <a:ext cx="2535631" cy="2415298"/>
            </a:xfrm>
            <a:prstGeom prst="rect">
              <a:avLst/>
            </a:prstGeom>
            <a:noFill/>
          </p:spPr>
        </p:pic>
        <p:sp>
          <p:nvSpPr>
            <p:cNvPr id="7" name="TextBox 6"/>
            <p:cNvSpPr txBox="1"/>
            <p:nvPr/>
          </p:nvSpPr>
          <p:spPr>
            <a:xfrm>
              <a:off x="4355976" y="1844824"/>
              <a:ext cx="266429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dirty="0" smtClean="0">
                  <a:solidFill>
                    <a:srgbClr val="FF0000"/>
                  </a:solidFill>
                  <a:latin typeface="Comic Sans MS" pitchFamily="66" charset="0"/>
                </a:rPr>
                <a:t>Аппликация «Ракета»</a:t>
              </a:r>
              <a:endParaRPr lang="ru-RU" sz="2800" dirty="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92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Users\Зиннур\Desktop\фото проект космос\DSCN503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548680"/>
            <a:ext cx="4211960" cy="315897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2771" name="Picture 3" descr="C:\Users\Зиннур\Desktop\фото проект космос\DSCN504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47864" y="2276872"/>
            <a:ext cx="5256584" cy="39424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0" name="Picture 5" descr="C:\Users\Зиннур\Desktop\jpg\7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0888203">
            <a:off x="949186" y="4354642"/>
            <a:ext cx="2219514" cy="2114183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 rot="1391647">
            <a:off x="5516313" y="674746"/>
            <a:ext cx="26642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Comic Sans MS" pitchFamily="66" charset="0"/>
              </a:rPr>
              <a:t>Аппликация «Ракета»</a:t>
            </a:r>
            <a:endParaRPr lang="ru-RU" sz="280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92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Users\Зиннур\Desktop\фото проект космос\DSCN505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7" y="1700808"/>
            <a:ext cx="3809077" cy="39431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1403648" y="620688"/>
            <a:ext cx="74903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Дидактическая игра «Куда летит ракета?»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33795" name="Picture 3" descr="C:\Users\Зиннур\Desktop\фото проект космос\DSCN505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27984" y="1772816"/>
            <a:ext cx="4655305" cy="38164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92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403648" y="620688"/>
            <a:ext cx="78125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Дидактическая игра «Подбери созвездие»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46082" name="Picture 2" descr="http://ped-kopilka.ru/upload/blogs/7134_8dfc4ea260a6dd6ef72d0626352e0d11.jpg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5776" y="1196752"/>
            <a:ext cx="4104456" cy="50731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92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357290" y="285728"/>
            <a:ext cx="72995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Дидактическая игра «Куда летит ракета»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Пользователь\Desktop\фото космос\IMG_20150325_11243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14546" y="785794"/>
            <a:ext cx="4214842" cy="57253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92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C:\Users\Зиннур\Desktop\фото проект космос\DSCN506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260648"/>
            <a:ext cx="4224469" cy="3168352"/>
          </a:xfrm>
          <a:prstGeom prst="rect">
            <a:avLst/>
          </a:prstGeom>
          <a:noFill/>
        </p:spPr>
      </p:pic>
      <p:pic>
        <p:nvPicPr>
          <p:cNvPr id="37891" name="Picture 3" descr="C:\Users\Зиннур\Desktop\фото проект космос\DSCN506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08104" y="260648"/>
            <a:ext cx="2880320" cy="3657600"/>
          </a:xfrm>
          <a:prstGeom prst="rect">
            <a:avLst/>
          </a:prstGeom>
          <a:noFill/>
        </p:spPr>
      </p:pic>
      <p:pic>
        <p:nvPicPr>
          <p:cNvPr id="37892" name="Picture 4" descr="C:\Users\Зиннур\Desktop\фото проект космос\DSCN507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75856" y="2420888"/>
            <a:ext cx="3096344" cy="398505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23528" y="4077072"/>
            <a:ext cx="29145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Конструирование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«Ракета»</a:t>
            </a:r>
            <a:endParaRPr lang="ru-RU" sz="2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92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23528" y="4077072"/>
            <a:ext cx="29145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Конструирование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«Ракета»</a:t>
            </a:r>
            <a:endParaRPr lang="ru-RU" sz="2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2050" name="Picture 2" descr="C:\Users\Пользователь\Desktop\фото космос\IMG_20150324_15595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285728"/>
            <a:ext cx="4239388" cy="3143272"/>
          </a:xfrm>
          <a:prstGeom prst="rect">
            <a:avLst/>
          </a:prstGeom>
          <a:noFill/>
        </p:spPr>
      </p:pic>
      <p:pic>
        <p:nvPicPr>
          <p:cNvPr id="2051" name="Picture 3" descr="C:\Users\Пользователь\Desktop\фото космос\IMG_20150324_16050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4876" y="785794"/>
            <a:ext cx="4286280" cy="3214710"/>
          </a:xfrm>
          <a:prstGeom prst="rect">
            <a:avLst/>
          </a:prstGeom>
          <a:noFill/>
        </p:spPr>
      </p:pic>
      <p:pic>
        <p:nvPicPr>
          <p:cNvPr id="2052" name="Picture 4" descr="C:\Users\Пользователь\Desktop\фото космос\IMG_20150324_16044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143240" y="3805722"/>
            <a:ext cx="4116662" cy="29094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92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6" name="Picture 4" descr="http://www.maam.ru/upload/blogs/e2f37fbad0c7660e787827f8262ed3e4.jp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75656" y="1268760"/>
            <a:ext cx="6445306" cy="46805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2483768" y="620688"/>
            <a:ext cx="425308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  <a:latin typeface="Comic Sans MS" pitchFamily="66" charset="0"/>
              </a:rPr>
              <a:t>Рисуем космос</a:t>
            </a:r>
            <a:endParaRPr lang="ru-RU" sz="440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92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Users\Зиннур\Desktop\фото проект космос\DSCN505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91680" y="260648"/>
            <a:ext cx="4221385" cy="3645024"/>
          </a:xfrm>
          <a:prstGeom prst="rect">
            <a:avLst/>
          </a:prstGeom>
          <a:noFill/>
        </p:spPr>
      </p:pic>
      <p:pic>
        <p:nvPicPr>
          <p:cNvPr id="34820" name="Picture 4" descr="&amp;rcy;&amp;acy;&amp;kcy;&amp;iecy;&amp;tcy;&amp;acy;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28184" y="1556792"/>
            <a:ext cx="2103298" cy="32731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34821" name="Picture 5" descr="C:\Users\Зиннур\Desktop\фото проект космос\DSCN5074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B1A7A6"/>
              </a:clrFrom>
              <a:clrTo>
                <a:srgbClr val="B1A7A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3501008"/>
            <a:ext cx="4464496" cy="3072965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5572132" y="5157192"/>
            <a:ext cx="33575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Comic Sans MS" pitchFamily="66" charset="0"/>
              </a:rPr>
              <a:t>Лепка «Ракета»</a:t>
            </a:r>
            <a:endParaRPr lang="ru-RU" sz="280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92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C:\Users\Зиннур\Desktop\фото проект космос\DSCN507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087951">
            <a:off x="107731" y="2730147"/>
            <a:ext cx="4343552" cy="2809716"/>
          </a:xfrm>
          <a:prstGeom prst="rect">
            <a:avLst/>
          </a:prstGeom>
          <a:noFill/>
        </p:spPr>
      </p:pic>
      <p:pic>
        <p:nvPicPr>
          <p:cNvPr id="39939" name="Picture 3" descr="C:\Users\Зиннур\Desktop\фото проект космос\DSCN508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932159">
            <a:off x="4449320" y="767934"/>
            <a:ext cx="4284984" cy="3643744"/>
          </a:xfrm>
          <a:prstGeom prst="rect">
            <a:avLst/>
          </a:prstGeom>
          <a:noFill/>
        </p:spPr>
      </p:pic>
      <p:pic>
        <p:nvPicPr>
          <p:cNvPr id="39940" name="Picture 4" descr="C:\Users\Зиннур\Desktop\jpg\земля и луна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08104" y="4077072"/>
            <a:ext cx="2448272" cy="267103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23528" y="548680"/>
            <a:ext cx="55081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Выкладывание картинок из счетных палочек.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7016" y="476672"/>
            <a:ext cx="8856984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900" b="1" dirty="0" smtClean="0">
                <a:solidFill>
                  <a:srgbClr val="FFFF00"/>
                </a:solidFill>
                <a:latin typeface="Comic Sans MS" pitchFamily="66" charset="0"/>
              </a:rPr>
              <a:t>Участники проекта:</a:t>
            </a:r>
            <a:r>
              <a:rPr lang="ru-RU" sz="2900" dirty="0" smtClean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ru-RU" sz="2900" dirty="0" smtClean="0">
                <a:latin typeface="+mj-lt"/>
              </a:rPr>
              <a:t>дети, родители, воспитатель, помощник воспитателя.</a:t>
            </a:r>
          </a:p>
          <a:p>
            <a:r>
              <a:rPr lang="ru-RU" sz="2900" b="1" dirty="0" smtClean="0">
                <a:solidFill>
                  <a:srgbClr val="FFFF00"/>
                </a:solidFill>
                <a:latin typeface="Comic Sans MS" pitchFamily="66" charset="0"/>
              </a:rPr>
              <a:t>Целевая группа:  </a:t>
            </a:r>
            <a:r>
              <a:rPr lang="ru-RU" sz="2900" dirty="0" smtClean="0">
                <a:latin typeface="+mj-lt"/>
              </a:rPr>
              <a:t>дети подготовительной группы.</a:t>
            </a:r>
          </a:p>
          <a:p>
            <a:r>
              <a:rPr lang="ru-RU" sz="2900" b="1" dirty="0" smtClean="0">
                <a:solidFill>
                  <a:srgbClr val="FFFF00"/>
                </a:solidFill>
                <a:latin typeface="Comic Sans MS" pitchFamily="66" charset="0"/>
              </a:rPr>
              <a:t>По продолжительности: </a:t>
            </a:r>
            <a:r>
              <a:rPr lang="ru-RU" sz="2900" dirty="0" smtClean="0">
                <a:latin typeface="+mj-lt"/>
              </a:rPr>
              <a:t>девять месяцев</a:t>
            </a:r>
          </a:p>
          <a:p>
            <a:r>
              <a:rPr lang="ru-RU" sz="2900" b="1" dirty="0" smtClean="0">
                <a:solidFill>
                  <a:srgbClr val="FFFF00"/>
                </a:solidFill>
                <a:latin typeface="Comic Sans MS" pitchFamily="66" charset="0"/>
              </a:rPr>
              <a:t>Типология проекта: </a:t>
            </a:r>
            <a:r>
              <a:rPr lang="ru-RU" sz="2900" dirty="0" smtClean="0">
                <a:latin typeface="+mj-lt"/>
              </a:rPr>
              <a:t>практико-ориентированный.</a:t>
            </a:r>
          </a:p>
          <a:p>
            <a:r>
              <a:rPr lang="ru-RU" sz="2900" b="1" dirty="0" smtClean="0">
                <a:solidFill>
                  <a:srgbClr val="FFFF00"/>
                </a:solidFill>
                <a:latin typeface="Comic Sans MS" pitchFamily="66" charset="0"/>
              </a:rPr>
              <a:t>По доминирующей деятельности: </a:t>
            </a:r>
            <a:r>
              <a:rPr lang="ru-RU" sz="2900" dirty="0" smtClean="0">
                <a:latin typeface="+mj-lt"/>
              </a:rPr>
              <a:t>исследовательский, познавательный.</a:t>
            </a:r>
          </a:p>
          <a:p>
            <a:r>
              <a:rPr lang="ru-RU" sz="2900" b="1" dirty="0" smtClean="0">
                <a:solidFill>
                  <a:srgbClr val="FFFF00"/>
                </a:solidFill>
                <a:latin typeface="Comic Sans MS" pitchFamily="66" charset="0"/>
              </a:rPr>
              <a:t>По форме деятельности: </a:t>
            </a:r>
            <a:r>
              <a:rPr lang="ru-RU" sz="2900" dirty="0" smtClean="0">
                <a:latin typeface="+mj-lt"/>
              </a:rPr>
              <a:t>групповая, коллективная.</a:t>
            </a:r>
          </a:p>
          <a:p>
            <a:r>
              <a:rPr lang="ru-RU" sz="2900" b="1" dirty="0" smtClean="0">
                <a:solidFill>
                  <a:srgbClr val="FFFF00"/>
                </a:solidFill>
                <a:latin typeface="Comic Sans MS" pitchFamily="66" charset="0"/>
              </a:rPr>
              <a:t>Условия реализации проекта: </a:t>
            </a:r>
            <a:r>
              <a:rPr lang="ru-RU" sz="2900" dirty="0" smtClean="0">
                <a:latin typeface="+mj-lt"/>
              </a:rPr>
              <a:t>заинтересованность детей и родителей, регулярность и систематичность работы.</a:t>
            </a:r>
            <a:endParaRPr lang="ru-RU" sz="2900" dirty="0">
              <a:latin typeface="+mj-lt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92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C:\Users\Зиннур\Desktop\фото проект космос\DSCN504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764704"/>
            <a:ext cx="3816424" cy="2544283"/>
          </a:xfrm>
          <a:prstGeom prst="rect">
            <a:avLst/>
          </a:prstGeom>
          <a:noFill/>
        </p:spPr>
      </p:pic>
      <p:pic>
        <p:nvPicPr>
          <p:cNvPr id="40963" name="Picture 3" descr="C:\Users\Зиннур\Desktop\фото проект космос\DSCN504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536" y="3356992"/>
            <a:ext cx="3744416" cy="3104964"/>
          </a:xfrm>
          <a:prstGeom prst="rect">
            <a:avLst/>
          </a:prstGeom>
          <a:noFill/>
        </p:spPr>
      </p:pic>
      <p:pic>
        <p:nvPicPr>
          <p:cNvPr id="40964" name="Picture 4" descr="C:\Users\Зиннур\Desktop\фото проект космос\DSCN504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27984" y="3429000"/>
            <a:ext cx="4117721" cy="2952328"/>
          </a:xfrm>
          <a:prstGeom prst="rect">
            <a:avLst/>
          </a:prstGeom>
          <a:noFill/>
        </p:spPr>
      </p:pic>
      <p:pic>
        <p:nvPicPr>
          <p:cNvPr id="40965" name="Picture 5" descr="C:\Users\Зиннур\Desktop\фото проект космос\DSCN504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644008" y="692696"/>
            <a:ext cx="3888432" cy="259228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96467" y="260648"/>
            <a:ext cx="85475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Comic Sans MS" pitchFamily="66" charset="0"/>
              </a:rPr>
              <a:t>Дидактическая игра «Восстанови порядок в солнечной системе»</a:t>
            </a:r>
            <a:endParaRPr lang="ru-RU" sz="2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92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42844" y="214290"/>
            <a:ext cx="52052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Comic Sans MS" pitchFamily="66" charset="0"/>
              </a:rPr>
              <a:t>Дидактическая игра «Назови планету»</a:t>
            </a:r>
            <a:endParaRPr lang="ru-RU" sz="2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3074" name="Picture 2" descr="C:\Users\Пользователь\Desktop\фото космос\IMG_20150325_11324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571480"/>
            <a:ext cx="4286248" cy="3178017"/>
          </a:xfrm>
          <a:prstGeom prst="rect">
            <a:avLst/>
          </a:prstGeom>
          <a:noFill/>
        </p:spPr>
      </p:pic>
      <p:pic>
        <p:nvPicPr>
          <p:cNvPr id="3075" name="Picture 3" descr="C:\Users\Пользователь\Desktop\фото космос\IMG_20150325_11384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3376033"/>
            <a:ext cx="4214842" cy="31250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92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1960" y="2348880"/>
            <a:ext cx="4608512" cy="4101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179512" y="548681"/>
            <a:ext cx="896448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400" dirty="0" smtClean="0">
                <a:solidFill>
                  <a:srgbClr val="FFFF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	Заключительный</a:t>
            </a:r>
            <a:endParaRPr lang="ru-RU" sz="3200" dirty="0" smtClean="0">
              <a:latin typeface="Comic Sans MS" pitchFamily="66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sz="3200" dirty="0" smtClean="0">
                <a:latin typeface="Comic Sans MS" pitchFamily="66" charset="0"/>
              </a:rPr>
              <a:t>Анализ полученных результатов и обобщение опыта</a:t>
            </a:r>
            <a:endParaRPr lang="ru-RU" sz="3200" dirty="0" smtClean="0">
              <a:latin typeface="Comic Sans MS" pitchFamily="66" charset="0"/>
              <a:ea typeface="Times New Roman" pitchFamily="18" charset="0"/>
              <a:cs typeface="Times New Roman" pitchFamily="18" charset="0"/>
            </a:endParaRPr>
          </a:p>
          <a:p>
            <a:pPr marL="514350" lvl="0" indent="-514350" eaLnBrk="0" fontAlgn="base" hangingPunct="0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sz="3200" dirty="0" smtClean="0"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Организация выставки  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работ о космосе.</a:t>
            </a:r>
            <a:br>
              <a:rPr lang="ru-RU" sz="3200" dirty="0" smtClean="0">
                <a:latin typeface="Comic Sans MS" pitchFamily="66" charset="0"/>
                <a:ea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3. Организация игр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с макетом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Солнечной системы.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dirty="0" smtClean="0">
              <a:latin typeface="Comic Sans MS" pitchFamily="66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dirty="0" smtClean="0">
              <a:latin typeface="Comic Sans MS" pitchFamily="66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dirty="0" smtClean="0"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4857452"/>
            <a:ext cx="4032448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4 </a:t>
            </a:r>
            <a:r>
              <a:rPr lang="ru-RU" sz="3200" dirty="0" smtClean="0">
                <a:latin typeface="Comic Sans MS" pitchFamily="66" charset="0"/>
              </a:rPr>
              <a:t>Организация    сюжетно ролевых игр.</a:t>
            </a:r>
          </a:p>
          <a:p>
            <a:endParaRPr lang="ru-RU" sz="28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92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7" name="Picture 3" descr="C:\Users\Зиннур\Desktop\фото проект космос\DSCN506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3791913" y="1184751"/>
            <a:ext cx="5664630" cy="4248472"/>
          </a:xfrm>
          <a:prstGeom prst="rect">
            <a:avLst/>
          </a:prstGeom>
          <a:noFill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536" y="1556792"/>
            <a:ext cx="4773901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259632" y="764704"/>
            <a:ext cx="28809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Наши ракеты</a:t>
            </a:r>
            <a:endParaRPr lang="ru-RU" sz="32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92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3000372"/>
            <a:ext cx="3312332" cy="2947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571472" y="571480"/>
            <a:ext cx="32512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Наша выставка</a:t>
            </a:r>
            <a:endParaRPr lang="ru-RU" sz="32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4098" name="Picture 2" descr="C:\Users\Пользователь\Desktop\фото космос\IMG_20150402_10113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04296" y="1214422"/>
            <a:ext cx="5085123" cy="40719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92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C:\Users\Зиннур\Desktop\фото проект космос\DSCN506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99592" y="332656"/>
            <a:ext cx="7428317" cy="55712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5059" name="Picture 3" descr="C:\Users\Зиннур\Desktop\jpg\1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88224" y="4365104"/>
            <a:ext cx="2129555" cy="222434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635896" y="6021288"/>
            <a:ext cx="23775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Наш макет</a:t>
            </a:r>
            <a:endParaRPr lang="ru-RU" sz="32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92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C:\Users\Зиннур\Desktop\фото проект космос\DSCN504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03648" y="692696"/>
            <a:ext cx="6876256" cy="5157192"/>
          </a:xfrm>
          <a:prstGeom prst="rect">
            <a:avLst/>
          </a:prstGeom>
          <a:noFill/>
        </p:spPr>
      </p:pic>
      <p:pic>
        <p:nvPicPr>
          <p:cNvPr id="43011" name="Picture 3" descr="C:\Users\Зиннур\Desktop\jpg\14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6021431">
            <a:off x="6505163" y="4685149"/>
            <a:ext cx="1783360" cy="21965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92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C:\Users\Зиннур\Desktop\фото проект космос\DSCN505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87624" y="1124744"/>
            <a:ext cx="7154751" cy="4608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92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142844" y="3000372"/>
            <a:ext cx="849694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	Сюжетно-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5122" name="Picture 2" descr="C:\Users\Пользователь\Desktop\фото космос\IMG_20150402_09592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1785926"/>
            <a:ext cx="4379301" cy="3247010"/>
          </a:xfrm>
          <a:prstGeom prst="rect">
            <a:avLst/>
          </a:prstGeom>
          <a:noFill/>
        </p:spPr>
      </p:pic>
      <p:pic>
        <p:nvPicPr>
          <p:cNvPr id="5123" name="Picture 3" descr="C:\Users\Пользователь\Desktop\фото космос\IMG_20150402_09590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29124" y="3357562"/>
            <a:ext cx="4282951" cy="3175572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142976" y="285728"/>
            <a:ext cx="6186502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Comic Sans MS" pitchFamily="66" charset="0"/>
              </a:rPr>
              <a:t>Сюжетно-ролевая игра «Медосмотр космонавтов»</a:t>
            </a:r>
            <a:endParaRPr lang="ru-RU" sz="280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92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142976" y="142852"/>
            <a:ext cx="6186502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Comic Sans MS" pitchFamily="66" charset="0"/>
              </a:rPr>
              <a:t>Сюжетно-ролевая игра «Космическая лаборатория»</a:t>
            </a:r>
            <a:endParaRPr lang="ru-RU" sz="28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6146" name="Picture 2" descr="C:\Users\Пользователь\Desktop\фото космос\IMG_20150402_10011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9124" y="3585369"/>
            <a:ext cx="4493968" cy="3129780"/>
          </a:xfrm>
          <a:prstGeom prst="rect">
            <a:avLst/>
          </a:prstGeom>
          <a:noFill/>
        </p:spPr>
      </p:pic>
      <p:pic>
        <p:nvPicPr>
          <p:cNvPr id="6147" name="Picture 3" descr="C:\Users\Пользователь\Desktop\фото космос\IMG_20150402_10000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1428736"/>
            <a:ext cx="4712707" cy="3429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611560" y="2498125"/>
            <a:ext cx="820891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формирование  у  детей старшего дошкольного возраста представлений о космическом пространстве, Солнечной системе и ее планетах, освоении космоса людьми.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92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142852"/>
            <a:ext cx="5000660" cy="785818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Сюжетно-ролевая игра «Космическое приключение»</a:t>
            </a:r>
            <a:endParaRPr lang="ru-RU" sz="2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7170" name="Picture 2" descr="C:\Users\Пользователь\Desktop\фото космос\IMG_20150402_10021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3944797"/>
            <a:ext cx="3929090" cy="2913203"/>
          </a:xfrm>
          <a:prstGeom prst="rect">
            <a:avLst/>
          </a:prstGeom>
          <a:noFill/>
        </p:spPr>
      </p:pic>
      <p:pic>
        <p:nvPicPr>
          <p:cNvPr id="7171" name="Picture 3" descr="C:\Users\Пользователь\Desktop\фото космос\IMG_20150402_10030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500042"/>
            <a:ext cx="4214810" cy="3125049"/>
          </a:xfrm>
          <a:prstGeom prst="rect">
            <a:avLst/>
          </a:prstGeom>
          <a:noFill/>
        </p:spPr>
      </p:pic>
      <p:pic>
        <p:nvPicPr>
          <p:cNvPr id="7172" name="Picture 4" descr="C:\Users\Пользователь\Desktop\фото космос\IMG_20150402_10024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0" y="3891854"/>
            <a:ext cx="4000495" cy="2966146"/>
          </a:xfrm>
          <a:prstGeom prst="rect">
            <a:avLst/>
          </a:prstGeom>
          <a:noFill/>
        </p:spPr>
      </p:pic>
      <p:pic>
        <p:nvPicPr>
          <p:cNvPr id="7173" name="Picture 5" descr="C:\Users\Пользователь\Desktop\фото космос\IMG_20150402_10024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57158" y="928670"/>
            <a:ext cx="3897552" cy="28898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92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395536" y="692696"/>
            <a:ext cx="8496944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	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Выводы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	Наиболее эффективной является совместная деятельность детей, педагогов и родителей по изучению темы космоса. С помощью родителей был создан макет «Планеты Солнечной системы», который заслуженно пользуется вниманием детей и педагогов при работе по теме «Космос». Родители стали нашими активными участниками и помощниками.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	Дети получили возможность показать все свои приобретенные знания и умения, проявить фантазию, выдумку, поучаствовать в веселых «космических» играх.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	В процессе реализации проекта у наших детей  наряду с развитием познавательных способностей обогатился словарный запас, расширились естественнонаучные представления о космосе, широко проявились инициативность и творчество. Они теперь много знают и могут рассказать другим детям о достижениях отечественных  космонавтов. Работу по этой теме мы будем продолжать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12776"/>
            <a:ext cx="8229600" cy="3528392"/>
          </a:xfrm>
          <a:prstGeom prst="round2SameRect">
            <a:avLst/>
          </a:prstGeo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FFFF66"/>
                </a:solidFill>
              </a:rPr>
              <a:t>Спасибо за внимание</a:t>
            </a:r>
            <a:endParaRPr lang="ru-RU" sz="6600" dirty="0">
              <a:solidFill>
                <a:srgbClr val="FFFF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56882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79512" y="377365"/>
            <a:ext cx="8784976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3600" b="1" i="1" dirty="0" smtClean="0">
                <a:solidFill>
                  <a:srgbClr val="FFFF00"/>
                </a:solidFill>
                <a:latin typeface="Comic Sans MS" pitchFamily="66" charset="0"/>
              </a:rPr>
              <a:t>Задачи:</a:t>
            </a:r>
          </a:p>
          <a:p>
            <a:pPr algn="just"/>
            <a:r>
              <a:rPr lang="ru-RU" sz="2800" b="1" i="1" dirty="0" smtClean="0">
                <a:solidFill>
                  <a:srgbClr val="FFFF00"/>
                </a:solidFill>
                <a:latin typeface="Comic Sans MS" pitchFamily="66" charset="0"/>
              </a:rPr>
              <a:t>	Образовательные:</a:t>
            </a:r>
            <a:r>
              <a:rPr lang="ru-RU" sz="2800" b="1" i="1" dirty="0" smtClean="0"/>
              <a:t> </a:t>
            </a:r>
            <a:r>
              <a:rPr lang="ru-RU" sz="2800" dirty="0" smtClean="0"/>
              <a:t>способствовать расширению представлений детей о многообразии космоса; рассказать детям об интересных фактах и событиях космоса; познакомить с первым лётчиком-космонавтом Ю.А. Гагариным; </a:t>
            </a:r>
          </a:p>
          <a:p>
            <a:pPr algn="just"/>
            <a:r>
              <a:rPr lang="ru-RU" sz="2800" b="1" i="1" dirty="0" smtClean="0">
                <a:solidFill>
                  <a:srgbClr val="FFFF00"/>
                </a:solidFill>
                <a:latin typeface="Comic Sans MS" pitchFamily="66" charset="0"/>
              </a:rPr>
              <a:t>	Развивающие: </a:t>
            </a:r>
            <a:r>
              <a:rPr lang="ru-RU" sz="2800" dirty="0" smtClean="0"/>
              <a:t>способствовать развитию творческого воображения, фантазии, умения импровизировать;</a:t>
            </a:r>
          </a:p>
          <a:p>
            <a:pPr algn="just"/>
            <a:r>
              <a:rPr lang="ru-RU" sz="2800" b="1" i="1" dirty="0" smtClean="0"/>
              <a:t> 	</a:t>
            </a:r>
            <a:r>
              <a:rPr lang="ru-RU" sz="2800" b="1" i="1" dirty="0" smtClean="0">
                <a:solidFill>
                  <a:srgbClr val="FFFF00"/>
                </a:solidFill>
                <a:latin typeface="Comic Sans MS" pitchFamily="66" charset="0"/>
              </a:rPr>
              <a:t>Воспитательные: </a:t>
            </a:r>
            <a:r>
              <a:rPr lang="ru-RU" sz="2800" dirty="0" smtClean="0"/>
              <a:t>содействовать воспитанию взаимопомощи, доброжелательного отношения друг к другу, гордости за людей данной профессии, к своей Родине.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395536" y="826302"/>
            <a:ext cx="8208912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FFFF00"/>
                </a:solidFill>
                <a:latin typeface="Comic Sans MS" pitchFamily="66" charset="0"/>
              </a:rPr>
              <a:t>	</a:t>
            </a:r>
            <a:r>
              <a:rPr lang="ru-RU" sz="3200" b="1" dirty="0" smtClean="0">
                <a:solidFill>
                  <a:srgbClr val="FFFF00"/>
                </a:solidFill>
                <a:latin typeface="Comic Sans MS" pitchFamily="66" charset="0"/>
              </a:rPr>
              <a:t>Результаты реализации проекта:  </a:t>
            </a:r>
            <a:r>
              <a:rPr lang="ru-RU" sz="3200" dirty="0" smtClean="0"/>
              <a:t>в ходе проектной деятельности</a:t>
            </a:r>
            <a:r>
              <a:rPr lang="ru-RU" sz="3200" b="1" dirty="0" smtClean="0"/>
              <a:t> </a:t>
            </a:r>
            <a:r>
              <a:rPr lang="ru-RU" sz="3200" dirty="0" smtClean="0"/>
              <a:t>дети совместно со взрослыми создадут различные продукты деятельности: картотеку загадок и стихов; альбом с картинками; нарисуют рисунки, сделают аппликации и лепку; примут участие в праздниках и развлечениях; сделают костюмы для сюжетно-ролевой игры; сделают с родителями макет солнечной системы.</a:t>
            </a:r>
            <a:endParaRPr lang="ru-RU" sz="3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395536" y="241528"/>
            <a:ext cx="8496944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latin typeface="Comic Sans MS" pitchFamily="66" charset="0"/>
              </a:rPr>
              <a:t>	</a:t>
            </a:r>
            <a:r>
              <a:rPr lang="ru-RU" sz="2800" b="1" i="1" dirty="0" smtClean="0">
                <a:solidFill>
                  <a:srgbClr val="FFFF00"/>
                </a:solidFill>
                <a:latin typeface="Comic Sans MS" pitchFamily="66" charset="0"/>
              </a:rPr>
              <a:t>После завершения проекта дети смогут:</a:t>
            </a:r>
            <a:endParaRPr lang="ru-RU" sz="2800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pPr algn="just"/>
            <a:r>
              <a:rPr lang="ru-RU" sz="2800" i="1" dirty="0" smtClean="0"/>
              <a:t>	</a:t>
            </a:r>
            <a:r>
              <a:rPr lang="ru-RU" sz="2800" dirty="0" smtClean="0"/>
              <a:t>показать все свои приобретенные представления и умения, проявить фантазию, выдумку, поучаствовать в веселых «космических» играх;</a:t>
            </a:r>
          </a:p>
          <a:p>
            <a:pPr algn="just"/>
            <a:r>
              <a:rPr lang="ru-RU" sz="2800" dirty="0" smtClean="0"/>
              <a:t>	осуществить поиск информации (самостоятельно и совместно со взрослыми) из разных источников;</a:t>
            </a:r>
          </a:p>
          <a:p>
            <a:pPr algn="just"/>
            <a:r>
              <a:rPr lang="ru-RU" sz="2800" dirty="0" smtClean="0"/>
              <a:t>	осуществлять подбор различных материалов, создавать продукты деятельности (самостоятельно и совместно со взрослыми);</a:t>
            </a:r>
          </a:p>
          <a:p>
            <a:pPr algn="just"/>
            <a:r>
              <a:rPr lang="ru-RU" sz="2800" dirty="0" smtClean="0"/>
              <a:t>	собирать и обобщать факты, формировать и представлять собственную точку зрения.</a:t>
            </a:r>
          </a:p>
          <a:p>
            <a:pPr algn="just"/>
            <a:endParaRPr lang="ru-RU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92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539552" y="796350"/>
            <a:ext cx="8352928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	Подготовительный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sz="2400" dirty="0" smtClean="0">
                <a:latin typeface="Comic Sans MS" pitchFamily="66" charset="0"/>
              </a:rPr>
              <a:t>Изучение методической литературы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sz="2400" dirty="0" smtClean="0">
                <a:latin typeface="Comic Sans MS" pitchFamily="66" charset="0"/>
              </a:rPr>
              <a:t>Составление плана работы над реализацией проекта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3. Выявление первоначальных знаний детей о космосе.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4. Информирование родителей о предстоящей деятельности.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5. Подбор литературы о космосе, фотографий, плакатов, раскрасок, музыки.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92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3" descr="C:\Users\Зиннур\Desktop\фото проект космос\DSCN5084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6A321B"/>
              </a:clrFrom>
              <a:clrTo>
                <a:srgbClr val="6A321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328674">
            <a:off x="3635896" y="2276872"/>
            <a:ext cx="5184576" cy="3888432"/>
          </a:xfrm>
          <a:prstGeom prst="rect">
            <a:avLst/>
          </a:prstGeom>
          <a:noFill/>
        </p:spPr>
      </p:pic>
      <p:pic>
        <p:nvPicPr>
          <p:cNvPr id="25602" name="Picture 2" descr="C:\Users\Зиннур\Desktop\фото проект космос\DSCN508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0634072">
            <a:off x="1252210" y="615447"/>
            <a:ext cx="4896544" cy="3235734"/>
          </a:xfrm>
          <a:prstGeom prst="rect">
            <a:avLst/>
          </a:prstGeom>
          <a:noFill/>
        </p:spPr>
      </p:pic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354212">
            <a:off x="-353096" y="2968401"/>
            <a:ext cx="4033004" cy="4033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65651">
            <a:off x="7204063" y="3758339"/>
            <a:ext cx="1905844" cy="2257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 descr="C:\Users\Зиннур\Desktop\фото проект космос\DSCN5084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6A321B"/>
              </a:clrFrom>
              <a:clrTo>
                <a:srgbClr val="6A321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328674">
            <a:off x="3635896" y="2276873"/>
            <a:ext cx="5184576" cy="3888432"/>
          </a:xfrm>
          <a:prstGeom prst="rect">
            <a:avLst/>
          </a:prstGeom>
          <a:noFill/>
        </p:spPr>
      </p:pic>
      <p:pic>
        <p:nvPicPr>
          <p:cNvPr id="7" name="Picture 3" descr="C:\Users\Зиннур\Desktop\фото проект космос\DSCN5084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6A321B"/>
              </a:clrFrom>
              <a:clrTo>
                <a:srgbClr val="6A321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328674">
            <a:off x="3635896" y="2276874"/>
            <a:ext cx="5184576" cy="3888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519</TotalTime>
  <Words>191</Words>
  <Application>Microsoft Office PowerPoint</Application>
  <PresentationFormat>Экран (4:3)</PresentationFormat>
  <Paragraphs>80</Paragraphs>
  <Slides>42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3" baseType="lpstr">
      <vt:lpstr>Тема Office</vt:lpstr>
      <vt:lpstr>Проектная работа  «Космос»      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Сюжетно-ролевая игра «Медосмотр космонавтов»</vt:lpstr>
      <vt:lpstr>Сюжетно-ролевая игра «Космическая лаборатория»</vt:lpstr>
      <vt:lpstr>Сюжетно-ролевая игра «Космическое приключение»</vt:lpstr>
      <vt:lpstr>Слайд 41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«Космос»  Подготовительная группа</dc:title>
  <dc:creator>Зиннур</dc:creator>
  <cp:lastModifiedBy>Zinnur</cp:lastModifiedBy>
  <cp:revision>62</cp:revision>
  <dcterms:created xsi:type="dcterms:W3CDTF">2014-12-13T14:52:34Z</dcterms:created>
  <dcterms:modified xsi:type="dcterms:W3CDTF">2017-09-02T17:23:59Z</dcterms:modified>
</cp:coreProperties>
</file>