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72" r:id="rId4"/>
    <p:sldId id="273" r:id="rId5"/>
    <p:sldId id="257" r:id="rId6"/>
    <p:sldId id="262" r:id="rId7"/>
    <p:sldId id="266" r:id="rId8"/>
    <p:sldId id="274" r:id="rId9"/>
    <p:sldId id="268" r:id="rId10"/>
    <p:sldId id="275" r:id="rId11"/>
    <p:sldId id="27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CC0000"/>
    <a:srgbClr val="00CC00"/>
    <a:srgbClr val="FF6600"/>
    <a:srgbClr val="360C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46215-90EF-45FE-945E-FCF2362AAC42}" type="datetimeFigureOut">
              <a:rPr lang="ru-RU"/>
              <a:pPr>
                <a:defRPr/>
              </a:pPr>
              <a:t>03.02.2013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55A11-F1FE-4FAF-96E3-83FDA5789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EFC34-F053-4FF0-A24E-A62823BE2595}" type="datetimeFigureOut">
              <a:rPr lang="ru-RU"/>
              <a:pPr>
                <a:defRPr/>
              </a:pPr>
              <a:t>03.02.2013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D3548-489B-4215-834C-0C9C0A53F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46E0D-A7D3-4465-9CAC-484E7B3DA400}" type="datetimeFigureOut">
              <a:rPr lang="ru-RU"/>
              <a:pPr>
                <a:defRPr/>
              </a:pPr>
              <a:t>03.02.2013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00F1A-38C0-4BD8-8520-3FD45ECB0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2626D-861B-4A5E-A135-49FA75B48AC7}" type="datetimeFigureOut">
              <a:rPr lang="ru-RU"/>
              <a:pPr>
                <a:defRPr/>
              </a:pPr>
              <a:t>03.02.2013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24DDF-28F9-435E-8FD6-BF1F0856F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20E44-3129-4C25-81BB-0DF7AB6018A1}" type="datetimeFigureOut">
              <a:rPr lang="ru-RU"/>
              <a:pPr>
                <a:defRPr/>
              </a:pPr>
              <a:t>03.02.2013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61A2B-9C56-4E1C-AE93-9F5A57739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453E6-AF6D-4C62-8A16-7D747AE4BCD9}" type="datetimeFigureOut">
              <a:rPr lang="ru-RU"/>
              <a:pPr>
                <a:defRPr/>
              </a:pPr>
              <a:t>03.02.2013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0BE56-EB53-4C93-942A-23BEC28C8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7427C-ABD9-4878-9CBC-38F8831ED8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C7B75-44F2-49BE-AC2E-B5ACB5FE0C8F}" type="datetimeFigureOut">
              <a:rPr lang="ru-RU"/>
              <a:pPr>
                <a:defRPr/>
              </a:pPr>
              <a:t>03.02.2013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1F2D5-11B9-4EA1-8061-B8923397CF2D}" type="datetimeFigureOut">
              <a:rPr lang="ru-RU"/>
              <a:pPr>
                <a:defRPr/>
              </a:pPr>
              <a:t>03.02.2013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A2F13-DD8A-450A-BAC1-7F48EAC78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CB51D-1B80-4EF4-A51B-DB3A99BE3E5D}" type="datetimeFigureOut">
              <a:rPr lang="ru-RU"/>
              <a:pPr>
                <a:defRPr/>
              </a:pPr>
              <a:t>03.02.2013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1803C-47B4-438A-A31D-1B9E03D19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09414-242C-43F5-A307-ADB797E65747}" type="datetimeFigureOut">
              <a:rPr lang="ru-RU"/>
              <a:pPr>
                <a:defRPr/>
              </a:pPr>
              <a:t>03.02.2013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A3A37-0C7A-400B-946C-20C4D182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C71BE-C342-4960-8FDF-E422C6AE8EF3}" type="datetimeFigureOut">
              <a:rPr lang="ru-RU"/>
              <a:pPr>
                <a:defRPr/>
              </a:pPr>
              <a:t>03.02.2013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946CB-A329-452A-A08F-91B1564BE7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661A69-3AE0-4B7D-8470-347DAF96BC1A}" type="datetimeFigureOut">
              <a:rPr lang="ru-RU"/>
              <a:pPr>
                <a:defRPr/>
              </a:pPr>
              <a:t>03.02.2013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DAD0AF-E7FE-4E9B-9F72-7E13D2F53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76" r:id="rId9"/>
    <p:sldLayoutId id="2147483667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 bwMode="auto">
          <a:xfrm>
            <a:off x="914400" y="1557338"/>
            <a:ext cx="8229600" cy="1219200"/>
          </a:xfrm>
          <a:noFill/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z="3800" b="1" smtClean="0">
                <a:ln>
                  <a:noFill/>
                </a:ln>
                <a:solidFill>
                  <a:srgbClr val="CC0000"/>
                </a:solidFill>
                <a:effectLst/>
              </a:rPr>
              <a:t>«… НО ВЫДЕРЖАЛ ЖЕЛЕЗНЫЙ ТОТ СОЛДАТ,</a:t>
            </a:r>
            <a:br>
              <a:rPr lang="ru-RU" sz="3800" b="1" smtClean="0">
                <a:ln>
                  <a:noFill/>
                </a:ln>
                <a:solidFill>
                  <a:srgbClr val="CC0000"/>
                </a:solidFill>
                <a:effectLst/>
              </a:rPr>
            </a:br>
            <a:r>
              <a:rPr lang="ru-RU" sz="3800" b="1" smtClean="0">
                <a:ln>
                  <a:noFill/>
                </a:ln>
                <a:solidFill>
                  <a:srgbClr val="CC0000"/>
                </a:solidFill>
                <a:effectLst/>
              </a:rPr>
              <a:t>НО ВЫСТОЯЛ БЕССМЕРТНЫЙ СТАЛИНГРАД»</a:t>
            </a:r>
          </a:p>
        </p:txBody>
      </p:sp>
      <p:pic>
        <p:nvPicPr>
          <p:cNvPr id="33798" name="Picture 6" descr="1353268418_det-knd5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708275"/>
            <a:ext cx="7056437" cy="3767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 bwMode="auto">
          <a:noFill/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/>
            <a:r>
              <a:rPr lang="ru-RU" sz="3800" smtClean="0">
                <a:ln>
                  <a:noFill/>
                </a:ln>
                <a:solidFill>
                  <a:srgbClr val="CC0000"/>
                </a:solidFill>
                <a:effectLst/>
              </a:rPr>
              <a:t>2 февраля – Победа в Сталинградской битве!</a:t>
            </a:r>
          </a:p>
        </p:txBody>
      </p:sp>
      <p:pic>
        <p:nvPicPr>
          <p:cNvPr id="37894" name="Picture 6" descr="6385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341438"/>
            <a:ext cx="8135937" cy="5000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357188" y="571500"/>
            <a:ext cx="85725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9875"/>
            <a:r>
              <a:rPr lang="ru-RU" sz="4000">
                <a:solidFill>
                  <a:srgbClr val="22261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Помните! </a:t>
            </a:r>
            <a:endParaRPr lang="ru-RU" sz="1600">
              <a:solidFill>
                <a:srgbClr val="222613"/>
              </a:solidFill>
              <a:ea typeface="Calibri" pitchFamily="34" charset="0"/>
              <a:cs typeface="Times New Roman" pitchFamily="18" charset="0"/>
            </a:endParaRPr>
          </a:p>
          <a:p>
            <a:pPr indent="269875" eaLnBrk="0" hangingPunct="0"/>
            <a:r>
              <a:rPr lang="ru-RU" sz="4000">
                <a:solidFill>
                  <a:srgbClr val="22261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Через века, через года </a:t>
            </a:r>
            <a:endParaRPr lang="ru-RU" sz="1600">
              <a:solidFill>
                <a:srgbClr val="222613"/>
              </a:solidFill>
            </a:endParaRPr>
          </a:p>
          <a:p>
            <a:pPr indent="269875" eaLnBrk="0" hangingPunct="0"/>
            <a:r>
              <a:rPr lang="ru-RU" sz="4000">
                <a:solidFill>
                  <a:srgbClr val="222613"/>
                </a:solidFill>
                <a:latin typeface="Times New Roman" pitchFamily="18" charset="0"/>
                <a:cs typeface="Calibri" pitchFamily="34" charset="0"/>
              </a:rPr>
              <a:t>Помните! </a:t>
            </a:r>
            <a:endParaRPr lang="ru-RU" sz="1600">
              <a:solidFill>
                <a:srgbClr val="222613"/>
              </a:solidFill>
            </a:endParaRPr>
          </a:p>
          <a:p>
            <a:pPr indent="269875" eaLnBrk="0" hangingPunct="0"/>
            <a:r>
              <a:rPr lang="ru-RU" sz="4000">
                <a:solidFill>
                  <a:srgbClr val="222613"/>
                </a:solidFill>
                <a:latin typeface="Times New Roman" pitchFamily="18" charset="0"/>
                <a:cs typeface="Calibri" pitchFamily="34" charset="0"/>
              </a:rPr>
              <a:t>0 тех, кто уже не придет никогда,— </a:t>
            </a:r>
            <a:endParaRPr lang="ru-RU" sz="1600">
              <a:solidFill>
                <a:srgbClr val="222613"/>
              </a:solidFill>
            </a:endParaRPr>
          </a:p>
          <a:p>
            <a:pPr indent="269875" eaLnBrk="0" hangingPunct="0"/>
            <a:r>
              <a:rPr lang="ru-RU" sz="4000">
                <a:solidFill>
                  <a:srgbClr val="222613"/>
                </a:solidFill>
                <a:latin typeface="Times New Roman" pitchFamily="18" charset="0"/>
                <a:cs typeface="Calibri" pitchFamily="34" charset="0"/>
              </a:rPr>
              <a:t>Помните! </a:t>
            </a:r>
            <a:endParaRPr lang="ru-RU" sz="1600">
              <a:solidFill>
                <a:srgbClr val="222613"/>
              </a:solidFill>
            </a:endParaRPr>
          </a:p>
          <a:p>
            <a:pPr indent="269875" eaLnBrk="0" hangingPunct="0"/>
            <a:r>
              <a:rPr lang="ru-RU" sz="4000">
                <a:solidFill>
                  <a:srgbClr val="222613"/>
                </a:solidFill>
                <a:latin typeface="Times New Roman" pitchFamily="18" charset="0"/>
                <a:cs typeface="Calibri" pitchFamily="34" charset="0"/>
              </a:rPr>
              <a:t>Не плачьте! </a:t>
            </a:r>
            <a:endParaRPr lang="ru-RU" sz="1600">
              <a:solidFill>
                <a:srgbClr val="222613"/>
              </a:solidFill>
            </a:endParaRPr>
          </a:p>
          <a:p>
            <a:pPr indent="269875" eaLnBrk="0" hangingPunct="0"/>
            <a:r>
              <a:rPr lang="ru-RU" sz="4000">
                <a:solidFill>
                  <a:srgbClr val="222613"/>
                </a:solidFill>
                <a:latin typeface="Times New Roman" pitchFamily="18" charset="0"/>
                <a:cs typeface="Calibri" pitchFamily="34" charset="0"/>
              </a:rPr>
              <a:t>В горле сдержите стоны...</a:t>
            </a:r>
          </a:p>
        </p:txBody>
      </p:sp>
      <p:sp>
        <p:nvSpPr>
          <p:cNvPr id="27650" name="Прямоугольник 2"/>
          <p:cNvSpPr>
            <a:spLocks noChangeArrowheads="1"/>
          </p:cNvSpPr>
          <p:nvPr/>
        </p:nvSpPr>
        <p:spPr bwMode="auto">
          <a:xfrm>
            <a:off x="1857375" y="5500688"/>
            <a:ext cx="4132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269875" eaLnBrk="0" hangingPunct="0"/>
            <a:r>
              <a:rPr lang="ru-RU">
                <a:solidFill>
                  <a:srgbClr val="C00000"/>
                </a:solidFill>
                <a:cs typeface="Times New Roman" pitchFamily="18" charset="0"/>
              </a:rPr>
              <a:t>Памяти павших будьте достойны! </a:t>
            </a:r>
            <a:endParaRPr lang="ru-RU" sz="240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8" name="Picture 16" descr="imag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476250"/>
            <a:ext cx="6057900" cy="453707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850" y="620713"/>
            <a:ext cx="4392613" cy="52038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C0000"/>
                </a:solidFill>
                <a:latin typeface="Constantia" pitchFamily="18" charset="0"/>
              </a:rPr>
              <a:t>Открытые степному ветру,</a:t>
            </a:r>
          </a:p>
          <a:p>
            <a:r>
              <a:rPr lang="ru-RU" sz="2400" b="1">
                <a:solidFill>
                  <a:srgbClr val="CC0000"/>
                </a:solidFill>
                <a:latin typeface="Constantia" pitchFamily="18" charset="0"/>
              </a:rPr>
              <a:t>Дома разбитые стоят.</a:t>
            </a:r>
          </a:p>
          <a:p>
            <a:r>
              <a:rPr lang="ru-RU" sz="2400" b="1">
                <a:solidFill>
                  <a:srgbClr val="CC0000"/>
                </a:solidFill>
                <a:latin typeface="Constantia" pitchFamily="18" charset="0"/>
              </a:rPr>
              <a:t>На шестьдесят два километра</a:t>
            </a:r>
          </a:p>
          <a:p>
            <a:r>
              <a:rPr lang="ru-RU" sz="2400" b="1">
                <a:solidFill>
                  <a:srgbClr val="CC0000"/>
                </a:solidFill>
                <a:latin typeface="Constantia" pitchFamily="18" charset="0"/>
              </a:rPr>
              <a:t>В длину раскинут Сталинград.</a:t>
            </a:r>
          </a:p>
          <a:p>
            <a:endParaRPr lang="ru-RU" sz="2400" b="1">
              <a:solidFill>
                <a:srgbClr val="CC0000"/>
              </a:solidFill>
              <a:latin typeface="Constantia" pitchFamily="18" charset="0"/>
            </a:endParaRPr>
          </a:p>
          <a:p>
            <a:r>
              <a:rPr lang="ru-RU" sz="2400" b="1">
                <a:solidFill>
                  <a:srgbClr val="CC0000"/>
                </a:solidFill>
                <a:latin typeface="Constantia" pitchFamily="18" charset="0"/>
              </a:rPr>
              <a:t>Как будто он по Волге синей</a:t>
            </a:r>
          </a:p>
          <a:p>
            <a:r>
              <a:rPr lang="ru-RU" sz="2400" b="1">
                <a:solidFill>
                  <a:srgbClr val="CC0000"/>
                </a:solidFill>
                <a:latin typeface="Constantia" pitchFamily="18" charset="0"/>
              </a:rPr>
              <a:t>В цепь развернулся, принял бой,</a:t>
            </a:r>
          </a:p>
          <a:p>
            <a:r>
              <a:rPr lang="ru-RU" sz="2400" b="1">
                <a:solidFill>
                  <a:srgbClr val="CC0000"/>
                </a:solidFill>
                <a:latin typeface="Constantia" pitchFamily="18" charset="0"/>
              </a:rPr>
              <a:t>Встал фронтом поперек России – </a:t>
            </a:r>
          </a:p>
          <a:p>
            <a:r>
              <a:rPr lang="ru-RU" sz="2400" b="1">
                <a:solidFill>
                  <a:srgbClr val="CC0000"/>
                </a:solidFill>
                <a:latin typeface="Constantia" pitchFamily="18" charset="0"/>
              </a:rPr>
              <a:t>И всю ее прикрыл собой!</a:t>
            </a:r>
          </a:p>
        </p:txBody>
      </p:sp>
      <p:sp>
        <p:nvSpPr>
          <p:cNvPr id="13319" name="AutoShape 7" descr="ANd9GcQAxKlQgSrXO9DWXmrjHoFxZ8-VpyVma35L2Po1OVrCYmi0BFfm"/>
          <p:cNvSpPr>
            <a:spLocks noChangeAspect="1" noChangeArrowheads="1"/>
          </p:cNvSpPr>
          <p:nvPr/>
        </p:nvSpPr>
        <p:spPr bwMode="auto">
          <a:xfrm>
            <a:off x="2919413" y="2190750"/>
            <a:ext cx="3305175" cy="24765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13321" name="AutoShape 9" descr="ANd9GcQAxKlQgSrXO9DWXmrjHoFxZ8-VpyVma35L2Po1OVrCYmi0BFfm"/>
          <p:cNvSpPr>
            <a:spLocks noChangeAspect="1" noChangeArrowheads="1"/>
          </p:cNvSpPr>
          <p:nvPr/>
        </p:nvSpPr>
        <p:spPr bwMode="auto">
          <a:xfrm>
            <a:off x="2919413" y="2190750"/>
            <a:ext cx="3305175" cy="24765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13323" name="AutoShape 11" descr="ANd9GcQAxKlQgSrXO9DWXmrjHoFxZ8-VpyVma35L2Po1OVrCYmi0BFfm"/>
          <p:cNvSpPr>
            <a:spLocks noChangeAspect="1" noChangeArrowheads="1"/>
          </p:cNvSpPr>
          <p:nvPr/>
        </p:nvSpPr>
        <p:spPr bwMode="auto">
          <a:xfrm>
            <a:off x="2919413" y="2190750"/>
            <a:ext cx="3305175" cy="24765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AutoShape 5" descr="179287"/>
          <p:cNvSpPr>
            <a:spLocks noChangeAspect="1" noChangeArrowheads="1"/>
          </p:cNvSpPr>
          <p:nvPr/>
        </p:nvSpPr>
        <p:spPr bwMode="auto">
          <a:xfrm>
            <a:off x="2724150" y="2190750"/>
            <a:ext cx="3695700" cy="24765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34822" name="Picture 6" descr="imag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4537075" cy="3040063"/>
          </a:xfrm>
          <a:prstGeom prst="rect">
            <a:avLst/>
          </a:prstGeom>
          <a:noFill/>
        </p:spPr>
      </p:pic>
      <p:pic>
        <p:nvPicPr>
          <p:cNvPr id="34824" name="Picture 8" descr="4RIAN_001889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3284538"/>
            <a:ext cx="5616575" cy="3275012"/>
          </a:xfrm>
          <a:prstGeom prst="rect">
            <a:avLst/>
          </a:prstGeom>
          <a:noFill/>
        </p:spPr>
      </p:pic>
      <p:pic>
        <p:nvPicPr>
          <p:cNvPr id="34826" name="Picture 10" descr="92080737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549275"/>
            <a:ext cx="4352925" cy="2466975"/>
          </a:xfrm>
          <a:prstGeom prst="rect">
            <a:avLst/>
          </a:prstGeom>
          <a:noFill/>
          <a:ln w="9525">
            <a:solidFill>
              <a:srgbClr val="360C04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 bwMode="auto">
          <a:noFill/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ru-RU" sz="3800" smtClean="0">
                <a:ln>
                  <a:noFill/>
                </a:ln>
                <a:effectLst/>
              </a:rPr>
              <a:t> </a:t>
            </a:r>
            <a:r>
              <a:rPr lang="ru-RU" sz="3800" smtClean="0">
                <a:ln>
                  <a:noFill/>
                </a:ln>
                <a:solidFill>
                  <a:srgbClr val="CC0000"/>
                </a:solidFill>
                <a:effectLst/>
              </a:rPr>
              <a:t>Победа в город на Волге пришла 2 февраля 1943 года.</a:t>
            </a:r>
          </a:p>
        </p:txBody>
      </p:sp>
      <p:pic>
        <p:nvPicPr>
          <p:cNvPr id="35846" name="Picture 6" descr="a239e08f904c77317908e2ea4c78fa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700213"/>
            <a:ext cx="7993063" cy="4567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288" y="333375"/>
            <a:ext cx="6462712" cy="22828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400" b="1">
                <a:solidFill>
                  <a:srgbClr val="CC0000"/>
                </a:solidFill>
                <a:latin typeface="Times New Roman" pitchFamily="18" charset="0"/>
              </a:rPr>
              <a:t>Советские солдаты и офицеры </a:t>
            </a:r>
          </a:p>
          <a:p>
            <a:pPr>
              <a:buFont typeface="Wingdings" pitchFamily="2" charset="2"/>
              <a:buNone/>
            </a:pPr>
            <a:r>
              <a:rPr lang="ru-RU" sz="2400" b="1">
                <a:solidFill>
                  <a:srgbClr val="CC0000"/>
                </a:solidFill>
                <a:latin typeface="Times New Roman" pitchFamily="18" charset="0"/>
              </a:rPr>
              <a:t>стояли насмерть 200 огненных </a:t>
            </a:r>
          </a:p>
          <a:p>
            <a:pPr>
              <a:buFont typeface="Wingdings" pitchFamily="2" charset="2"/>
              <a:buNone/>
            </a:pPr>
            <a:r>
              <a:rPr lang="ru-RU" sz="2400" b="1">
                <a:solidFill>
                  <a:srgbClr val="CC0000"/>
                </a:solidFill>
                <a:latin typeface="Times New Roman" pitchFamily="18" charset="0"/>
              </a:rPr>
              <a:t>дней и ночей. </a:t>
            </a:r>
          </a:p>
          <a:p>
            <a:pPr>
              <a:buFont typeface="Wingdings" pitchFamily="2" charset="2"/>
              <a:buNone/>
            </a:pPr>
            <a:r>
              <a:rPr lang="ru-RU" sz="2400" b="1">
                <a:solidFill>
                  <a:srgbClr val="0033CC"/>
                </a:solidFill>
              </a:rPr>
              <a:t>17 июля 1942 г. – 2 февраля 1943 г.</a:t>
            </a:r>
            <a:r>
              <a:rPr lang="ru-RU"/>
              <a:t> </a:t>
            </a:r>
            <a:endParaRPr lang="ru-RU" sz="2400" b="1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400" b="1">
                <a:solidFill>
                  <a:srgbClr val="CC0000"/>
                </a:solidFill>
                <a:latin typeface="Times New Roman" pitchFamily="18" charset="0"/>
              </a:rPr>
              <a:t>«За Волгой для нас земли нет»- говорили они</a:t>
            </a:r>
            <a:r>
              <a:rPr lang="ru-RU" b="1">
                <a:solidFill>
                  <a:srgbClr val="CC0000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852936"/>
            <a:ext cx="3857651" cy="333774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492896"/>
            <a:ext cx="2993539" cy="331136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95288" y="260350"/>
            <a:ext cx="79216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latin typeface="Constantia" pitchFamily="18" charset="0"/>
              </a:rPr>
              <a:t>Мамаев курган</a:t>
            </a:r>
            <a:endParaRPr lang="ru-RU" sz="4800">
              <a:latin typeface="Constantia" pitchFamily="18" charset="0"/>
            </a:endParaRPr>
          </a:p>
        </p:txBody>
      </p:sp>
      <p:pic>
        <p:nvPicPr>
          <p:cNvPr id="19463" name="Picture 7" descr="image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125538"/>
            <a:ext cx="7345362" cy="550386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219700" y="1989138"/>
            <a:ext cx="3924300" cy="3889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>
                <a:solidFill>
                  <a:srgbClr val="CC0000"/>
                </a:solidFill>
                <a:latin typeface="Constantia" pitchFamily="18" charset="0"/>
              </a:rPr>
              <a:t>Высота 102,0 м - так именовался Мамаев курган на штабных картах.</a:t>
            </a:r>
          </a:p>
          <a:p>
            <a:pPr algn="ctr">
              <a:lnSpc>
                <a:spcPct val="80000"/>
              </a:lnSpc>
            </a:pPr>
            <a:r>
              <a:rPr lang="ru-RU" sz="2400" b="1">
                <a:solidFill>
                  <a:srgbClr val="CC0000"/>
                </a:solidFill>
                <a:latin typeface="Constantia" pitchFamily="18" charset="0"/>
              </a:rPr>
              <a:t>140 дней и ночей кровопролитной битвы он был самой горячей точкой сражения.</a:t>
            </a:r>
          </a:p>
          <a:p>
            <a:pPr algn="ctr">
              <a:lnSpc>
                <a:spcPct val="80000"/>
              </a:lnSpc>
            </a:pPr>
            <a:r>
              <a:rPr lang="ru-RU" sz="2400" b="1">
                <a:solidFill>
                  <a:srgbClr val="CC0000"/>
                </a:solidFill>
                <a:latin typeface="Constantia" pitchFamily="18" charset="0"/>
              </a:rPr>
              <a:t>Защитники Сталинграда хорошо понимали значение высоты. Здесь они клялись: «Ни шагу назад!»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8888" y="188913"/>
            <a:ext cx="56896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Мамаев курган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8" name="Picture 8" descr="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765175"/>
            <a:ext cx="7056437" cy="551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User\Мои документы\strny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836613"/>
            <a:ext cx="8429625" cy="551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C:\Documents and Settings\User\Мои документы\mamaika_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836613"/>
            <a:ext cx="8496300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1" name="Picture 7" descr="53d7d2b0d110d5caa0e9c5d2e03968c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0"/>
            <a:ext cx="4103687" cy="3757613"/>
          </a:xfrm>
          <a:prstGeom prst="rect">
            <a:avLst/>
          </a:prstGeom>
          <a:noFill/>
        </p:spPr>
      </p:pic>
      <p:pic>
        <p:nvPicPr>
          <p:cNvPr id="36873" name="Picture 9" descr="2ad6931c7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76250"/>
            <a:ext cx="3976687" cy="5976938"/>
          </a:xfrm>
          <a:prstGeom prst="rect">
            <a:avLst/>
          </a:prstGeom>
          <a:noFill/>
        </p:spPr>
      </p:pic>
      <p:pic>
        <p:nvPicPr>
          <p:cNvPr id="36875" name="Picture 11" descr="mamaev2_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2970213"/>
            <a:ext cx="3311525" cy="3887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684213" y="1412875"/>
            <a:ext cx="799147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>
                <a:latin typeface="Constantia" pitchFamily="18" charset="0"/>
              </a:rPr>
              <a:t>8 мая 1965 года </a:t>
            </a:r>
            <a:br>
              <a:rPr lang="ru-RU" sz="4800">
                <a:latin typeface="Constantia" pitchFamily="18" charset="0"/>
              </a:rPr>
            </a:br>
            <a:r>
              <a:rPr lang="ru-RU" sz="4800">
                <a:latin typeface="Constantia" pitchFamily="18" charset="0"/>
              </a:rPr>
              <a:t>городу Волгоград присвоили звание </a:t>
            </a:r>
            <a:br>
              <a:rPr lang="ru-RU" sz="4800">
                <a:latin typeface="Constantia" pitchFamily="18" charset="0"/>
              </a:rPr>
            </a:br>
            <a:r>
              <a:rPr lang="ru-RU" sz="4800">
                <a:latin typeface="Constantia" pitchFamily="18" charset="0"/>
              </a:rPr>
              <a:t>«Город-герой».</a:t>
            </a:r>
          </a:p>
        </p:txBody>
      </p:sp>
      <p:pic>
        <p:nvPicPr>
          <p:cNvPr id="3" name="Picture 2" descr="C:\Documents and Settings\User\Мои документы\zvsl8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14313"/>
            <a:ext cx="8786813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654</TotalTime>
  <Words>157</Words>
  <Application>Microsoft Office PowerPoint</Application>
  <PresentationFormat>On-screen Show (4:3)</PresentationFormat>
  <Paragraphs>31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11</vt:i4>
      </vt:variant>
    </vt:vector>
  </HeadingPairs>
  <TitlesOfParts>
    <vt:vector size="23" baseType="lpstr">
      <vt:lpstr>Constantia</vt:lpstr>
      <vt:lpstr>Arial</vt:lpstr>
      <vt:lpstr>Wingdings 2</vt:lpstr>
      <vt:lpstr>Calibri</vt:lpstr>
      <vt:lpstr>Times New Roman</vt:lpstr>
      <vt:lpstr>Wingdings</vt:lpstr>
      <vt:lpstr>Бумажная</vt:lpstr>
      <vt:lpstr>Бумажная</vt:lpstr>
      <vt:lpstr>Бумажная</vt:lpstr>
      <vt:lpstr>Бумажная</vt:lpstr>
      <vt:lpstr>Бумажная</vt:lpstr>
      <vt:lpstr>Бумажная</vt:lpstr>
      <vt:lpstr>«… НО ВЫДЕРЖАЛ ЖЕЛЕЗНЫЙ ТОТ СОЛДАТ, НО ВЫСТОЯЛ БЕССМЕРТНЫЙ СТАЛИНГРАД»</vt:lpstr>
      <vt:lpstr>Слайд 2</vt:lpstr>
      <vt:lpstr>Слайд 3</vt:lpstr>
      <vt:lpstr> Победа в город на Волге пришла 2 февраля 1943 года.</vt:lpstr>
      <vt:lpstr>Слайд 5</vt:lpstr>
      <vt:lpstr>Слайд 6</vt:lpstr>
      <vt:lpstr>Слайд 7</vt:lpstr>
      <vt:lpstr>Слайд 8</vt:lpstr>
      <vt:lpstr>Слайд 9</vt:lpstr>
      <vt:lpstr>2 февраля – Победа в Сталинградской битве!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Сталинградская   битва </dc:title>
  <dc:creator>пользователь</dc:creator>
  <cp:lastModifiedBy>Связной</cp:lastModifiedBy>
  <cp:revision>40</cp:revision>
  <dcterms:created xsi:type="dcterms:W3CDTF">2011-01-31T18:08:39Z</dcterms:created>
  <dcterms:modified xsi:type="dcterms:W3CDTF">2013-02-03T19:15:11Z</dcterms:modified>
</cp:coreProperties>
</file>