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9" r:id="rId4"/>
    <p:sldId id="271" r:id="rId5"/>
    <p:sldId id="261" r:id="rId6"/>
    <p:sldId id="282" r:id="rId7"/>
    <p:sldId id="265" r:id="rId8"/>
    <p:sldId id="286" r:id="rId9"/>
    <p:sldId id="270" r:id="rId10"/>
    <p:sldId id="292" r:id="rId11"/>
    <p:sldId id="273" r:id="rId12"/>
    <p:sldId id="272" r:id="rId13"/>
    <p:sldId id="288" r:id="rId14"/>
    <p:sldId id="275" r:id="rId15"/>
    <p:sldId id="276" r:id="rId16"/>
    <p:sldId id="290" r:id="rId17"/>
    <p:sldId id="277" r:id="rId18"/>
    <p:sldId id="291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2719" autoAdjust="0"/>
    <p:restoredTop sz="94660"/>
  </p:normalViewPr>
  <p:slideViewPr>
    <p:cSldViewPr>
      <p:cViewPr varScale="1">
        <p:scale>
          <a:sx n="75" d="100"/>
          <a:sy n="75" d="100"/>
        </p:scale>
        <p:origin x="-8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FD337-3C8A-4828-936D-1D5F5C0A325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7CA1B-281C-4218-933E-F9B41B9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7CA1B-281C-4218-933E-F9B41B901D0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tneft.ru/proizvodstvo/pererabotka-i-realizatsiya/?lang=ru" TargetMode="External"/><Relationship Id="rId7" Type="http://schemas.openxmlformats.org/officeDocument/2006/relationships/hyperlink" Target="http://neftianka.livejournal.com/68421.html" TargetMode="External"/><Relationship Id="rId2" Type="http://schemas.openxmlformats.org/officeDocument/2006/relationships/hyperlink" Target="http://www.tatneft.ru/proizvodstvo/razvedka-i-dobicha/?lang=ru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u.wikipedia.org/wiki/%D0%A2%D0%B0%D1%82%D0%BD%D0%B5%D1%84%D1%82%D1%8C" TargetMode="External"/><Relationship Id="rId5" Type="http://schemas.openxmlformats.org/officeDocument/2006/relationships/hyperlink" Target="http://www.tatneft.ru/proizvodstvo/tehnologii/?lang=ru" TargetMode="External"/><Relationship Id="rId4" Type="http://schemas.openxmlformats.org/officeDocument/2006/relationships/hyperlink" Target="http://www.tatneft.ru/proizvodstvo/roznichniy-biznes/?lang=ru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tneft.ru/proizvodstvo/pererabotka-i-realizatsiya/?lang=ru" TargetMode="External"/><Relationship Id="rId7" Type="http://schemas.openxmlformats.org/officeDocument/2006/relationships/hyperlink" Target="http://neftianka.livejournal.com/68421.html" TargetMode="External"/><Relationship Id="rId2" Type="http://schemas.openxmlformats.org/officeDocument/2006/relationships/hyperlink" Target="http://www.tatneft.ru/proizvodstvo/razvedka-i-dobicha/?lang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0%B0%D1%82%D0%BD%D0%B5%D1%84%D1%82%D1%8C" TargetMode="External"/><Relationship Id="rId5" Type="http://schemas.openxmlformats.org/officeDocument/2006/relationships/hyperlink" Target="http://www.tatneft.ru/proizvodstvo/tehnologii/?lang=ru" TargetMode="External"/><Relationship Id="rId4" Type="http://schemas.openxmlformats.org/officeDocument/2006/relationships/hyperlink" Target="http://www.tatneft.ru/proizvodstvo/roznichniy-biznes/?lang=ru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-171400"/>
            <a:ext cx="6172200" cy="7416824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 Средняя общеобразовательная школа № 5»                                                                                                         МО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Лениногорский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Муниципальный район Республики Татарстан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Учебно-исследовательская работа по математике «Авторские задачи с использованием информации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  родном крае»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852936"/>
            <a:ext cx="3670176" cy="3521986"/>
          </a:xfrm>
        </p:spPr>
        <p:txBody>
          <a:bodyPr>
            <a:normAutofit lnSpcReduction="10000"/>
          </a:bodyPr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Автор работы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 7А класса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средней школы №5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Султангареев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Ильнар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Ильясович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руководитель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Зайцева Светлана Александровна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математики средней школы №5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 11 – Вложение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Применяем пропорцию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Составляем уравнение </a:t>
            </a:r>
          </a:p>
          <a:p>
            <a:r>
              <a:rPr lang="ru-RU" dirty="0" smtClean="0"/>
              <a:t>79*х=100*48</a:t>
            </a:r>
          </a:p>
          <a:p>
            <a:r>
              <a:rPr lang="ru-RU" dirty="0" smtClean="0"/>
              <a:t>79*х=4800</a:t>
            </a:r>
          </a:p>
          <a:p>
            <a:r>
              <a:rPr lang="ru-RU" dirty="0" smtClean="0"/>
              <a:t>Х=4800:79</a:t>
            </a:r>
          </a:p>
          <a:p>
            <a:r>
              <a:rPr lang="ru-RU" dirty="0" smtClean="0"/>
              <a:t>Х=61 </a:t>
            </a:r>
          </a:p>
          <a:p>
            <a:r>
              <a:rPr lang="ru-RU" dirty="0" smtClean="0"/>
              <a:t>100-61=39 %</a:t>
            </a:r>
          </a:p>
          <a:p>
            <a:r>
              <a:rPr lang="ru-RU" dirty="0" smtClean="0"/>
              <a:t>Ответ : 39%,61%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2132856"/>
          <a:ext cx="3048000" cy="797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98956">
                <a:tc>
                  <a:txBody>
                    <a:bodyPr/>
                    <a:lstStyle/>
                    <a:p>
                      <a:r>
                        <a:rPr lang="ru-RU" dirty="0" smtClean="0"/>
                        <a:t>79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398956">
                <a:tc>
                  <a:txBody>
                    <a:bodyPr/>
                    <a:lstStyle/>
                    <a:p>
                      <a:r>
                        <a:rPr lang="ru-RU" dirty="0" smtClean="0"/>
                        <a:t>48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7467600" cy="2304256"/>
          </a:xfrm>
        </p:spPr>
        <p:txBody>
          <a:bodyPr/>
          <a:lstStyle/>
          <a:p>
            <a:r>
              <a:rPr lang="ru-RU" dirty="0" smtClean="0"/>
              <a:t>                  «Подготовка к ОГЭ»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12 –Бурение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Нефтяная компания бурит скважину для добычи нефти, которая залегает, по данным геологоразведки, на глубине 3 км. В течение рабочего дня бурильщики проходят 300 метров в глубину, но за ночь скважина вновь «заиливается», то есть заполняется грунтом на 30 метров. За сколько рабочих дней нефтяники пробурят скважину до глубины залегания нефти?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 12 –Бурение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 день скважина увеличивается на </a:t>
            </a:r>
          </a:p>
          <a:p>
            <a:pPr>
              <a:buNone/>
            </a:pPr>
            <a:r>
              <a:rPr lang="ru-RU" dirty="0" smtClean="0"/>
              <a:t>   1)300 − 30 = 270 (м)</a:t>
            </a:r>
          </a:p>
          <a:p>
            <a:r>
              <a:rPr lang="ru-RU" dirty="0" smtClean="0"/>
              <a:t> К началу одиннадцатого рабочего дня нефтяники пробурят 2700 мет­ров. </a:t>
            </a:r>
          </a:p>
          <a:p>
            <a:pPr>
              <a:buNone/>
            </a:pPr>
            <a:r>
              <a:rPr lang="ru-RU" dirty="0" smtClean="0"/>
              <a:t>   2)270 *10 =2700 (м)</a:t>
            </a:r>
          </a:p>
          <a:p>
            <a:r>
              <a:rPr lang="ru-RU" dirty="0" smtClean="0"/>
              <a:t> За одиннадцатый рабочий день нефтяники пробурят ещё 300 метров, то есть дойдут до глубины 3 км.</a:t>
            </a:r>
          </a:p>
          <a:p>
            <a:pPr>
              <a:buNone/>
            </a:pPr>
            <a:r>
              <a:rPr lang="ru-RU" dirty="0" smtClean="0"/>
              <a:t>   3) 2700+300=3000(м) ,3000м=3 км </a:t>
            </a:r>
          </a:p>
          <a:p>
            <a:r>
              <a:rPr lang="ru-RU" dirty="0" smtClean="0"/>
              <a:t> Ответ: 11 дней </a:t>
            </a:r>
          </a:p>
          <a:p>
            <a:r>
              <a:rPr lang="ru-RU" dirty="0" smtClean="0"/>
              <a:t> Примечание.</a:t>
            </a:r>
          </a:p>
          <a:p>
            <a:r>
              <a:rPr lang="ru-RU" dirty="0" smtClean="0"/>
              <a:t>В действительности, часто, на настоящих буровых вышках, нефтяники бурят в три смены, поэтому у них скважины заиливаться не успевают.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18458"/>
          </a:xfrm>
        </p:spPr>
        <p:txBody>
          <a:bodyPr/>
          <a:lstStyle/>
          <a:p>
            <a:r>
              <a:rPr lang="ru-RU" dirty="0" smtClean="0"/>
              <a:t>                   «Это интересно»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14 – Пленка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целях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избежания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коррозии трубы двукратно обматывают специальной пленкой. подсчитайте ,сколько пленки в одном рулоне и сколько нужно доставить рулонов пленки на газопровод и нефтепровод, если высота рулона 95 см, внешний радиус  55 см,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внутр.радиус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3 см, толщина пленки  0.2мм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 14 –Пленка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1)V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=π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^2-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^2)=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)=3.14*0.95(0.55-0.03)(0.55+0.03)=0.90м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^3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0,90=0,95*0,0002*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х=0,9/0,95*0,0002=4736,84м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3) 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=0,95*4736,84=4499,998=4500 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^2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76616,0/4500=17,026=17,1 рулонов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33221,2/4500=7,38=8 рулонов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для газопроводов надо 17.1 рулонов,    для нефтепроводов 8 рулонов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15 -  Трубы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Вычислите ,какую площадь необходимо обмотать пленкой, если диаметр трубы 1220 мм, а ее длина 10 км. Учитывая таблицу включенную в эту задачу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3717029"/>
          <a:ext cx="7056784" cy="2808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759011">
                <a:tc>
                  <a:txBody>
                    <a:bodyPr/>
                    <a:lstStyle/>
                    <a:p>
                      <a:r>
                        <a:rPr lang="ru-RU" dirty="0" smtClean="0"/>
                        <a:t>Диаметр</a:t>
                      </a:r>
                      <a:r>
                        <a:rPr lang="ru-RU" baseline="0" dirty="0" smtClean="0"/>
                        <a:t> трубы, нефтепровода ,в 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Диаметр трубы , газопровода ,в мм </a:t>
                      </a:r>
                      <a:endParaRPr lang="ru-RU" dirty="0"/>
                    </a:p>
                  </a:txBody>
                  <a:tcPr/>
                </a:tc>
              </a:tr>
              <a:tr h="6831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735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375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1020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1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735"/>
                        </a:spcAft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</a:rPr>
                        <a:t>                                        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529 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1220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1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735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720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1420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 15 – Трубы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=2π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=2π*1.220/2*10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000=38308м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^2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38308,0*2=76616м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^2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 : 76616м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^2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obsadnye-truby-300x2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857628"/>
            <a:ext cx="38100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Заключение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изучил способы решении задач на нефтяную тему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 поставленные в работе выполнены.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Интересно использовать прикладную математику в моей работе.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нефтяного края очень интересно с помощью составлений разных задач.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404664"/>
            <a:ext cx="6172200" cy="158417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сохранение истории родного  края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 Прикладная направленность математики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196752"/>
            <a:ext cx="6118448" cy="180020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 Развить интерес к нефтяной промышленности с помощью математических задач.</a:t>
            </a:r>
          </a:p>
          <a:p>
            <a:r>
              <a:rPr lang="ru-RU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Составить авторские задачи на нефтяную тему с использованием информацией о родном крае 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Решить 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Наглядно показать решение одной задачи </a:t>
            </a:r>
          </a:p>
          <a:p>
            <a:pPr lvl="0"/>
            <a:r>
              <a:rPr lang="ru-RU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 в моей работе я использовал литературу с достоверных сайтов, а также  отчеты и графики за разные года. </a:t>
            </a: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http://www.tatneft.ru/proizvodstvo/razvedka-i-dobicha/?lang=ru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http://www.tatneft.ru/proizvodstvo/pererabotka-i-realizatsiya/?lang=ru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http://www.tatneft.ru/proizvodstvo/roznichniy-biznes/?lang=ru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http://www.tatneft.ru/proizvodstvo/tehnologii/?lang=ru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https://ru.wikipedia.org/wiki/%D0%A2%D0%B0%D1%82%D0%BD%D0%B5%D1%84%D1%82%D1%8C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http://neftianka.livejournal.com/68421.html</a:t>
            </a:r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u="sng" dirty="0" smtClean="0">
                <a:hlinkClick r:id="rId2"/>
              </a:rPr>
              <a:t>http://www.tatneft.ru/proizvodstvo/razvedka-i-dobicha/?lang=ru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http://www.tatneft.ru/proizvodstvo/pererabotka-i-realizatsiya/?lang=ru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http://www.tatneft.ru/proizvodstvo/roznichniy-biznes/?lang=ru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http://www.tatneft.ru/proizvodstvo/tehnologii/?lang=ru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https://ru.wikipedia.org/wiki/%D0%A2%D0%B0%D1%82%D0%BD%D0%B5%D1%84%D1%82%D1%8C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http://neftianka.livejournal.com/68421.html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1440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Спасибо за внимание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404664"/>
            <a:ext cx="6172200" cy="4544526"/>
          </a:xfrm>
        </p:spPr>
        <p:txBody>
          <a:bodyPr>
            <a:normAutofit/>
          </a:bodyPr>
          <a:lstStyle/>
          <a:p>
            <a:r>
              <a:rPr lang="ru-RU" dirty="0" smtClean="0"/>
              <a:t>«Повторение изученного в 6-7 классе»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636912"/>
            <a:ext cx="6172200" cy="3744838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«Подготовка к ОГЭ»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«Это интересно»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7467600" cy="2520280"/>
          </a:xfrm>
        </p:spPr>
        <p:txBody>
          <a:bodyPr/>
          <a:lstStyle/>
          <a:p>
            <a:r>
              <a:rPr lang="ru-RU" dirty="0" smtClean="0"/>
              <a:t>  «Повторение изученного в 6-7 классе»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 –Выручка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2014 г. выручка от реализации сопутствующих товаров и услуг на АЗС составила 1,248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рублей, что на 22% больше, чем в 2013 г. Какова была выручка  в 2013 г?</a:t>
            </a:r>
          </a:p>
          <a:p>
            <a:endParaRPr lang="ru-RU" dirty="0"/>
          </a:p>
        </p:txBody>
      </p:sp>
      <p:pic>
        <p:nvPicPr>
          <p:cNvPr id="4" name="Рисунок 3" descr="az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643314"/>
            <a:ext cx="3643338" cy="2913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№2 – Выручка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Применяем пропорцию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Исходя из пропорции составляем уравнение </a:t>
            </a:r>
          </a:p>
          <a:p>
            <a:r>
              <a:rPr lang="ru-RU" dirty="0" smtClean="0"/>
              <a:t>100*</a:t>
            </a:r>
            <a:r>
              <a:rPr lang="en-US" dirty="0" smtClean="0"/>
              <a:t>x</a:t>
            </a:r>
            <a:r>
              <a:rPr lang="ru-RU" dirty="0" smtClean="0"/>
              <a:t>=1.248*78</a:t>
            </a:r>
          </a:p>
          <a:p>
            <a:r>
              <a:rPr lang="ru-RU" dirty="0" smtClean="0"/>
              <a:t>100*</a:t>
            </a:r>
            <a:r>
              <a:rPr lang="en-US" dirty="0" smtClean="0"/>
              <a:t>x</a:t>
            </a:r>
            <a:r>
              <a:rPr lang="ru-RU" dirty="0" smtClean="0"/>
              <a:t>=90</a:t>
            </a:r>
          </a:p>
          <a:p>
            <a:r>
              <a:rPr lang="en-US" dirty="0" smtClean="0"/>
              <a:t>X</a:t>
            </a:r>
            <a:r>
              <a:rPr lang="ru-RU" dirty="0" smtClean="0"/>
              <a:t>=0.9 </a:t>
            </a:r>
          </a:p>
          <a:p>
            <a:r>
              <a:rPr lang="ru-RU" dirty="0" smtClean="0"/>
              <a:t>0,9 млрд.рублей </a:t>
            </a:r>
          </a:p>
          <a:p>
            <a:r>
              <a:rPr lang="ru-RU" dirty="0" smtClean="0"/>
              <a:t>0.9млрд.руб.=900млн. Руб.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 :900 млн. руб.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1988840"/>
          <a:ext cx="259228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1,248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100%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</a:t>
                      </a:r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78%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6 – Добыча нефти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Нефтяной  компании на территории РФ, подконтрольные ПАО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Татнефть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было добыто в 2012 году 0.3тыс.т.нефти,что в 86 333раз меньше ,чем В ПАО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Татнефть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»за 2011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год.Найдите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сколько было добыто нефти в Группе компании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Татнефть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»за 2014 , если разность добытой нефти Группы компании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Татнефть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 ПАО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Татнефть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 2012 и 2011 равна 629,1 тыс.т нефти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 задаче № 6 – Добыча нефти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2012 году  - 0,3 тыс.нефти </a:t>
            </a:r>
          </a:p>
          <a:p>
            <a:r>
              <a:rPr lang="ru-RU" dirty="0" smtClean="0"/>
              <a:t>В 2011 году – 0,3 * 86 333 тыс.нефти </a:t>
            </a:r>
          </a:p>
          <a:p>
            <a:r>
              <a:rPr lang="ru-RU" dirty="0" smtClean="0"/>
              <a:t>(ПАО «</a:t>
            </a:r>
            <a:r>
              <a:rPr lang="ru-RU" dirty="0" err="1" smtClean="0"/>
              <a:t>Татнефть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Х – «</a:t>
            </a:r>
            <a:r>
              <a:rPr lang="ru-RU" dirty="0" err="1" smtClean="0"/>
              <a:t>Татнефть</a:t>
            </a:r>
            <a:r>
              <a:rPr lang="ru-RU" dirty="0" smtClean="0"/>
              <a:t>» за 2014 год </a:t>
            </a:r>
          </a:p>
          <a:p>
            <a:r>
              <a:rPr lang="ru-RU" dirty="0" smtClean="0"/>
              <a:t>У  - 0,3+ (0,3*86333)= 25900тыс.т.</a:t>
            </a:r>
          </a:p>
          <a:p>
            <a:r>
              <a:rPr lang="ru-RU" dirty="0" smtClean="0"/>
              <a:t>х-у=629,1</a:t>
            </a:r>
          </a:p>
          <a:p>
            <a:r>
              <a:rPr lang="ru-RU" dirty="0" smtClean="0"/>
              <a:t>х-25900=629,1</a:t>
            </a:r>
          </a:p>
          <a:p>
            <a:r>
              <a:rPr lang="ru-RU" dirty="0" smtClean="0"/>
              <a:t>х=25900+629,1</a:t>
            </a:r>
          </a:p>
          <a:p>
            <a:r>
              <a:rPr lang="ru-RU" dirty="0" smtClean="0"/>
              <a:t>х=26529,1</a:t>
            </a:r>
          </a:p>
          <a:p>
            <a:r>
              <a:rPr lang="ru-RU" dirty="0" smtClean="0"/>
              <a:t>Ответ : 26529,1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11 – Вложения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2010 году в строительство компанией было вложено уже 79 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руб., 48 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из которых — в 2009 году.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Сколько процентов было вложено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2010 и 2009 году исходя из общей суммы </a:t>
            </a:r>
          </a:p>
          <a:p>
            <a:endParaRPr lang="ru-RU" dirty="0"/>
          </a:p>
        </p:txBody>
      </p:sp>
      <p:pic>
        <p:nvPicPr>
          <p:cNvPr id="4" name="Рисунок 3" descr="Татнефть-логоти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5500702"/>
            <a:ext cx="2737104" cy="1825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502</TotalTime>
  <Words>733</Words>
  <Application>Microsoft Office PowerPoint</Application>
  <PresentationFormat>Экран (4:3)</PresentationFormat>
  <Paragraphs>144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Муниципальное автономное общеобразовательное учреждение « Средняя общеобразовательная школа № 5»                                                                                                         МО  Лениногорский Муниципальный район Республики Татарстан         Учебно-исследовательская работа по математике «Авторские задачи с использованием информации о  родном крае»                  </vt:lpstr>
      <vt:lpstr>Проблема: сохранение истории родного  края Актуальность:  Прикладная направленность математики   </vt:lpstr>
      <vt:lpstr>«Повторение изученного в 6-7 классе»       </vt:lpstr>
      <vt:lpstr>  «Повторение изученного в 6-7 классе»   </vt:lpstr>
      <vt:lpstr>Задача № 2 –Выручка </vt:lpstr>
      <vt:lpstr>Решение к задаче №2 – Выручка </vt:lpstr>
      <vt:lpstr>Задача № 6 – Добыча нефти </vt:lpstr>
      <vt:lpstr>Решение к задаче № 6 – Добыча нефти </vt:lpstr>
      <vt:lpstr>Задача № 11 – Вложения </vt:lpstr>
      <vt:lpstr>Решение к задаче № 11 – Вложение  </vt:lpstr>
      <vt:lpstr>                  «Подготовка к ОГЭ»    </vt:lpstr>
      <vt:lpstr>Задача № 12 –Бурение </vt:lpstr>
      <vt:lpstr>Решение к задаче № 12 –Бурение </vt:lpstr>
      <vt:lpstr>                   «Это интересно»    </vt:lpstr>
      <vt:lpstr>Задача № 14 – Пленка </vt:lpstr>
      <vt:lpstr>Решение к задаче № 14 –Пленка </vt:lpstr>
      <vt:lpstr>Задача № 15 -  Трубы </vt:lpstr>
      <vt:lpstr>Решение к задаче № 15 – Трубы </vt:lpstr>
      <vt:lpstr>     Заключение  Выводы: </vt:lpstr>
      <vt:lpstr>Литература </vt:lpstr>
      <vt:lpstr>                  Спасибо за внимание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Муниципальное автономное общеобразовательное учреждение « Средняя общеобразовательная школа № 5»                                                                                                         МО  Лениногорский Муниципальный район Республики Татарстан    Учебно-исследовательская работа по математике «Авторские задачи с использованием информации о  родном крае»               </dc:title>
  <dc:creator>Ильнар</dc:creator>
  <cp:lastModifiedBy>Wonderman</cp:lastModifiedBy>
  <cp:revision>55</cp:revision>
  <dcterms:created xsi:type="dcterms:W3CDTF">2016-03-10T18:19:46Z</dcterms:created>
  <dcterms:modified xsi:type="dcterms:W3CDTF">2016-03-21T03:56:59Z</dcterms:modified>
</cp:coreProperties>
</file>