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7" r:id="rId45"/>
    <p:sldId id="308" r:id="rId46"/>
    <p:sldId id="309" r:id="rId47"/>
    <p:sldId id="310" r:id="rId48"/>
    <p:sldId id="311" r:id="rId49"/>
    <p:sldId id="312" r:id="rId50"/>
    <p:sldId id="305" r:id="rId51"/>
    <p:sldId id="306" r:id="rId5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0101"/>
    <a:srgbClr val="01022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FAEA2F-D8FD-48F4-A783-E3C679F71D3B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291524-9D20-43E2-A482-A79741B2B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E5CD8-E2D9-4C37-8E26-C7269CD7E123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22135-1C6D-4C21-ABAD-4765F0DC8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CD8AB-E491-437E-9A3A-4C6A3A0E407E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7F129-7E6E-4F27-A3F1-08BD77E50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4C0C2-2809-4D81-9603-437BAF131298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888A8-8910-4B4F-BDCF-673823B94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7FE4-7B76-4212-943F-296994BCA1E7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0370-9783-45EF-8045-AB1A1EA3E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30827-A371-46B0-8C56-EFE333102F59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632CB-8702-42B7-B3B7-DBC0D9EAE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CC412-99C3-4032-9E43-FB9BB5D5730A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B5DC1-54FD-4E53-B506-E5920B763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19CE-A29D-44BE-BB28-D1D955FEAE48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6C11A-6356-4860-9D57-051D9717B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DC637-D768-4C9B-A2A2-D4E44DB8DA15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F074E-69C8-4698-9536-7AA72D3D1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3080-037D-4A6B-AF68-E9059C3955E0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7A7F3-2E2D-4131-B6CB-0CE483A63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8BE7A-535D-419D-9DB4-2C6B6CAA26EA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BD14-158E-44A9-B629-395954A49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14D6B-0400-4301-9178-B8190BD8B57E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2C873-2EE7-4D03-87CE-EB369414C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5C7DBB-CDE0-45F9-A195-F9F3428353C5}" type="datetime1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F1EBA4-3F9D-45DB-AA79-CFC91B987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mathematics.ru/courses/planimetry/content/scientist/leibniz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0.xml"/><Relationship Id="rId18" Type="http://schemas.openxmlformats.org/officeDocument/2006/relationships/slide" Target="slide7.xml"/><Relationship Id="rId3" Type="http://schemas.openxmlformats.org/officeDocument/2006/relationships/slide" Target="slide8.xml"/><Relationship Id="rId21" Type="http://schemas.openxmlformats.org/officeDocument/2006/relationships/slide" Target="slide22.xml"/><Relationship Id="rId7" Type="http://schemas.openxmlformats.org/officeDocument/2006/relationships/slide" Target="slide9.xml"/><Relationship Id="rId12" Type="http://schemas.openxmlformats.org/officeDocument/2006/relationships/slide" Target="slide15.xml"/><Relationship Id="rId17" Type="http://schemas.openxmlformats.org/officeDocument/2006/relationships/slide" Target="slide21.xml"/><Relationship Id="rId2" Type="http://schemas.openxmlformats.org/officeDocument/2006/relationships/slide" Target="slide3.xml"/><Relationship Id="rId16" Type="http://schemas.openxmlformats.org/officeDocument/2006/relationships/slide" Target="slide16.xml"/><Relationship Id="rId20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20.xml"/><Relationship Id="rId5" Type="http://schemas.openxmlformats.org/officeDocument/2006/relationships/slide" Target="slide18.xml"/><Relationship Id="rId15" Type="http://schemas.openxmlformats.org/officeDocument/2006/relationships/slide" Target="slide11.xml"/><Relationship Id="rId10" Type="http://schemas.openxmlformats.org/officeDocument/2006/relationships/slide" Target="slide5.xml"/><Relationship Id="rId19" Type="http://schemas.openxmlformats.org/officeDocument/2006/relationships/slide" Target="slide12.xml"/><Relationship Id="rId4" Type="http://schemas.openxmlformats.org/officeDocument/2006/relationships/slide" Target="slide13.xml"/><Relationship Id="rId9" Type="http://schemas.openxmlformats.org/officeDocument/2006/relationships/slide" Target="slide19.xml"/><Relationship Id="rId14" Type="http://schemas.openxmlformats.org/officeDocument/2006/relationships/slide" Target="slide6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1.xml"/><Relationship Id="rId18" Type="http://schemas.openxmlformats.org/officeDocument/2006/relationships/slide" Target="slide28.xml"/><Relationship Id="rId3" Type="http://schemas.openxmlformats.org/officeDocument/2006/relationships/slide" Target="slide29.xml"/><Relationship Id="rId21" Type="http://schemas.openxmlformats.org/officeDocument/2006/relationships/slide" Target="slide43.xml"/><Relationship Id="rId7" Type="http://schemas.openxmlformats.org/officeDocument/2006/relationships/slide" Target="slide30.xml"/><Relationship Id="rId12" Type="http://schemas.openxmlformats.org/officeDocument/2006/relationships/slide" Target="slide36.xml"/><Relationship Id="rId17" Type="http://schemas.openxmlformats.org/officeDocument/2006/relationships/slide" Target="slide42.xml"/><Relationship Id="rId2" Type="http://schemas.openxmlformats.org/officeDocument/2006/relationships/slide" Target="slide24.xml"/><Relationship Id="rId16" Type="http://schemas.openxmlformats.org/officeDocument/2006/relationships/slide" Target="slide37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11" Type="http://schemas.openxmlformats.org/officeDocument/2006/relationships/slide" Target="slide41.xml"/><Relationship Id="rId5" Type="http://schemas.openxmlformats.org/officeDocument/2006/relationships/slide" Target="slide39.xml"/><Relationship Id="rId15" Type="http://schemas.openxmlformats.org/officeDocument/2006/relationships/slide" Target="slide32.xml"/><Relationship Id="rId10" Type="http://schemas.openxmlformats.org/officeDocument/2006/relationships/slide" Target="slide26.xml"/><Relationship Id="rId19" Type="http://schemas.openxmlformats.org/officeDocument/2006/relationships/slide" Target="slide33.xml"/><Relationship Id="rId4" Type="http://schemas.openxmlformats.org/officeDocument/2006/relationships/slide" Target="slide34.xml"/><Relationship Id="rId9" Type="http://schemas.openxmlformats.org/officeDocument/2006/relationships/slide" Target="slide40.xml"/><Relationship Id="rId14" Type="http://schemas.openxmlformats.org/officeDocument/2006/relationships/slide" Target="slide27.xml"/><Relationship Id="rId22" Type="http://schemas.openxmlformats.org/officeDocument/2006/relationships/slide" Target="slide4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4.xml"/><Relationship Id="rId3" Type="http://schemas.openxmlformats.org/officeDocument/2006/relationships/slide" Target="slide45.xml"/><Relationship Id="rId7" Type="http://schemas.openxmlformats.org/officeDocument/2006/relationships/slide" Target="slide47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1.xml"/><Relationship Id="rId5" Type="http://schemas.openxmlformats.org/officeDocument/2006/relationships/slide" Target="slide46.xml"/><Relationship Id="rId4" Type="http://schemas.openxmlformats.org/officeDocument/2006/relationships/slide" Target="slide50.xml"/><Relationship Id="rId9" Type="http://schemas.openxmlformats.org/officeDocument/2006/relationships/slide" Target="slide4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/>
          <a:lstStyle/>
          <a:p>
            <a:r>
              <a:rPr lang="ru-RU" sz="9600" b="1" dirty="0" smtClean="0">
                <a:solidFill>
                  <a:srgbClr val="C00000"/>
                </a:solidFill>
                <a:latin typeface="Mistral" pitchFamily="66" charset="0"/>
                <a:cs typeface="Arial" charset="0"/>
              </a:rPr>
              <a:t>СВОЯ ИГРА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643446"/>
            <a:ext cx="7286676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  <a:latin typeface="Georgia" pitchFamily="18" charset="0"/>
              </a:rPr>
              <a:t>  </a:t>
            </a:r>
          </a:p>
        </p:txBody>
      </p:sp>
      <p:pic>
        <p:nvPicPr>
          <p:cNvPr id="2052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93082">
            <a:off x="3452813" y="1793875"/>
            <a:ext cx="2598737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2143125"/>
            <a:ext cx="2697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628" y="142852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Окружность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1928802"/>
            <a:ext cx="80010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Чтоб окружность верно счесть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Надо только постараться 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И запомнить все как есть: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Три – четырнадцать – пятнадцать –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Девяносто два и шесть.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О чем речь? 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6215074" y="5572140"/>
            <a:ext cx="23326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44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628" y="142852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Окружность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расположить эти окружности, чтобы они назывались концентрическими?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3115811" y="5786454"/>
            <a:ext cx="58412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Совместить центры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628" y="142852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Окружность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Это слово в переводе с греческого означает «измерение треугольников»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427388" y="5715016"/>
            <a:ext cx="452072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Тригонометрия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2643182"/>
            <a:ext cx="6143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КОТ  В  МЕШКЕ</a:t>
            </a:r>
            <a:endParaRPr lang="ru-RU" sz="8000" b="1" dirty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7" grpId="0"/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-142908" y="1000108"/>
            <a:ext cx="9144064" cy="4525963"/>
          </a:xfrm>
        </p:spPr>
        <p:txBody>
          <a:bodyPr/>
          <a:lstStyle/>
          <a:p>
            <a:pPr>
              <a:buNone/>
            </a:pPr>
            <a:r>
              <a:rPr lang="ru-RU" altLang="ja-JP" dirty="0" smtClean="0"/>
              <a:t>           Великий ученый родился около 570 г. до н.э. на   острове </a:t>
            </a:r>
            <a:r>
              <a:rPr lang="ru-RU" altLang="ja-JP" dirty="0" err="1" smtClean="0"/>
              <a:t>Самосе</a:t>
            </a:r>
            <a:r>
              <a:rPr lang="ru-RU" altLang="ja-JP" dirty="0" smtClean="0"/>
              <a:t>.  Этот античный ученый побеждал на Олимпийских играх и впервые открыл математическую теорию музыки.  </a:t>
            </a:r>
          </a:p>
          <a:p>
            <a:pPr>
              <a:buNone/>
            </a:pPr>
            <a:r>
              <a:rPr lang="ru-RU" altLang="ja-JP" dirty="0" smtClean="0"/>
              <a:t>           Его теорема имеет огромное значение. Она применяется в геометрии буквально на каждом шагу. Существует около пятисот различных доказательств этой теоремы, что свидетельствует о гигантском числе ее конкретных реализации.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071934" y="142852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 математиках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Picture 14" descr="Пифагор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857232"/>
            <a:ext cx="3571900" cy="5565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071934" y="142852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 математиках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285861"/>
            <a:ext cx="85725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ja-JP" sz="2800" b="1" dirty="0" smtClean="0"/>
              <a:t>Древнегреческий математик, автор первого из дошедших до нас теоретических трактатов по математике. Содержит изложение планиметрии, стереометрии и ряда вопросов теории чисел. В  своей работе  он подвел итог предшествующему развитию греческой математики и создал фундамент дальнейшего развития математики. </a:t>
            </a:r>
          </a:p>
          <a:p>
            <a:pPr algn="ctr"/>
            <a:r>
              <a:rPr lang="ru-RU" altLang="ja-JP" sz="2800" b="1" dirty="0" smtClean="0"/>
              <a:t>Его любимая фраза – </a:t>
            </a:r>
            <a:r>
              <a:rPr lang="ru-RU" altLang="ja-JP" sz="2800" b="1" i="1" dirty="0" smtClean="0"/>
              <a:t>«что и требовалось доказать».</a:t>
            </a:r>
            <a:r>
              <a:rPr lang="ru-RU" altLang="ja-JP" sz="2800" b="1" dirty="0" smtClean="0"/>
              <a:t> </a:t>
            </a:r>
            <a:endParaRPr lang="ru-RU" sz="2800" b="1" dirty="0"/>
          </a:p>
        </p:txBody>
      </p:sp>
      <p:pic>
        <p:nvPicPr>
          <p:cNvPr id="14" name="Picture 14" descr="Евклид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857232"/>
            <a:ext cx="3616340" cy="563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786182" y="142852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 математиках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4285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285860"/>
            <a:ext cx="84296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ja-JP" sz="2400" b="1" dirty="0" smtClean="0"/>
              <a:t>Древнегреческий учёный, математик и механик. Развил методы нахождения площадей поверхностей и объёмов различных фигур и тел. Его математические работы намного опередили своё время и были правильно оценены только в эпоху создания дифференциального и интегрального исчислений.</a:t>
            </a:r>
          </a:p>
          <a:p>
            <a:pPr algn="ctr"/>
            <a:r>
              <a:rPr lang="ru-RU" altLang="ja-JP" sz="2400" b="1" dirty="0" smtClean="0"/>
              <a:t> Он- пионер математической физики. Математика в его работах систематически применяется к исследованию задач естествознания и техники. </a:t>
            </a:r>
          </a:p>
          <a:p>
            <a:pPr algn="ctr"/>
            <a:r>
              <a:rPr lang="ru-RU" altLang="ja-JP" sz="2400" b="1" dirty="0" smtClean="0"/>
              <a:t>Он  - один из создателей механики как науки. </a:t>
            </a:r>
            <a:endParaRPr lang="ru-RU" sz="2400" dirty="0"/>
          </a:p>
        </p:txBody>
      </p:sp>
      <p:pic>
        <p:nvPicPr>
          <p:cNvPr id="14" name="Picture 13" descr="Архимед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928670"/>
            <a:ext cx="3525843" cy="581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9058" y="142852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 математиках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4285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1443841"/>
            <a:ext cx="850112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ja-JP" sz="2800" b="1" dirty="0" smtClean="0"/>
              <a:t>Французский математик, положивший начало алгебре как науке о преобразовании выражений, о решении уравнений в общем виде, создатель буквенного исчисления.</a:t>
            </a:r>
          </a:p>
          <a:p>
            <a:pPr algn="ctr"/>
            <a:r>
              <a:rPr lang="ru-RU" altLang="ja-JP" sz="2800" b="1" dirty="0" smtClean="0"/>
              <a:t>Автор формул, дающих зависимость между корнями и коэффициентами алгебраического уравнения (установленная им  теорема: сумма корней приведенного квадратного уравнения равна коэффициенту при </a:t>
            </a:r>
            <a:r>
              <a:rPr lang="ru-RU" altLang="ja-JP" sz="2800" b="1" dirty="0" err="1" smtClean="0"/>
              <a:t>x</a:t>
            </a:r>
            <a:r>
              <a:rPr lang="ru-RU" altLang="ja-JP" sz="2800" b="1" dirty="0" smtClean="0"/>
              <a:t>, взятому с противоположным знаком, а произведение — свободному члену).</a:t>
            </a:r>
            <a:endParaRPr lang="ru-RU" sz="2800" dirty="0"/>
          </a:p>
        </p:txBody>
      </p:sp>
      <p:pic>
        <p:nvPicPr>
          <p:cNvPr id="13" name="Picture 14" descr="Виет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000108"/>
            <a:ext cx="3371191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000496" y="142852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 математиках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42852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00166" y="2000240"/>
            <a:ext cx="6143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ВОПРОС –</a:t>
            </a:r>
            <a:endParaRPr lang="ru-RU" sz="8000" dirty="0" smtClean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         АУКЦИОН </a:t>
            </a:r>
            <a:endParaRPr lang="ru-RU" sz="8000" b="1" dirty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1357298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ja-JP" sz="3200" b="1" i="1" dirty="0" smtClean="0"/>
              <a:t>Английский физик и математик, создавший теоретические основы механики и астрономии, открывший закон всемирного тяготения, разработавший (наряду с </a:t>
            </a:r>
            <a:r>
              <a:rPr lang="ru-RU" altLang="ja-JP" sz="3200" b="1" i="1" dirty="0" smtClean="0">
                <a:hlinkClick r:id="rId2"/>
              </a:rPr>
              <a:t>Готфридом Лейбницем</a:t>
            </a:r>
            <a:r>
              <a:rPr lang="ru-RU" altLang="ja-JP" sz="3200" b="1" i="1" dirty="0" smtClean="0"/>
              <a:t>) дифференциальное и интегральное исчисления, изобретатель зеркального телескопа и автор важнейших экспериментальных работ по оптике.</a:t>
            </a:r>
            <a:r>
              <a:rPr lang="ru-RU" altLang="ja-JP" sz="2400" dirty="0" smtClean="0"/>
              <a:t> </a:t>
            </a:r>
            <a:endParaRPr lang="ru-RU" sz="2400" dirty="0"/>
          </a:p>
        </p:txBody>
      </p:sp>
      <p:pic>
        <p:nvPicPr>
          <p:cNvPr id="15" name="Picture 5" descr="newton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000108"/>
            <a:ext cx="4056068" cy="482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3071802" y="5786454"/>
            <a:ext cx="3000396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Ньютон</a:t>
            </a: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6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Логика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500826" y="5286388"/>
            <a:ext cx="22101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Груша 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Груша тяжелее чем яблоко, а яблоко тяжелее персика. Что тяжелее груша или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персик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Логика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500826" y="5286388"/>
            <a:ext cx="22064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Среда  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бы завтрашний день был вчерашним, то до воскресенья осталось бы столько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дней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сколько прошло от воскресенья до вчерашнего дня. Какой же сегодня день?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5C874-8303-4FCF-A93F-64B75ED245DD}" type="slidenum">
              <a:rPr lang="ru-RU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285860"/>
          <a:ext cx="8429685" cy="41791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5673"/>
                <a:gridCol w="1086788"/>
                <a:gridCol w="1059306"/>
                <a:gridCol w="1059306"/>
                <a:gridCol w="1059306"/>
                <a:gridCol w="1059306"/>
              </a:tblGrid>
              <a:tr h="1017992">
                <a:tc>
                  <a:txBody>
                    <a:bodyPr/>
                    <a:lstStyle/>
                    <a:p>
                      <a:endParaRPr lang="ru-RU" sz="1200" b="1" dirty="0" smtClean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ru-RU" sz="32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Дети </a:t>
                      </a:r>
                      <a:endParaRPr lang="ru-RU" sz="3200" b="1" dirty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148">
                <a:tc>
                  <a:txBody>
                    <a:bodyPr/>
                    <a:lstStyle/>
                    <a:p>
                      <a:endParaRPr lang="ru-RU" sz="1200" b="1" dirty="0" smtClean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ru-RU" sz="32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Окружность </a:t>
                      </a:r>
                      <a:endParaRPr lang="ru-RU" sz="3200" b="1" dirty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9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О</a:t>
                      </a:r>
                      <a:r>
                        <a:rPr lang="ru-RU" sz="2800" b="1" baseline="0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 математиках</a:t>
                      </a:r>
                      <a:endParaRPr kumimoji="0" lang="ru-RU" sz="2800" b="1" i="0" u="none" strike="noStrike" cap="none" normalizeH="0" baseline="0" dirty="0" smtClean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rgbClr val="00FF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992">
                <a:tc>
                  <a:txBody>
                    <a:bodyPr/>
                    <a:lstStyle/>
                    <a:p>
                      <a:endParaRPr lang="ru-RU" sz="1200" b="1" dirty="0" smtClean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ru-RU" sz="32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Логика </a:t>
                      </a:r>
                      <a:endParaRPr lang="ru-RU" sz="3200" b="1" dirty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15206" y="0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</a:rPr>
              <a:t>I</a:t>
            </a:r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 тур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250030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250030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562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43570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8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0694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5008" y="250030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15140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15140" y="250030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43702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15140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15272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86710" y="250030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86710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86710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21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олнце 27">
            <a:hlinkClick r:id="rId22" action="ppaction://hlinksldjump"/>
          </p:cNvPr>
          <p:cNvSpPr/>
          <p:nvPr/>
        </p:nvSpPr>
        <p:spPr>
          <a:xfrm>
            <a:off x="8358214" y="6143644"/>
            <a:ext cx="428628" cy="42862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Логика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7358082" y="5143512"/>
            <a:ext cx="146706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Найдите лишнюю фигуру: 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6081" name="Group 1"/>
          <p:cNvGrpSpPr>
            <a:grpSpLocks noChangeAspect="1"/>
          </p:cNvGrpSpPr>
          <p:nvPr/>
        </p:nvGrpSpPr>
        <p:grpSpPr bwMode="auto">
          <a:xfrm>
            <a:off x="357158" y="2571741"/>
            <a:ext cx="8194780" cy="2264947"/>
            <a:chOff x="2331" y="7249"/>
            <a:chExt cx="8864" cy="2493"/>
          </a:xfrm>
        </p:grpSpPr>
        <p:sp>
          <p:nvSpPr>
            <p:cNvPr id="46088" name="AutoShape 8"/>
            <p:cNvSpPr>
              <a:spLocks noChangeAspect="1" noChangeArrowheads="1" noTextEdit="1"/>
            </p:cNvSpPr>
            <p:nvPr/>
          </p:nvSpPr>
          <p:spPr bwMode="auto">
            <a:xfrm>
              <a:off x="2331" y="7249"/>
              <a:ext cx="8809" cy="249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87" name="Text Box 7"/>
            <p:cNvSpPr txBox="1">
              <a:spLocks noChangeArrowheads="1"/>
            </p:cNvSpPr>
            <p:nvPr/>
          </p:nvSpPr>
          <p:spPr bwMode="auto">
            <a:xfrm>
              <a:off x="2640" y="9136"/>
              <a:ext cx="8555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4981" tIns="37490" rIns="74981" bIns="374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1                         2                           3                          4                         5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086" name="AutoShape 6"/>
            <p:cNvSpPr>
              <a:spLocks noChangeArrowheads="1"/>
            </p:cNvSpPr>
            <p:nvPr/>
          </p:nvSpPr>
          <p:spPr bwMode="auto">
            <a:xfrm>
              <a:off x="2331" y="7639"/>
              <a:ext cx="1532" cy="1103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85" name="AutoShape 5"/>
            <p:cNvSpPr>
              <a:spLocks noChangeArrowheads="1"/>
            </p:cNvSpPr>
            <p:nvPr/>
          </p:nvSpPr>
          <p:spPr bwMode="auto">
            <a:xfrm flipH="1">
              <a:off x="7630" y="7639"/>
              <a:ext cx="1531" cy="1103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84" name="AutoShape 4"/>
            <p:cNvSpPr>
              <a:spLocks noChangeArrowheads="1"/>
            </p:cNvSpPr>
            <p:nvPr/>
          </p:nvSpPr>
          <p:spPr bwMode="auto">
            <a:xfrm rot="8050106">
              <a:off x="9690" y="7486"/>
              <a:ext cx="1559" cy="1085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83" name="AutoShape 3"/>
            <p:cNvSpPr>
              <a:spLocks noChangeArrowheads="1"/>
            </p:cNvSpPr>
            <p:nvPr/>
          </p:nvSpPr>
          <p:spPr bwMode="auto">
            <a:xfrm rot="6310011">
              <a:off x="5924" y="7744"/>
              <a:ext cx="1558" cy="1085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82" name="AutoShape 2"/>
            <p:cNvSpPr>
              <a:spLocks noChangeArrowheads="1"/>
            </p:cNvSpPr>
            <p:nvPr/>
          </p:nvSpPr>
          <p:spPr bwMode="auto">
            <a:xfrm rot="2233546">
              <a:off x="4055" y="7573"/>
              <a:ext cx="1531" cy="1104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Логика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2928926" y="5286388"/>
            <a:ext cx="57820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Юра играл на гитаре 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Два мальчика играли на гитарах, а один на балалайке. На чем играл Юра, если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Миша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Петей и Петя с Юрой играли на разных инструментах. 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Логика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214942" y="5286388"/>
            <a:ext cx="35004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Гипотенуза 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Слово, которым обозначается это понятие, в переводе с греческого означает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натянутая тетива»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3042" y="2643182"/>
            <a:ext cx="6143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КОТ  В  МЕШКЕ</a:t>
            </a:r>
            <a:endParaRPr lang="ru-RU" sz="8000" b="1" dirty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5C874-8303-4FCF-A93F-64B75ED245DD}" type="slidenum">
              <a:rPr lang="ru-RU"/>
              <a:pPr>
                <a:defRPr/>
              </a:pPr>
              <a:t>23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285860"/>
          <a:ext cx="8143932" cy="41207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0396"/>
                <a:gridCol w="1049948"/>
                <a:gridCol w="1023397"/>
                <a:gridCol w="1023397"/>
                <a:gridCol w="1023397"/>
                <a:gridCol w="1023397"/>
              </a:tblGrid>
              <a:tr h="101799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Музыка  </a:t>
                      </a:r>
                      <a:endParaRPr lang="ru-RU" sz="3200" b="1" dirty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99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Числа  </a:t>
                      </a:r>
                      <a:endParaRPr lang="ru-RU" sz="3200" b="1" dirty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99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Многоугольники </a:t>
                      </a:r>
                      <a:endParaRPr lang="ru-RU" sz="3200" b="1" dirty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99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10229"/>
                          </a:solidFill>
                          <a:latin typeface="Georgia" pitchFamily="18" charset="0"/>
                        </a:rPr>
                        <a:t>Ребусы  </a:t>
                      </a:r>
                      <a:endParaRPr lang="ru-RU" sz="3200" b="1" dirty="0">
                        <a:solidFill>
                          <a:srgbClr val="010229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86578" y="0"/>
            <a:ext cx="2143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Georgia" pitchFamily="18" charset="0"/>
              </a:rPr>
              <a:t>II</a:t>
            </a:r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 тур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242886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100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62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0562" y="242886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562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00562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2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0694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0694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0694" y="357187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0694" y="242886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300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72264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00826" y="242886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72264" y="350043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72264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4</a:t>
            </a:r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72396" y="142873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2396" y="242886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72396" y="350043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72396" y="457200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  <a:hlinkClick r:id="rId21" action="ppaction://hlinksldjump"/>
              </a:rPr>
              <a:t>500</a:t>
            </a:r>
            <a:endParaRPr lang="ru-RU" sz="36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олнце 27">
            <a:hlinkClick r:id="rId22" action="ppaction://hlinksldjump"/>
          </p:cNvPr>
          <p:cNvSpPr/>
          <p:nvPr/>
        </p:nvSpPr>
        <p:spPr>
          <a:xfrm>
            <a:off x="8429652" y="6215082"/>
            <a:ext cx="428628" cy="42862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Музыка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357950" y="5286388"/>
            <a:ext cx="23530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«Тучи»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Песня про страшное скопление водяных паров в атмосфере. 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Музыка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786446" y="5286388"/>
            <a:ext cx="29245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«Айсберг»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Песня о двух агрегатных состояниях воды, одно из которых привело к гибели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Титаника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Музыка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2143108" y="5072074"/>
            <a:ext cx="663931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«Крутится – вертится шар голубой»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57158" y="1928802"/>
            <a:ext cx="835824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Песня 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вращении геометрического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правильной формы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падение которого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привело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 к краже.</a:t>
            </a: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2000240"/>
            <a:ext cx="6143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ВОПРОС –</a:t>
            </a:r>
          </a:p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         АУКЦИОН </a:t>
            </a:r>
            <a:endParaRPr lang="ru-RU" sz="8000" b="1" dirty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Музыка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4500562" y="5286388"/>
            <a:ext cx="42104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«Голубая луна»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Песня о естественном спутнике Земли голубого цвета.</a:t>
            </a:r>
          </a:p>
          <a:p>
            <a:pPr eaLnBrk="0" hangingPunct="0"/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Музыка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2928926" y="5286388"/>
            <a:ext cx="57820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«Миллион алых роз»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00034" y="2000240"/>
            <a:ext cx="76438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Песня, в которой многократно повторяется числительное, соответствующее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греческой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приставке МЕГА.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Числа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4643438" y="5286388"/>
            <a:ext cx="40675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Натуральные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 числа появились в связи с необходимостью подсчета предметов.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215206" y="142852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Дети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доме 12 чашек и 9 блюдечек. Дети разбили половину чашек и 7 блюдечек.  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Сколько чашек осталось без блюдечек?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6215074" y="5572140"/>
            <a:ext cx="22557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чашки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Числа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572132" y="5286388"/>
            <a:ext cx="31388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Четные 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можно сказать о числах, которые оканчиваются нулем или четной цифрой?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Числа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500826" y="5286388"/>
            <a:ext cx="22101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Гете 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«Числа не управляют миром, но показывают, как управляется мир.» Кто автор этих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Числа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1928794" y="4929198"/>
            <a:ext cx="692948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Разряды </a:t>
            </a: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числа – единицы, десятки, сотни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в отличии от египтян и римлян пользуемся позиционной системой счисления, в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которой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всего 10 цифр – «ступеньки». Что это за «ступеньки», перечислите их?</a:t>
            </a:r>
          </a:p>
          <a:p>
            <a:pPr eaLnBrk="0" hangingPunct="0"/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43636" y="14285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Числа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715140" y="5286388"/>
            <a:ext cx="19958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Ноль 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вавилонских табличках это число изображалось в виде сдвоенного угла       </a:t>
            </a:r>
            <a:b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Индийцы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называли его словом «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сунья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(пустое), арабы перевели его  </a:t>
            </a:r>
            <a:b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соответствующим 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словом «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ас-сыфр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57554" y="142852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Многоугольники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1857356" y="5286388"/>
            <a:ext cx="68536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стороны и углы равны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500134" y="2000240"/>
            <a:ext cx="76438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многоугольник называют правильным?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57554" y="142852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Многоугольники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857884" y="5286388"/>
            <a:ext cx="28530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Квадрата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Квадрат и ромб имеют одинаковые стороны. Площадь какой фигуры больше?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8728" y="2000240"/>
            <a:ext cx="6143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ВОПРОС –</a:t>
            </a:r>
          </a:p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         АУКЦИОН </a:t>
            </a:r>
            <a:endParaRPr lang="ru-RU" sz="8000" b="1" dirty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3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57554" y="142852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Многоугольники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572132" y="5286388"/>
            <a:ext cx="31388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Трапеция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этого четырехугольника происходит от греческого слова, в переводе на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означающее «столик», от него так же произошло слово – «трапеза».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57554" y="142852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Многоугольники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858016" y="5286388"/>
            <a:ext cx="18529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Ромб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Термин греческого происхождения, означающий в древности вращающееся тело –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веретено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юлу. О какой фигуре идет речь?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57554" y="142852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Многоугольники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7286644" y="5286388"/>
            <a:ext cx="14243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360</a:t>
            </a:r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сумму всех углов в выпуклом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четырёхугольнике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86380" y="142852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Ребусы 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286380" y="5214950"/>
            <a:ext cx="3357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Угол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5" descr="rebus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8208962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215206" y="142852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Дети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1928802"/>
            <a:ext cx="842968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старшего брата две конфеты, а у младшего 12 конфет. Сколько конфет должен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отнять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старший у младшего, чтобы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справедливость восторжествовала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между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братьями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наступило равенство?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6215074" y="5572140"/>
            <a:ext cx="25522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конфет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86380" y="142852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Ребусы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500694" y="5286388"/>
            <a:ext cx="3071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Диаметр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7" descr="rebus_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7958137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86380" y="142852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Ребусы  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000628" y="5072074"/>
            <a:ext cx="37862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Лобачевский 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14480" y="2428868"/>
            <a:ext cx="6143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КОТ  В  МЕШКЕ</a:t>
            </a:r>
            <a:endParaRPr lang="ru-RU" sz="8000" b="1" dirty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  <p:pic>
        <p:nvPicPr>
          <p:cNvPr id="14" name="Picture 18" descr="rebus_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8424862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3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86380" y="142852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Ребусы  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42844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4857752" y="5572140"/>
            <a:ext cx="4000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Лейбниц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2910" y="2143116"/>
            <a:ext cx="76438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5" descr="Лейбниц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8" y="2046288"/>
            <a:ext cx="842010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86380" y="142852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Ребусы    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4786314" y="5357826"/>
            <a:ext cx="4000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Гаусс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Picture 6" descr="Гаус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14554"/>
            <a:ext cx="8177213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0" name="Rectangle 60"/>
          <p:cNvSpPr>
            <a:spLocks noChangeArrowheads="1"/>
          </p:cNvSpPr>
          <p:nvPr/>
        </p:nvSpPr>
        <p:spPr bwMode="auto">
          <a:xfrm>
            <a:off x="3428992" y="928670"/>
            <a:ext cx="52911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ru-RU" sz="5400" b="1" dirty="0">
                <a:latin typeface="Monotype Corsiva" pitchFamily="66" charset="0"/>
              </a:rPr>
              <a:t>Шифровки</a:t>
            </a:r>
            <a:r>
              <a:rPr kumimoji="0" lang="ru-RU" sz="5400" b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kumimoji="0" lang="ru-RU" sz="5400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</a:p>
        </p:txBody>
      </p:sp>
      <p:sp>
        <p:nvSpPr>
          <p:cNvPr id="61501" name="Text Box 61"/>
          <p:cNvSpPr txBox="1">
            <a:spLocks noChangeArrowheads="1"/>
          </p:cNvSpPr>
          <p:nvPr/>
        </p:nvSpPr>
        <p:spPr bwMode="auto">
          <a:xfrm>
            <a:off x="1285852" y="1928802"/>
            <a:ext cx="672626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ru-RU" sz="5400" b="1" dirty="0" smtClean="0">
                <a:latin typeface="Monotype Corsiva" pitchFamily="66" charset="0"/>
              </a:rPr>
              <a:t>Математика в лицах </a:t>
            </a:r>
            <a:endParaRPr kumimoji="0" lang="ru-RU" sz="5400" b="1" dirty="0">
              <a:latin typeface="Monotype Corsiva" pitchFamily="66" charset="0"/>
            </a:endParaRPr>
          </a:p>
        </p:txBody>
      </p:sp>
      <p:sp>
        <p:nvSpPr>
          <p:cNvPr id="61502" name="Text Box 62"/>
          <p:cNvSpPr txBox="1">
            <a:spLocks noChangeArrowheads="1"/>
          </p:cNvSpPr>
          <p:nvPr/>
        </p:nvSpPr>
        <p:spPr bwMode="auto">
          <a:xfrm>
            <a:off x="2786050" y="3143248"/>
            <a:ext cx="578647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 smtClean="0">
                <a:latin typeface="Monotype Corsiva" pitchFamily="66" charset="0"/>
              </a:rPr>
              <a:t>Словесное сложение</a:t>
            </a:r>
            <a:endParaRPr kumimoji="0" lang="ru-RU" sz="5400" b="1" dirty="0">
              <a:latin typeface="Monotype Corsiva" pitchFamily="66" charset="0"/>
            </a:endParaRPr>
          </a:p>
        </p:txBody>
      </p:sp>
      <p:sp>
        <p:nvSpPr>
          <p:cNvPr id="61503" name="Text Box 63"/>
          <p:cNvSpPr txBox="1">
            <a:spLocks noChangeArrowheads="1"/>
          </p:cNvSpPr>
          <p:nvPr/>
        </p:nvSpPr>
        <p:spPr bwMode="auto">
          <a:xfrm>
            <a:off x="3500430" y="5286388"/>
            <a:ext cx="53514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sz="5400" b="1" dirty="0">
                <a:latin typeface="Monotype Corsiva" pitchFamily="66" charset="0"/>
              </a:rPr>
              <a:t>История</a:t>
            </a:r>
          </a:p>
        </p:txBody>
      </p:sp>
      <p:sp>
        <p:nvSpPr>
          <p:cNvPr id="61504" name="Text Box 64"/>
          <p:cNvSpPr txBox="1">
            <a:spLocks noChangeArrowheads="1"/>
          </p:cNvSpPr>
          <p:nvPr/>
        </p:nvSpPr>
        <p:spPr bwMode="auto">
          <a:xfrm>
            <a:off x="4071934" y="4214818"/>
            <a:ext cx="45720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sz="5400" b="1" dirty="0" smtClean="0">
                <a:latin typeface="Monotype Corsiva" pitchFamily="66" charset="0"/>
              </a:rPr>
              <a:t>Одним словом</a:t>
            </a:r>
            <a:endParaRPr kumimoji="0" lang="ru-RU" sz="5400" b="1" dirty="0">
              <a:latin typeface="Monotype Corsiva" pitchFamily="66" charset="0"/>
            </a:endParaRPr>
          </a:p>
        </p:txBody>
      </p:sp>
      <p:sp>
        <p:nvSpPr>
          <p:cNvPr id="61505" name="Text Box 6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214546" y="857232"/>
            <a:ext cx="962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ru-RU" sz="54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hlinkClick r:id="rId3" action="ppaction://hlinksldjump"/>
              </a:rPr>
              <a:t>1.</a:t>
            </a:r>
            <a:endParaRPr kumimoji="0" lang="ru-RU" sz="54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1506" name="Text Box 6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28596" y="1857364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ru-RU" sz="54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hlinkClick r:id="rId5" action="ppaction://hlinksldjump"/>
              </a:rPr>
              <a:t>2.</a:t>
            </a:r>
            <a:endParaRPr kumimoji="0" lang="ru-RU" sz="54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1507" name="Text Box 6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928794" y="3000372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ru-RU" sz="54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hlinkClick r:id="rId7" action="ppaction://hlinksldjump"/>
              </a:rPr>
              <a:t>3.</a:t>
            </a:r>
            <a:endParaRPr kumimoji="0" lang="ru-RU" sz="54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1508" name="Text Box 68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2928926" y="4143380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ru-RU" sz="54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hlinkClick r:id="rId9" action="ppaction://hlinksldjump"/>
              </a:rPr>
              <a:t>4.</a:t>
            </a:r>
            <a:endParaRPr kumimoji="0" lang="ru-RU" sz="54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1509" name="Text Box 6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357422" y="5357826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ru-RU" sz="54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hlinkClick r:id="rId2" action="ppaction://hlinksldjump"/>
              </a:rPr>
              <a:t>5.</a:t>
            </a:r>
            <a:endParaRPr kumimoji="0" lang="ru-RU" sz="540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142852"/>
            <a:ext cx="54022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itchFamily="18" charset="0"/>
              </a:rPr>
              <a:t>Финальный тур  </a:t>
            </a:r>
            <a:endParaRPr lang="ru-RU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1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61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1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1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15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1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1"/>
                  </p:tgtEl>
                </p:cond>
              </p:nextCondLst>
            </p:seq>
          </p:childTnLst>
        </p:cTn>
      </p:par>
    </p:tnLst>
    <p:bldLst>
      <p:bldP spid="61500" grpId="0"/>
      <p:bldP spid="61501" grpId="0"/>
      <p:bldP spid="61502" grpId="0"/>
      <p:bldP spid="61503" grpId="0"/>
      <p:bldP spid="6150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57158" y="1071546"/>
            <a:ext cx="83582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ru-RU" sz="4400" b="1" dirty="0">
                <a:solidFill>
                  <a:srgbClr val="FF0000"/>
                </a:solidFill>
              </a:rPr>
              <a:t>Расшифруйте слова и назовите лишнее:</a:t>
            </a:r>
          </a:p>
        </p:txBody>
      </p:sp>
      <p:sp>
        <p:nvSpPr>
          <p:cNvPr id="82950" name="Text Box 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714480" y="2571744"/>
            <a:ext cx="585788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ru-RU" sz="5400" b="1" dirty="0">
                <a:solidFill>
                  <a:srgbClr val="002060"/>
                </a:solidFill>
                <a:latin typeface="Monotype Corsiva" pitchFamily="66" charset="0"/>
              </a:rPr>
              <a:t>б  к  у</a:t>
            </a:r>
          </a:p>
          <a:p>
            <a:pPr algn="ctr">
              <a:defRPr/>
            </a:pPr>
            <a:r>
              <a:rPr kumimoji="0" lang="ru-RU" sz="5400" b="1" dirty="0">
                <a:solidFill>
                  <a:srgbClr val="002060"/>
                </a:solidFill>
                <a:latin typeface="Monotype Corsiva" pitchFamily="66" charset="0"/>
              </a:rPr>
              <a:t>л  о  </a:t>
            </a:r>
            <a:r>
              <a:rPr kumimoji="0" lang="ru-RU" sz="5400" b="1" dirty="0" err="1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kumimoji="0" lang="ru-RU" sz="5400" b="1" dirty="0">
                <a:solidFill>
                  <a:srgbClr val="002060"/>
                </a:solidFill>
                <a:latin typeface="Monotype Corsiva" pitchFamily="66" charset="0"/>
              </a:rPr>
              <a:t>  с  о  т  </a:t>
            </a:r>
            <a:r>
              <a:rPr kumimoji="0" lang="ru-RU" sz="5400" b="1" dirty="0" err="1">
                <a:solidFill>
                  <a:srgbClr val="002060"/>
                </a:solidFill>
                <a:latin typeface="Monotype Corsiva" pitchFamily="66" charset="0"/>
              </a:rPr>
              <a:t>ь</a:t>
            </a:r>
            <a:r>
              <a:rPr kumimoji="0" lang="ru-RU" sz="5400" b="1" dirty="0">
                <a:solidFill>
                  <a:srgbClr val="002060"/>
                </a:solidFill>
                <a:latin typeface="Monotype Corsiva" pitchFamily="66" charset="0"/>
              </a:rPr>
              <a:t>  к  с</a:t>
            </a:r>
          </a:p>
          <a:p>
            <a:pPr algn="ctr">
              <a:defRPr/>
            </a:pPr>
            <a:r>
              <a:rPr kumimoji="0" lang="ru-RU" sz="5400" b="1" dirty="0">
                <a:solidFill>
                  <a:srgbClr val="002060"/>
                </a:solidFill>
                <a:latin typeface="Monotype Corsiva" pitchFamily="66" charset="0"/>
              </a:rPr>
              <a:t>а  т  ч  о  к</a:t>
            </a:r>
          </a:p>
          <a:p>
            <a:pPr algn="ctr">
              <a:defRPr/>
            </a:pPr>
            <a:r>
              <a:rPr kumimoji="0" lang="ru-RU" sz="5400" b="1" dirty="0">
                <a:solidFill>
                  <a:srgbClr val="002060"/>
                </a:solidFill>
                <a:latin typeface="Monotype Corsiva" pitchFamily="66" charset="0"/>
              </a:rPr>
              <a:t>я м  а  я  </a:t>
            </a:r>
            <a:r>
              <a:rPr kumimoji="0" lang="ru-RU" sz="5400" b="1" dirty="0" err="1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kumimoji="0" lang="ru-RU" sz="5400" b="1" dirty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kumimoji="0" lang="ru-RU" sz="5400" b="1" dirty="0" err="1">
                <a:solidFill>
                  <a:srgbClr val="002060"/>
                </a:solidFill>
                <a:latin typeface="Monotype Corsiva" pitchFamily="66" charset="0"/>
              </a:rPr>
              <a:t>р</a:t>
            </a:r>
            <a:endParaRPr kumimoji="0" lang="ru-RU" sz="44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defRPr/>
            </a:pPr>
            <a:endParaRPr kumimoji="0" lang="ru-RU" sz="4400" b="1" dirty="0"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072462" y="5786454"/>
            <a:ext cx="613788" cy="54235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newsflash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1714488"/>
            <a:ext cx="7715304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Кому принадлежат эти строки: «Математику уже затем учить надо, что она ум в порядок приводит»?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143900" y="5786454"/>
            <a:ext cx="571504" cy="50006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newsflash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71472" y="1928802"/>
            <a:ext cx="7800977" cy="2748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Нота + Множество деревьев =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= Древнегреческий математик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8072462" y="5715016"/>
            <a:ext cx="571504" cy="571504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newsflash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14348" y="1500174"/>
            <a:ext cx="7937500" cy="402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«Танцевальное движение единицы объема» - </a:t>
            </a:r>
            <a:r>
              <a:rPr lang="ru-RU" sz="4400" b="1" dirty="0" smtClean="0">
                <a:solidFill>
                  <a:srgbClr val="FF0000"/>
                </a:solidFill>
              </a:rPr>
              <a:t>инструментарий живописца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8001024" y="5786454"/>
            <a:ext cx="714380" cy="571504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newsflash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904875" y="1685925"/>
            <a:ext cx="751681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ru-RU" sz="4400" dirty="0">
                <a:solidFill>
                  <a:srgbClr val="FF0000"/>
                </a:solidFill>
              </a:rPr>
              <a:t> </a:t>
            </a:r>
            <a:r>
              <a:rPr kumimoji="0" lang="ru-RU" sz="4400" b="1" dirty="0">
                <a:solidFill>
                  <a:srgbClr val="FF0000"/>
                </a:solidFill>
              </a:rPr>
              <a:t>При каком царе впервые русские меры верста, фут, сажень, аршин были определены в соответственную систему?</a:t>
            </a: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8143900" y="5786454"/>
            <a:ext cx="613788" cy="54235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215206" y="142852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Дети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1785926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Когда младенца Кузю поцарапала кошка, он орал 5 минут, когда его укусила оса, он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орал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3 минуты больше, но когда собственная мать набросилась на него и начала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мыть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мылом, Кузя орал в два раза дольше, чем после укуса осы. Мама мыла Кузю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минут. Сколько орал уже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вымытый</a:t>
            </a:r>
          </a:p>
          <a:p>
            <a:pPr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Кузя?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6215074" y="5572140"/>
            <a:ext cx="23102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минут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714348" y="1928802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stral" pitchFamily="66" charset="0"/>
                <a:ea typeface="+mj-ea"/>
                <a:cs typeface="Arial" charset="0"/>
              </a:rPr>
              <a:t>ПОДВЕДЕМ  ИТОГИ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49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3" cy="432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996" name="Rectangle 4"/>
            <p:cNvSpPr>
              <a:spLocks noChangeArrowheads="1"/>
            </p:cNvSpPr>
            <p:nvPr/>
          </p:nvSpPr>
          <p:spPr bwMode="auto">
            <a:xfrm>
              <a:off x="5647" y="0"/>
              <a:ext cx="113" cy="432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997" name="Rectangle 5"/>
            <p:cNvSpPr>
              <a:spLocks noChangeArrowheads="1"/>
            </p:cNvSpPr>
            <p:nvPr/>
          </p:nvSpPr>
          <p:spPr bwMode="auto">
            <a:xfrm rot="5400000">
              <a:off x="2821" y="-2707"/>
              <a:ext cx="119" cy="553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998" name="Rectangle 6"/>
            <p:cNvSpPr>
              <a:spLocks noChangeArrowheads="1"/>
            </p:cNvSpPr>
            <p:nvPr/>
          </p:nvSpPr>
          <p:spPr bwMode="auto">
            <a:xfrm rot="5400000">
              <a:off x="2821" y="1493"/>
              <a:ext cx="119" cy="553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443" name="WordArt 14"/>
          <p:cNvSpPr>
            <a:spLocks noChangeArrowheads="1" noChangeShapeType="1" noTextEdit="1"/>
          </p:cNvSpPr>
          <p:nvPr/>
        </p:nvSpPr>
        <p:spPr bwMode="auto">
          <a:xfrm>
            <a:off x="1071538" y="1285860"/>
            <a:ext cx="6840537" cy="244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Победа</a:t>
            </a:r>
          </a:p>
        </p:txBody>
      </p:sp>
      <p:pic>
        <p:nvPicPr>
          <p:cNvPr id="61444" name="Picture 16" descr="star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071942"/>
            <a:ext cx="245903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17" descr="b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56659">
            <a:off x="6392519" y="4105220"/>
            <a:ext cx="17716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Picture 18" descr="b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37224">
            <a:off x="1220922" y="4087485"/>
            <a:ext cx="17716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215206" y="142852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Дети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1785926"/>
            <a:ext cx="864399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Один мальчик охотился в кухне на тараканов и убил пятерых, а ранил в три раза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Трех тараканов мальчик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ранил смертельно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они погибли от ран,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остальные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тараканы выздоровели, но обиделись на мальчика навсегда и ушли к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соседям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Сколько тараканов ушло к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соседям</a:t>
            </a:r>
          </a:p>
          <a:p>
            <a:pPr lvl="0"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навсегда?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5357818" y="5643578"/>
            <a:ext cx="35754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 тараканов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215206" y="142852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Дети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1785926"/>
            <a:ext cx="835824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Толе купили по 5 пирожных. Коля съел свои за 6 минут и стал сходить с ума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зависти глядя, как Толя ест каждое пирожное по 4 минуты. Долго ли будет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сходить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ума от  зависти Коля?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6000760" y="5572140"/>
            <a:ext cx="25923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 минут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2143116"/>
            <a:ext cx="6143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ВОПРОС –</a:t>
            </a:r>
          </a:p>
          <a:p>
            <a:r>
              <a:rPr lang="ru-RU" sz="8000" b="1" dirty="0" smtClean="0">
                <a:solidFill>
                  <a:srgbClr val="A7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         АУКЦИОН </a:t>
            </a:r>
            <a:endParaRPr lang="ru-RU" sz="8000" b="1" dirty="0">
              <a:solidFill>
                <a:srgbClr val="A7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7" grpId="0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628" y="142852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Окружность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1928802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древности такого термина не было. Его ввел в 17 веке французский математик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Франсуа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Виет, в переводе с латинского он означает «спица колеса». Что это?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6215074" y="5572140"/>
            <a:ext cx="20258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Радиус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63080-037D-4A6B-AF68-E9059C3955E0}" type="datetime1">
              <a:rPr lang="ru-RU" smtClean="0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7A7F3-2E2D-4131-B6CB-0CE483A6391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628" y="142852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Окружность  </a:t>
            </a:r>
            <a:endParaRPr lang="ru-RU" sz="4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92867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dirty="0" smtClean="0">
                <a:solidFill>
                  <a:srgbClr val="010229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dirty="0">
              <a:solidFill>
                <a:srgbClr val="01022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2071678"/>
            <a:ext cx="76438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 точка находится на пересечении биссектрис треугольника?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1928794" y="5572140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вписанной окружности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математика - 1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- 1!</Template>
  <TotalTime>845</TotalTime>
  <Words>887</Words>
  <Application>Microsoft Office PowerPoint</Application>
  <PresentationFormat>Экран (4:3)</PresentationFormat>
  <Paragraphs>338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математика - 1!</vt:lpstr>
      <vt:lpstr>СВОЯ ИГРА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Admin</dc:creator>
  <dc:description>http://aida.ucoz.ru</dc:description>
  <cp:lastModifiedBy>Новосёл</cp:lastModifiedBy>
  <cp:revision>52</cp:revision>
  <dcterms:created xsi:type="dcterms:W3CDTF">2011-11-06T11:18:09Z</dcterms:created>
  <dcterms:modified xsi:type="dcterms:W3CDTF">2013-02-04T15:25:32Z</dcterms:modified>
</cp:coreProperties>
</file>