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9" r:id="rId2"/>
    <p:sldId id="266" r:id="rId3"/>
    <p:sldId id="263" r:id="rId4"/>
    <p:sldId id="267" r:id="rId5"/>
    <p:sldId id="270" r:id="rId6"/>
    <p:sldId id="273" r:id="rId7"/>
    <p:sldId id="272" r:id="rId8"/>
    <p:sldId id="271" r:id="rId9"/>
    <p:sldId id="274" r:id="rId10"/>
    <p:sldId id="275" r:id="rId11"/>
    <p:sldId id="277" r:id="rId12"/>
    <p:sldId id="278" r:id="rId13"/>
    <p:sldId id="268" r:id="rId14"/>
    <p:sldId id="269" r:id="rId15"/>
    <p:sldId id="258" r:id="rId16"/>
    <p:sldId id="279" r:id="rId17"/>
    <p:sldId id="256" r:id="rId18"/>
    <p:sldId id="257" r:id="rId19"/>
    <p:sldId id="280" r:id="rId20"/>
    <p:sldId id="281" r:id="rId21"/>
    <p:sldId id="283" r:id="rId22"/>
    <p:sldId id="261" r:id="rId2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8E0AA5-DD50-475E-B80C-9C1B98717245}" type="datetimeFigureOut">
              <a:rPr lang="ru-RU" smtClean="0"/>
              <a:pPr/>
              <a:t>26.02.2017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DB54D6-F771-431E-A999-7D2B8D0CF17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7159E01-FA38-41C1-9BBD-6519DAD2D95D}"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2/26/2017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2/26/2017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2/26/2017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2/26/2017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2/26/2017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2/26/2017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tribogaturia.ru/wp-content/uploads/2015/05/36.jpg"/>
          <p:cNvPicPr>
            <a:picLocks noChangeAspect="1" noChangeArrowheads="1"/>
          </p:cNvPicPr>
          <p:nvPr/>
        </p:nvPicPr>
        <p:blipFill>
          <a:blip r:embed="rId2" cstate="print"/>
          <a:srcRect l="18462" r="18461" b="9231"/>
          <a:stretch>
            <a:fillRect/>
          </a:stretch>
        </p:blipFill>
        <p:spPr bwMode="auto">
          <a:xfrm>
            <a:off x="457200" y="657922"/>
            <a:ext cx="2667000" cy="3837878"/>
          </a:xfrm>
          <a:prstGeom prst="rect">
            <a:avLst/>
          </a:prstGeom>
          <a:noFill/>
        </p:spPr>
      </p:pic>
      <p:sp>
        <p:nvSpPr>
          <p:cNvPr id="3" name="TextBox 2"/>
          <p:cNvSpPr txBox="1"/>
          <p:nvPr/>
        </p:nvSpPr>
        <p:spPr>
          <a:xfrm>
            <a:off x="0" y="4648200"/>
            <a:ext cx="9144000" cy="2123658"/>
          </a:xfrm>
          <a:prstGeom prst="rect">
            <a:avLst/>
          </a:prstGeom>
          <a:noFill/>
        </p:spPr>
        <p:txBody>
          <a:bodyPr wrap="square" rtlCol="0">
            <a:spAutoFit/>
          </a:bodyPr>
          <a:lstStyle/>
          <a:p>
            <a:pPr algn="ctr"/>
            <a:r>
              <a:rPr lang="ru-RU" sz="6600" b="1" dirty="0" smtClean="0">
                <a:solidFill>
                  <a:srgbClr val="FF0000"/>
                </a:solidFill>
                <a:latin typeface="Comic Sans MS" pitchFamily="66" charset="0"/>
              </a:rPr>
              <a:t>Здоровым </a:t>
            </a:r>
          </a:p>
          <a:p>
            <a:pPr algn="ctr"/>
            <a:r>
              <a:rPr lang="ru-RU" sz="6600" b="1" dirty="0" smtClean="0">
                <a:solidFill>
                  <a:srgbClr val="FF0000"/>
                </a:solidFill>
                <a:latin typeface="Comic Sans MS" pitchFamily="66" charset="0"/>
              </a:rPr>
              <a:t>быть здорово!!!</a:t>
            </a:r>
            <a:endParaRPr lang="ru-RU" sz="6600" b="1" dirty="0">
              <a:solidFill>
                <a:srgbClr val="FF0000"/>
              </a:solidFill>
              <a:latin typeface="Comic Sans MS" pitchFamily="66" charset="0"/>
            </a:endParaRPr>
          </a:p>
        </p:txBody>
      </p:sp>
      <p:pic>
        <p:nvPicPr>
          <p:cNvPr id="7174" name="Picture 6" descr="https://fs00.infourok.ru/images/doc/295/294149/1/hello_html_79ccec5c.jpg"/>
          <p:cNvPicPr>
            <a:picLocks noChangeAspect="1" noChangeArrowheads="1"/>
          </p:cNvPicPr>
          <p:nvPr/>
        </p:nvPicPr>
        <p:blipFill>
          <a:blip r:embed="rId3" cstate="print"/>
          <a:srcRect l="15207" t="4598" r="18897" b="10345"/>
          <a:stretch>
            <a:fillRect/>
          </a:stretch>
        </p:blipFill>
        <p:spPr bwMode="auto">
          <a:xfrm>
            <a:off x="3581400" y="762000"/>
            <a:ext cx="1767016" cy="2743200"/>
          </a:xfrm>
          <a:prstGeom prst="rect">
            <a:avLst/>
          </a:prstGeom>
          <a:noFill/>
        </p:spPr>
      </p:pic>
      <p:pic>
        <p:nvPicPr>
          <p:cNvPr id="7176" name="Picture 8" descr="http://wdesk.ru/_ph/219/2/657303475.gif"/>
          <p:cNvPicPr>
            <a:picLocks noChangeAspect="1" noChangeArrowheads="1" noCrop="1"/>
          </p:cNvPicPr>
          <p:nvPr/>
        </p:nvPicPr>
        <p:blipFill>
          <a:blip r:embed="rId4" cstate="print"/>
          <a:srcRect/>
          <a:stretch>
            <a:fillRect/>
          </a:stretch>
        </p:blipFill>
        <p:spPr bwMode="auto">
          <a:xfrm>
            <a:off x="5800725" y="1295400"/>
            <a:ext cx="3343275" cy="37147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3400" y="228600"/>
            <a:ext cx="8229600" cy="1524000"/>
          </a:xfrm>
        </p:spPr>
        <p:txBody>
          <a:bodyPr>
            <a:normAutofit/>
          </a:bodyPr>
          <a:lstStyle/>
          <a:p>
            <a:pPr algn="ctr">
              <a:buNone/>
            </a:pPr>
            <a:r>
              <a:rPr lang="ru-RU" sz="4000" b="1" dirty="0" smtClean="0">
                <a:solidFill>
                  <a:srgbClr val="FF0000"/>
                </a:solidFill>
                <a:latin typeface="Comic Sans MS" pitchFamily="66" charset="0"/>
              </a:rPr>
              <a:t>Состояние здоровья детей</a:t>
            </a:r>
          </a:p>
          <a:p>
            <a:pPr algn="ctr">
              <a:buNone/>
            </a:pPr>
            <a:r>
              <a:rPr lang="ru-RU" sz="4000" b="1" dirty="0" smtClean="0">
                <a:solidFill>
                  <a:srgbClr val="FF0000"/>
                </a:solidFill>
                <a:latin typeface="Comic Sans MS" pitchFamily="66" charset="0"/>
              </a:rPr>
              <a:t>МБОУ СОШ №8</a:t>
            </a:r>
            <a:endParaRPr lang="ru-RU" sz="4000" b="1" dirty="0">
              <a:solidFill>
                <a:srgbClr val="FF0000"/>
              </a:solidFill>
            </a:endParaRPr>
          </a:p>
        </p:txBody>
      </p:sp>
      <p:sp>
        <p:nvSpPr>
          <p:cNvPr id="4" name="Содержимое 2"/>
          <p:cNvSpPr txBox="1">
            <a:spLocks/>
          </p:cNvSpPr>
          <p:nvPr/>
        </p:nvSpPr>
        <p:spPr>
          <a:xfrm>
            <a:off x="457200" y="2514600"/>
            <a:ext cx="8229600" cy="2362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ru-RU" sz="3200" b="0" i="0" u="none" strike="noStrike" kern="1200" cap="none" spc="0" normalizeH="0" baseline="0" noProof="0" dirty="0" smtClean="0">
                <a:ln>
                  <a:noFill/>
                </a:ln>
                <a:solidFill>
                  <a:schemeClr val="tx1"/>
                </a:solidFill>
                <a:effectLst/>
                <a:uLnTx/>
                <a:uFillTx/>
                <a:latin typeface="Comic Sans MS" pitchFamily="66" charset="0"/>
                <a:ea typeface="+mn-ea"/>
                <a:cs typeface="+mn-cs"/>
              </a:rPr>
              <a:t>процент абсолютно здоровых </a:t>
            </a:r>
            <a:r>
              <a:rPr kumimoji="0" lang="ru-RU" sz="3200" b="0" i="0" u="none" strike="noStrike" kern="1200" cap="none" spc="0" normalizeH="0" baseline="0" noProof="0" dirty="0" err="1" smtClean="0">
                <a:ln>
                  <a:noFill/>
                </a:ln>
                <a:solidFill>
                  <a:schemeClr val="tx1"/>
                </a:solidFill>
                <a:effectLst/>
                <a:uLnTx/>
                <a:uFillTx/>
                <a:latin typeface="Comic Sans MS" pitchFamily="66" charset="0"/>
                <a:ea typeface="+mn-ea"/>
                <a:cs typeface="+mn-cs"/>
              </a:rPr>
              <a:t>дете</a:t>
            </a:r>
            <a:r>
              <a:rPr lang="ru-RU" sz="3200" dirty="0" err="1" smtClean="0">
                <a:latin typeface="Comic Sans MS" pitchFamily="66" charset="0"/>
              </a:rPr>
              <a:t>й</a:t>
            </a:r>
            <a:r>
              <a:rPr lang="ru-RU" sz="3200" dirty="0" smtClean="0">
                <a:latin typeface="Comic Sans MS" pitchFamily="66" charset="0"/>
              </a:rPr>
              <a:t> </a:t>
            </a:r>
            <a:r>
              <a:rPr kumimoji="0" lang="ru-RU" sz="3200" b="0" i="0" u="none" strike="noStrike" kern="1200" cap="none" spc="0" normalizeH="0" baseline="0" noProof="0" dirty="0" smtClean="0">
                <a:ln>
                  <a:noFill/>
                </a:ln>
                <a:solidFill>
                  <a:schemeClr val="tx1"/>
                </a:solidFill>
                <a:effectLst/>
                <a:uLnTx/>
                <a:uFillTx/>
                <a:latin typeface="Comic Sans MS" pitchFamily="66" charset="0"/>
                <a:ea typeface="+mn-ea"/>
                <a:cs typeface="+mn-cs"/>
              </a:rPr>
              <a:t> (1 гр.здоровья) всего 11% (169 чел),</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ru-RU" sz="3200" b="0" i="0" u="none" strike="noStrike" kern="1200" cap="none" spc="0" normalizeH="0" baseline="0" noProof="0" dirty="0" smtClean="0">
                <a:ln>
                  <a:noFill/>
                </a:ln>
                <a:solidFill>
                  <a:schemeClr val="tx1"/>
                </a:solidFill>
                <a:effectLst/>
                <a:uLnTx/>
                <a:uFillTx/>
                <a:latin typeface="Comic Sans MS" pitchFamily="66" charset="0"/>
                <a:ea typeface="+mn-ea"/>
                <a:cs typeface="+mn-cs"/>
              </a:rPr>
              <a:t>30% детей страдают различными </a:t>
            </a:r>
            <a:r>
              <a:rPr kumimoji="0" lang="ru-RU" sz="3500" b="0" i="0" u="none" strike="noStrike" kern="1200" cap="none" spc="0" normalizeH="0" baseline="0" noProof="0" dirty="0" smtClean="0">
                <a:ln>
                  <a:noFill/>
                </a:ln>
                <a:solidFill>
                  <a:schemeClr val="tx1"/>
                </a:solidFill>
                <a:effectLst/>
                <a:uLnTx/>
                <a:uFillTx/>
                <a:latin typeface="Comic Sans MS" pitchFamily="66" charset="0"/>
              </a:rPr>
              <a:t>заболеваниями глаз.</a:t>
            </a:r>
            <a:endParaRPr kumimoji="0" lang="ru-RU" sz="3500" b="0" i="0" u="none" strike="noStrike" kern="1200" cap="none" spc="0" normalizeH="0" baseline="0" noProof="0" dirty="0">
              <a:ln>
                <a:noFill/>
              </a:ln>
              <a:solidFill>
                <a:schemeClr val="tx1"/>
              </a:solidFill>
              <a:effectLst/>
              <a:uLnTx/>
              <a:uFillTx/>
              <a:latin typeface="Comic Sans MS"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latin typeface="Comic Sans MS" pitchFamily="66" charset="0"/>
              </a:rPr>
              <a:t>Причины:</a:t>
            </a:r>
            <a:endParaRPr lang="ru-RU" b="1" dirty="0">
              <a:solidFill>
                <a:srgbClr val="FF0000"/>
              </a:solidFill>
              <a:latin typeface="Comic Sans MS" pitchFamily="66" charset="0"/>
            </a:endParaRPr>
          </a:p>
        </p:txBody>
      </p:sp>
      <p:sp>
        <p:nvSpPr>
          <p:cNvPr id="3" name="Содержимое 2"/>
          <p:cNvSpPr>
            <a:spLocks noGrp="1"/>
          </p:cNvSpPr>
          <p:nvPr>
            <p:ph idx="1"/>
          </p:nvPr>
        </p:nvSpPr>
        <p:spPr>
          <a:xfrm>
            <a:off x="228600" y="1600200"/>
            <a:ext cx="8686800" cy="4525963"/>
          </a:xfrm>
        </p:spPr>
        <p:txBody>
          <a:bodyPr>
            <a:normAutofit fontScale="47500" lnSpcReduction="20000"/>
          </a:bodyPr>
          <a:lstStyle/>
          <a:p>
            <a:pPr algn="ctr">
              <a:buNone/>
            </a:pPr>
            <a:r>
              <a:rPr lang="ru-RU" dirty="0" smtClean="0"/>
              <a:t>	</a:t>
            </a:r>
            <a:r>
              <a:rPr lang="ru-RU" sz="5900" b="1" dirty="0" smtClean="0">
                <a:latin typeface="Comic Sans MS" pitchFamily="66" charset="0"/>
              </a:rPr>
              <a:t>Факторы, определяющие состояние здоровья:</a:t>
            </a:r>
          </a:p>
          <a:p>
            <a:pPr>
              <a:buNone/>
            </a:pPr>
            <a:endParaRPr lang="ru-RU" sz="5100" b="1" dirty="0" smtClean="0">
              <a:latin typeface="Comic Sans MS" pitchFamily="66" charset="0"/>
            </a:endParaRPr>
          </a:p>
          <a:p>
            <a:pPr lvl="0" algn="just">
              <a:buFont typeface="Wingdings" pitchFamily="2" charset="2"/>
              <a:buChar char="ü"/>
            </a:pPr>
            <a:r>
              <a:rPr lang="ru-RU" sz="5100" dirty="0" smtClean="0">
                <a:latin typeface="Comic Sans MS" pitchFamily="66" charset="0"/>
              </a:rPr>
              <a:t>50–55 % зависит от образа жизни: малоподвижный образ жизни, вредные привычки, неправильное питание, психологический климат.</a:t>
            </a:r>
          </a:p>
          <a:p>
            <a:pPr lvl="0" algn="just">
              <a:buFont typeface="Wingdings" pitchFamily="2" charset="2"/>
              <a:buChar char="ü"/>
            </a:pPr>
            <a:r>
              <a:rPr lang="ru-RU" sz="5100" dirty="0" smtClean="0">
                <a:latin typeface="Comic Sans MS" pitchFamily="66" charset="0"/>
              </a:rPr>
              <a:t>20–25 % влияние окружающей среды и экологии (только от 5 до 10 % детей рождаются здоровыми).</a:t>
            </a:r>
          </a:p>
          <a:p>
            <a:pPr lvl="0" algn="just">
              <a:buFont typeface="Wingdings" pitchFamily="2" charset="2"/>
              <a:buChar char="ü"/>
            </a:pPr>
            <a:r>
              <a:rPr lang="ru-RU" sz="5100" dirty="0" smtClean="0">
                <a:latin typeface="Comic Sans MS" pitchFamily="66" charset="0"/>
              </a:rPr>
              <a:t>20 % – наследственность (по наследственности передаются такие заболевания, как болезнь Дауна, болезни, связанные с обменом веществ, вирусные и другие заболевания).</a:t>
            </a:r>
          </a:p>
          <a:p>
            <a:pPr lvl="0" algn="just">
              <a:buFont typeface="Wingdings" pitchFamily="2" charset="2"/>
              <a:buChar char="ü"/>
            </a:pPr>
            <a:r>
              <a:rPr lang="ru-RU" sz="5100" dirty="0" smtClean="0">
                <a:latin typeface="Comic Sans MS" pitchFamily="66" charset="0"/>
              </a:rPr>
              <a:t>И только 5 % зависит от медицины.</a:t>
            </a:r>
          </a:p>
          <a:p>
            <a:endParaRPr lang="ru-RU" dirty="0"/>
          </a:p>
        </p:txBody>
      </p:sp>
      <p:pic>
        <p:nvPicPr>
          <p:cNvPr id="4" name="Picture 6" descr="https://im1-tub-ru.yandex.net/i?id=3a8c5c44a0260b3aa85a6f2d0504fe1c-l&amp;n=13"/>
          <p:cNvPicPr>
            <a:picLocks noChangeAspect="1" noChangeArrowheads="1"/>
          </p:cNvPicPr>
          <p:nvPr/>
        </p:nvPicPr>
        <p:blipFill>
          <a:blip r:embed="rId2" cstate="print"/>
          <a:srcRect/>
          <a:stretch>
            <a:fillRect/>
          </a:stretch>
        </p:blipFill>
        <p:spPr bwMode="auto">
          <a:xfrm>
            <a:off x="6400800" y="228600"/>
            <a:ext cx="2133600" cy="135168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838200"/>
            <a:ext cx="7162800" cy="1143000"/>
          </a:xfrm>
        </p:spPr>
        <p:txBody>
          <a:bodyPr>
            <a:normAutofit fontScale="90000"/>
          </a:bodyPr>
          <a:lstStyle/>
          <a:p>
            <a:r>
              <a:rPr lang="ru-RU" b="1" dirty="0" smtClean="0">
                <a:solidFill>
                  <a:srgbClr val="FF0000"/>
                </a:solidFill>
                <a:latin typeface="Comic Sans MS" pitchFamily="66" charset="0"/>
              </a:rPr>
              <a:t>Негативные факторы здоровья:</a:t>
            </a:r>
            <a:r>
              <a:rPr lang="ru-RU" dirty="0" smtClean="0"/>
              <a:t/>
            </a:r>
            <a:br>
              <a:rPr lang="ru-RU" dirty="0" smtClean="0"/>
            </a:br>
            <a:endParaRPr lang="ru-RU" dirty="0"/>
          </a:p>
        </p:txBody>
      </p:sp>
      <p:sp>
        <p:nvSpPr>
          <p:cNvPr id="3" name="Содержимое 2"/>
          <p:cNvSpPr>
            <a:spLocks noGrp="1"/>
          </p:cNvSpPr>
          <p:nvPr>
            <p:ph idx="1"/>
          </p:nvPr>
        </p:nvSpPr>
        <p:spPr>
          <a:xfrm>
            <a:off x="381000" y="2332037"/>
            <a:ext cx="8229600" cy="4525963"/>
          </a:xfrm>
        </p:spPr>
        <p:txBody>
          <a:bodyPr>
            <a:normAutofit fontScale="92500" lnSpcReduction="10000"/>
          </a:bodyPr>
          <a:lstStyle/>
          <a:p>
            <a:pPr lvl="0" algn="just">
              <a:buFont typeface="Wingdings" pitchFamily="2" charset="2"/>
              <a:buChar char="ü"/>
            </a:pPr>
            <a:r>
              <a:rPr lang="ru-RU" dirty="0" smtClean="0"/>
              <a:t>малоподвижный образ учащихся;</a:t>
            </a:r>
          </a:p>
          <a:p>
            <a:pPr lvl="0" algn="just">
              <a:buFont typeface="Wingdings" pitchFamily="2" charset="2"/>
              <a:buChar char="ü"/>
            </a:pPr>
            <a:r>
              <a:rPr lang="ru-RU" dirty="0" smtClean="0"/>
              <a:t>перегрузка учебного процесса многими дисциплинами;</a:t>
            </a:r>
          </a:p>
          <a:p>
            <a:pPr lvl="0" algn="just">
              <a:buFont typeface="Wingdings" pitchFamily="2" charset="2"/>
              <a:buChar char="ü"/>
            </a:pPr>
            <a:r>
              <a:rPr lang="ru-RU" dirty="0" smtClean="0"/>
              <a:t>стрессовые воздействия во время обучения;</a:t>
            </a:r>
          </a:p>
          <a:p>
            <a:pPr lvl="0" algn="just">
              <a:buFont typeface="Wingdings" pitchFamily="2" charset="2"/>
              <a:buChar char="ü"/>
            </a:pPr>
            <a:r>
              <a:rPr lang="ru-RU" dirty="0" smtClean="0"/>
              <a:t>несбалансированное питание;</a:t>
            </a:r>
          </a:p>
          <a:p>
            <a:pPr lvl="0" algn="just">
              <a:buFont typeface="Wingdings" pitchFamily="2" charset="2"/>
              <a:buChar char="ü"/>
            </a:pPr>
            <a:r>
              <a:rPr lang="ru-RU" dirty="0" smtClean="0"/>
              <a:t>отсутствие здорового образа жизни во многих семьях;</a:t>
            </a:r>
          </a:p>
          <a:p>
            <a:pPr lvl="0" algn="just">
              <a:buFont typeface="Wingdings" pitchFamily="2" charset="2"/>
              <a:buChar char="ü"/>
            </a:pPr>
            <a:r>
              <a:rPr lang="ru-RU" dirty="0" smtClean="0"/>
              <a:t>несоблюдение режима дня;</a:t>
            </a:r>
          </a:p>
          <a:p>
            <a:pPr lvl="0" algn="just">
              <a:buFont typeface="Wingdings" pitchFamily="2" charset="2"/>
              <a:buChar char="ü"/>
            </a:pPr>
            <a:r>
              <a:rPr lang="ru-RU" dirty="0" smtClean="0"/>
              <a:t>несоблюдение гигиенических требований.</a:t>
            </a:r>
          </a:p>
          <a:p>
            <a:endParaRPr lang="ru-RU" dirty="0"/>
          </a:p>
        </p:txBody>
      </p:sp>
      <p:pic>
        <p:nvPicPr>
          <p:cNvPr id="4" name="Picture 10" descr="http://1.bp.blogspot.com/-aa9G5p5fmrU/Vm8QC3zvOVI/AAAAAAAAACo/SOF98ZYOxwQ/s1600/97bcf21727201a130cb529af91b699d6.jpg"/>
          <p:cNvPicPr>
            <a:picLocks noChangeAspect="1" noChangeArrowheads="1" noCrop="1"/>
          </p:cNvPicPr>
          <p:nvPr/>
        </p:nvPicPr>
        <p:blipFill>
          <a:blip r:embed="rId2" cstate="print"/>
          <a:srcRect/>
          <a:stretch>
            <a:fillRect/>
          </a:stretch>
        </p:blipFill>
        <p:spPr bwMode="auto">
          <a:xfrm>
            <a:off x="685800" y="0"/>
            <a:ext cx="1971675" cy="218789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Наталья\Desktop\Ekh6dUEXzzo.jpg"/>
          <p:cNvPicPr>
            <a:picLocks noChangeAspect="1" noChangeArrowheads="1"/>
          </p:cNvPicPr>
          <p:nvPr/>
        </p:nvPicPr>
        <p:blipFill>
          <a:blip r:embed="rId2" cstate="print"/>
          <a:srcRect/>
          <a:stretch>
            <a:fillRect/>
          </a:stretch>
        </p:blipFill>
        <p:spPr bwMode="auto">
          <a:xfrm>
            <a:off x="0" y="685800"/>
            <a:ext cx="3956975" cy="4686300"/>
          </a:xfrm>
          <a:prstGeom prst="rect">
            <a:avLst/>
          </a:prstGeom>
          <a:noFill/>
        </p:spPr>
      </p:pic>
      <p:sp>
        <p:nvSpPr>
          <p:cNvPr id="5" name="Прямоугольник 4"/>
          <p:cNvSpPr/>
          <p:nvPr/>
        </p:nvSpPr>
        <p:spPr>
          <a:xfrm>
            <a:off x="3657600" y="533400"/>
            <a:ext cx="5105400" cy="5570756"/>
          </a:xfrm>
          <a:prstGeom prst="rect">
            <a:avLst/>
          </a:prstGeom>
        </p:spPr>
        <p:txBody>
          <a:bodyPr wrap="square">
            <a:spAutoFit/>
          </a:bodyPr>
          <a:lstStyle/>
          <a:p>
            <a:pPr algn="ctr"/>
            <a:r>
              <a:rPr lang="ru-RU" sz="3200" b="1" dirty="0" smtClean="0">
                <a:solidFill>
                  <a:srgbClr val="FF0000"/>
                </a:solidFill>
                <a:latin typeface="Comic Sans MS" pitchFamily="66" charset="0"/>
              </a:rPr>
              <a:t>42% </a:t>
            </a:r>
            <a:r>
              <a:rPr lang="ru-RU" sz="3200" dirty="0" smtClean="0">
                <a:latin typeface="Comic Sans MS" pitchFamily="66" charset="0"/>
              </a:rPr>
              <a:t>уч-ся тратят на разговоры по </a:t>
            </a:r>
          </a:p>
          <a:p>
            <a:pPr algn="ctr"/>
            <a:r>
              <a:rPr lang="ru-RU" sz="3200" dirty="0" smtClean="0">
                <a:latin typeface="Comic Sans MS" pitchFamily="66" charset="0"/>
              </a:rPr>
              <a:t>телефону от  </a:t>
            </a:r>
          </a:p>
          <a:p>
            <a:pPr algn="ctr"/>
            <a:r>
              <a:rPr lang="ru-RU" sz="3200" b="1" dirty="0" smtClean="0">
                <a:solidFill>
                  <a:srgbClr val="FF0000"/>
                </a:solidFill>
                <a:latin typeface="Comic Sans MS" pitchFamily="66" charset="0"/>
              </a:rPr>
              <a:t>1 до 3 часов</a:t>
            </a:r>
            <a:r>
              <a:rPr lang="ru-RU" sz="3200" dirty="0" smtClean="0">
                <a:latin typeface="Comic Sans MS" pitchFamily="66" charset="0"/>
              </a:rPr>
              <a:t> в день, продолжительность разговора –</a:t>
            </a:r>
          </a:p>
          <a:p>
            <a:pPr algn="ctr"/>
            <a:r>
              <a:rPr lang="ru-RU" sz="3200" smtClean="0">
                <a:latin typeface="Comic Sans MS" pitchFamily="66" charset="0"/>
              </a:rPr>
              <a:t>от </a:t>
            </a:r>
            <a:r>
              <a:rPr lang="ru-RU" sz="3200" b="1" smtClean="0">
                <a:solidFill>
                  <a:srgbClr val="FF0000"/>
                </a:solidFill>
                <a:latin typeface="Comic Sans MS" pitchFamily="66" charset="0"/>
              </a:rPr>
              <a:t>15 </a:t>
            </a:r>
            <a:r>
              <a:rPr lang="ru-RU" sz="3200" b="1" dirty="0" smtClean="0">
                <a:solidFill>
                  <a:srgbClr val="FF0000"/>
                </a:solidFill>
                <a:latin typeface="Comic Sans MS" pitchFamily="66" charset="0"/>
              </a:rPr>
              <a:t>до 30 мин. </a:t>
            </a:r>
          </a:p>
          <a:p>
            <a:pPr algn="ctr"/>
            <a:r>
              <a:rPr lang="ru-RU" sz="3200" b="1" dirty="0" smtClean="0">
                <a:solidFill>
                  <a:srgbClr val="FF0000"/>
                </a:solidFill>
                <a:latin typeface="Comic Sans MS" pitchFamily="66" charset="0"/>
              </a:rPr>
              <a:t>(36%) </a:t>
            </a:r>
            <a:r>
              <a:rPr lang="ru-RU" sz="3200" dirty="0" smtClean="0">
                <a:latin typeface="Comic Sans MS" pitchFamily="66" charset="0"/>
              </a:rPr>
              <a:t>переписка по телефону –</a:t>
            </a:r>
          </a:p>
          <a:p>
            <a:pPr algn="ctr"/>
            <a:r>
              <a:rPr lang="ru-RU" sz="3200" dirty="0" smtClean="0">
                <a:latin typeface="Comic Sans MS" pitchFamily="66" charset="0"/>
              </a:rPr>
              <a:t>от </a:t>
            </a:r>
            <a:r>
              <a:rPr lang="ru-RU" sz="3200" b="1" dirty="0" smtClean="0">
                <a:solidFill>
                  <a:srgbClr val="FF0000"/>
                </a:solidFill>
                <a:latin typeface="Comic Sans MS" pitchFamily="66" charset="0"/>
              </a:rPr>
              <a:t>15 до 30 </a:t>
            </a:r>
            <a:r>
              <a:rPr lang="ru-RU" sz="3200" dirty="0" smtClean="0">
                <a:solidFill>
                  <a:srgbClr val="FF0000"/>
                </a:solidFill>
                <a:latin typeface="Comic Sans MS" pitchFamily="66" charset="0"/>
              </a:rPr>
              <a:t>мин.</a:t>
            </a:r>
          </a:p>
          <a:p>
            <a:pPr algn="ctr"/>
            <a:r>
              <a:rPr lang="ru-RU" sz="3200" dirty="0" smtClean="0">
                <a:latin typeface="Comic Sans MS" pitchFamily="66" charset="0"/>
              </a:rPr>
              <a:t> в день</a:t>
            </a:r>
            <a:r>
              <a:rPr lang="ru-RU" sz="3600" dirty="0" smtClean="0"/>
              <a:t>. </a:t>
            </a:r>
            <a:endParaRPr lang="ru-RU" sz="3600" dirty="0">
              <a:latin typeface="Segoe Script"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Наталья\Desktop\757456_3d-люди-полет-телефон-flying-мобильных.jpg"/>
          <p:cNvPicPr>
            <a:picLocks noChangeAspect="1" noChangeArrowheads="1"/>
          </p:cNvPicPr>
          <p:nvPr/>
        </p:nvPicPr>
        <p:blipFill>
          <a:blip r:embed="rId3" cstate="print"/>
          <a:srcRect/>
          <a:stretch>
            <a:fillRect/>
          </a:stretch>
        </p:blipFill>
        <p:spPr bwMode="auto">
          <a:xfrm>
            <a:off x="0" y="0"/>
            <a:ext cx="5067300" cy="5715000"/>
          </a:xfrm>
          <a:prstGeom prst="rect">
            <a:avLst/>
          </a:prstGeom>
          <a:noFill/>
        </p:spPr>
      </p:pic>
      <p:sp>
        <p:nvSpPr>
          <p:cNvPr id="8" name="Прямоугольник 7"/>
          <p:cNvSpPr/>
          <p:nvPr/>
        </p:nvSpPr>
        <p:spPr>
          <a:xfrm>
            <a:off x="4343400" y="838200"/>
            <a:ext cx="4572000" cy="5016758"/>
          </a:xfrm>
          <a:prstGeom prst="rect">
            <a:avLst/>
          </a:prstGeom>
        </p:spPr>
        <p:txBody>
          <a:bodyPr wrap="square">
            <a:spAutoFit/>
          </a:bodyPr>
          <a:lstStyle/>
          <a:p>
            <a:pPr algn="ctr"/>
            <a:r>
              <a:rPr lang="ru-RU" sz="3200" dirty="0" smtClean="0">
                <a:latin typeface="Comic Sans MS" pitchFamily="66" charset="0"/>
              </a:rPr>
              <a:t>При этом большинство людей не задумываются о вреде мобильных телефонов и обычно носят телефон в </a:t>
            </a:r>
            <a:r>
              <a:rPr lang="ru-RU" sz="3200" b="1" dirty="0" smtClean="0">
                <a:solidFill>
                  <a:srgbClr val="FF0000"/>
                </a:solidFill>
                <a:latin typeface="Comic Sans MS" pitchFamily="66" charset="0"/>
              </a:rPr>
              <a:t>карма</a:t>
            </a:r>
            <a:r>
              <a:rPr lang="ru-RU" sz="3200" dirty="0" smtClean="0">
                <a:solidFill>
                  <a:srgbClr val="FF0000"/>
                </a:solidFill>
                <a:latin typeface="Comic Sans MS" pitchFamily="66" charset="0"/>
              </a:rPr>
              <a:t>не</a:t>
            </a:r>
            <a:r>
              <a:rPr lang="ru-RU" sz="3200" dirty="0" smtClean="0">
                <a:latin typeface="Comic Sans MS" pitchFamily="66" charset="0"/>
              </a:rPr>
              <a:t> (60%),  </a:t>
            </a:r>
          </a:p>
          <a:p>
            <a:pPr algn="ctr"/>
            <a:r>
              <a:rPr lang="ru-RU" sz="3200" dirty="0" smtClean="0">
                <a:latin typeface="Comic Sans MS" pitchFamily="66" charset="0"/>
              </a:rPr>
              <a:t>а 30% участников опроса даже не знают о нем. </a:t>
            </a:r>
          </a:p>
        </p:txBody>
      </p:sp>
      <p:sp>
        <p:nvSpPr>
          <p:cNvPr id="9" name="TextBox 8"/>
          <p:cNvSpPr txBox="1"/>
          <p:nvPr/>
        </p:nvSpPr>
        <p:spPr>
          <a:xfrm>
            <a:off x="304800" y="2362200"/>
            <a:ext cx="4047903" cy="923330"/>
          </a:xfrm>
          <a:prstGeom prst="rect">
            <a:avLst/>
          </a:prstGeom>
          <a:noFill/>
        </p:spPr>
        <p:txBody>
          <a:bodyPr wrap="none" rtlCol="0">
            <a:spAutoFit/>
          </a:bodyPr>
          <a:lstStyle/>
          <a:p>
            <a:r>
              <a:rPr lang="ru-RU" sz="5400" b="1" dirty="0" smtClean="0">
                <a:solidFill>
                  <a:srgbClr val="FF0000"/>
                </a:solidFill>
                <a:latin typeface="Segoe Script" pitchFamily="34" charset="0"/>
              </a:rPr>
              <a:t>Вредно!!!!!!</a:t>
            </a:r>
            <a:endParaRPr lang="ru-RU" sz="5400" b="1" dirty="0">
              <a:solidFill>
                <a:srgbClr val="FF0000"/>
              </a:solidFill>
              <a:latin typeface="Segoe Script"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Наталья\Desktop\osnovyi-zdorovogo-obraza-zhizni.jpg"/>
          <p:cNvPicPr>
            <a:picLocks noChangeAspect="1" noChangeArrowheads="1"/>
          </p:cNvPicPr>
          <p:nvPr/>
        </p:nvPicPr>
        <p:blipFill>
          <a:blip r:embed="rId2" cstate="print"/>
          <a:srcRect/>
          <a:stretch>
            <a:fillRect/>
          </a:stretch>
        </p:blipFill>
        <p:spPr bwMode="auto">
          <a:xfrm>
            <a:off x="114300" y="457200"/>
            <a:ext cx="9029700" cy="60198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1143000"/>
          </a:xfrm>
        </p:spPr>
        <p:txBody>
          <a:bodyPr>
            <a:noAutofit/>
          </a:bodyPr>
          <a:lstStyle/>
          <a:p>
            <a:r>
              <a:rPr lang="ru-RU" sz="3200" b="1" dirty="0" smtClean="0">
                <a:solidFill>
                  <a:srgbClr val="FF0000"/>
                </a:solidFill>
                <a:latin typeface="Comic Sans MS" pitchFamily="66" charset="0"/>
              </a:rPr>
              <a:t>Основные оздоровительные методики для использования в домашних условиях:</a:t>
            </a:r>
            <a:r>
              <a:rPr lang="ru-RU" sz="3200" dirty="0" smtClean="0">
                <a:solidFill>
                  <a:srgbClr val="FF0000"/>
                </a:solidFill>
                <a:latin typeface="Comic Sans MS" pitchFamily="66" charset="0"/>
              </a:rPr>
              <a:t/>
            </a:r>
            <a:br>
              <a:rPr lang="ru-RU" sz="3200" dirty="0" smtClean="0">
                <a:solidFill>
                  <a:srgbClr val="FF0000"/>
                </a:solidFill>
                <a:latin typeface="Comic Sans MS" pitchFamily="66" charset="0"/>
              </a:rPr>
            </a:br>
            <a:endParaRPr lang="ru-RU" sz="3200" dirty="0">
              <a:solidFill>
                <a:srgbClr val="FF0000"/>
              </a:solidFill>
              <a:latin typeface="Comic Sans MS" pitchFamily="66" charset="0"/>
            </a:endParaRPr>
          </a:p>
        </p:txBody>
      </p:sp>
      <p:sp>
        <p:nvSpPr>
          <p:cNvPr id="3" name="Содержимое 2"/>
          <p:cNvSpPr>
            <a:spLocks noGrp="1"/>
          </p:cNvSpPr>
          <p:nvPr>
            <p:ph idx="1"/>
          </p:nvPr>
        </p:nvSpPr>
        <p:spPr>
          <a:xfrm>
            <a:off x="2667000" y="1981200"/>
            <a:ext cx="6324600" cy="4525963"/>
          </a:xfrm>
        </p:spPr>
        <p:txBody>
          <a:bodyPr>
            <a:normAutofit/>
          </a:bodyPr>
          <a:lstStyle/>
          <a:p>
            <a:pPr>
              <a:buNone/>
            </a:pPr>
            <a:r>
              <a:rPr lang="ru-RU" dirty="0" smtClean="0">
                <a:latin typeface="Comic Sans MS" pitchFamily="66" charset="0"/>
              </a:rPr>
              <a:t>1.Рациональное питание</a:t>
            </a:r>
          </a:p>
          <a:p>
            <a:pPr>
              <a:buNone/>
            </a:pPr>
            <a:r>
              <a:rPr lang="ru-RU" dirty="0" smtClean="0">
                <a:latin typeface="Comic Sans MS" pitchFamily="66" charset="0"/>
              </a:rPr>
              <a:t>2.Двигательная активность</a:t>
            </a:r>
          </a:p>
          <a:p>
            <a:pPr>
              <a:buNone/>
            </a:pPr>
            <a:r>
              <a:rPr lang="ru-RU" dirty="0" smtClean="0">
                <a:latin typeface="Comic Sans MS" pitchFamily="66" charset="0"/>
              </a:rPr>
              <a:t>3.Сон</a:t>
            </a:r>
          </a:p>
          <a:p>
            <a:pPr>
              <a:buNone/>
            </a:pPr>
            <a:r>
              <a:rPr lang="ru-RU" dirty="0" smtClean="0">
                <a:latin typeface="Comic Sans MS" pitchFamily="66" charset="0"/>
              </a:rPr>
              <a:t>4.Повышение </a:t>
            </a:r>
            <a:r>
              <a:rPr lang="ru-RU" dirty="0" err="1" smtClean="0">
                <a:latin typeface="Comic Sans MS" pitchFamily="66" charset="0"/>
              </a:rPr>
              <a:t>психоэмоци-ональной</a:t>
            </a:r>
            <a:r>
              <a:rPr lang="ru-RU" dirty="0" smtClean="0">
                <a:latin typeface="Comic Sans MS" pitchFamily="66" charset="0"/>
              </a:rPr>
              <a:t> устойчивости .</a:t>
            </a:r>
          </a:p>
          <a:p>
            <a:pPr>
              <a:buNone/>
            </a:pPr>
            <a:r>
              <a:rPr lang="ru-RU" dirty="0" smtClean="0">
                <a:latin typeface="Comic Sans MS" pitchFamily="66" charset="0"/>
              </a:rPr>
              <a:t>5.Гигиенические требования при выполнении домашних заданий.</a:t>
            </a:r>
          </a:p>
          <a:p>
            <a:endParaRPr lang="ru-RU" dirty="0" smtClean="0"/>
          </a:p>
          <a:p>
            <a:endParaRPr lang="ru-RU" dirty="0"/>
          </a:p>
        </p:txBody>
      </p:sp>
      <p:pic>
        <p:nvPicPr>
          <p:cNvPr id="4" name="Picture 2" descr="https://im3-tub-ru.yandex.net/i?id=ec56b9175712532bad19c594f420a207-l&amp;n=13"/>
          <p:cNvPicPr>
            <a:picLocks noChangeAspect="1" noChangeArrowheads="1"/>
          </p:cNvPicPr>
          <p:nvPr/>
        </p:nvPicPr>
        <p:blipFill>
          <a:blip r:embed="rId2" cstate="print"/>
          <a:srcRect l="16225" r="14818"/>
          <a:stretch>
            <a:fillRect/>
          </a:stretch>
        </p:blipFill>
        <p:spPr bwMode="auto">
          <a:xfrm>
            <a:off x="381000" y="2743200"/>
            <a:ext cx="2120348" cy="3048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Наталья\Desktop\i (1).jpg"/>
          <p:cNvPicPr>
            <a:picLocks noChangeAspect="1" noChangeArrowheads="1"/>
          </p:cNvPicPr>
          <p:nvPr/>
        </p:nvPicPr>
        <p:blipFill>
          <a:blip r:embed="rId2" cstate="print"/>
          <a:srcRect/>
          <a:stretch>
            <a:fillRect/>
          </a:stretch>
        </p:blipFill>
        <p:spPr bwMode="auto">
          <a:xfrm>
            <a:off x="1066800" y="0"/>
            <a:ext cx="6934200" cy="685636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67000" y="533400"/>
            <a:ext cx="4421403" cy="1446550"/>
          </a:xfrm>
          <a:prstGeom prst="rect">
            <a:avLst/>
          </a:prstGeom>
          <a:noFill/>
        </p:spPr>
        <p:txBody>
          <a:bodyPr wrap="none" rtlCol="0">
            <a:spAutoFit/>
          </a:bodyPr>
          <a:lstStyle/>
          <a:p>
            <a:pPr algn="ctr"/>
            <a:r>
              <a:rPr lang="ru-RU" sz="4400" b="1" dirty="0" smtClean="0">
                <a:solidFill>
                  <a:srgbClr val="FF0000"/>
                </a:solidFill>
                <a:latin typeface="Comic Sans MS" pitchFamily="66" charset="0"/>
              </a:rPr>
              <a:t>Практические </a:t>
            </a:r>
          </a:p>
          <a:p>
            <a:pPr algn="ctr"/>
            <a:r>
              <a:rPr lang="ru-RU" sz="4400" b="1" dirty="0" smtClean="0">
                <a:solidFill>
                  <a:srgbClr val="FF0000"/>
                </a:solidFill>
                <a:latin typeface="Comic Sans MS" pitchFamily="66" charset="0"/>
              </a:rPr>
              <a:t>рекомендации:</a:t>
            </a:r>
            <a:endParaRPr lang="ru-RU" sz="4400" b="1" dirty="0">
              <a:solidFill>
                <a:srgbClr val="FF0000"/>
              </a:solidFill>
              <a:latin typeface="Comic Sans MS" pitchFamily="66" charset="0"/>
            </a:endParaRPr>
          </a:p>
        </p:txBody>
      </p:sp>
      <p:pic>
        <p:nvPicPr>
          <p:cNvPr id="5" name="Picture 8" descr="http://engout.ru/assets/site/negative-feedback.jpg"/>
          <p:cNvPicPr>
            <a:picLocks noChangeAspect="1" noChangeArrowheads="1"/>
          </p:cNvPicPr>
          <p:nvPr/>
        </p:nvPicPr>
        <p:blipFill>
          <a:blip r:embed="rId2" cstate="print"/>
          <a:srcRect/>
          <a:stretch>
            <a:fillRect/>
          </a:stretch>
        </p:blipFill>
        <p:spPr bwMode="auto">
          <a:xfrm>
            <a:off x="1676400" y="2035527"/>
            <a:ext cx="6127376" cy="4822473"/>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0" y="2667000"/>
            <a:ext cx="6477000" cy="1143000"/>
          </a:xfrm>
        </p:spPr>
        <p:txBody>
          <a:bodyPr>
            <a:normAutofit fontScale="90000"/>
          </a:bodyPr>
          <a:lstStyle/>
          <a:p>
            <a:pPr algn="l"/>
            <a:r>
              <a:rPr lang="ru-RU" dirty="0" smtClean="0">
                <a:latin typeface="Comic Sans MS" pitchFamily="66" charset="0"/>
              </a:rPr>
              <a:t>1.Контроль использования Интернет</a:t>
            </a:r>
            <a:br>
              <a:rPr lang="ru-RU" dirty="0" smtClean="0">
                <a:latin typeface="Comic Sans MS" pitchFamily="66" charset="0"/>
              </a:rPr>
            </a:br>
            <a:r>
              <a:rPr lang="ru-RU" dirty="0" smtClean="0">
                <a:latin typeface="Comic Sans MS" pitchFamily="66" charset="0"/>
              </a:rPr>
              <a:t>2.Чантовая методика</a:t>
            </a:r>
            <a:br>
              <a:rPr lang="ru-RU" dirty="0" smtClean="0">
                <a:latin typeface="Comic Sans MS" pitchFamily="66" charset="0"/>
              </a:rPr>
            </a:br>
            <a:r>
              <a:rPr lang="ru-RU" dirty="0" smtClean="0">
                <a:latin typeface="Comic Sans MS" pitchFamily="66" charset="0"/>
              </a:rPr>
              <a:t>3.Методики снятия </a:t>
            </a:r>
            <a:r>
              <a:rPr lang="ru-RU" dirty="0" err="1" smtClean="0">
                <a:latin typeface="Comic Sans MS" pitchFamily="66" charset="0"/>
              </a:rPr>
              <a:t>психо-эмоционального</a:t>
            </a:r>
            <a:r>
              <a:rPr lang="ru-RU" dirty="0" smtClean="0">
                <a:latin typeface="Comic Sans MS" pitchFamily="66" charset="0"/>
              </a:rPr>
              <a:t> напряжения</a:t>
            </a:r>
            <a:br>
              <a:rPr lang="ru-RU" dirty="0" smtClean="0">
                <a:latin typeface="Comic Sans MS" pitchFamily="66" charset="0"/>
              </a:rPr>
            </a:br>
            <a:r>
              <a:rPr lang="ru-RU" dirty="0" smtClean="0">
                <a:latin typeface="Comic Sans MS" pitchFamily="66" charset="0"/>
              </a:rPr>
              <a:t>4.Оздоровительные методики</a:t>
            </a:r>
            <a:endParaRPr lang="ru-RU" dirty="0">
              <a:latin typeface="Comic Sans MS" pitchFamily="66" charset="0"/>
            </a:endParaRPr>
          </a:p>
        </p:txBody>
      </p:sp>
      <p:pic>
        <p:nvPicPr>
          <p:cNvPr id="4" name="Picture 4" descr="https://im0-tub-ru.yandex.net/i?id=43befef1d3a3ea4549e2db10083b05e5&amp;n=33&amp;h=215&amp;w=177"/>
          <p:cNvPicPr>
            <a:picLocks noChangeAspect="1" noChangeArrowheads="1"/>
          </p:cNvPicPr>
          <p:nvPr/>
        </p:nvPicPr>
        <p:blipFill>
          <a:blip r:embed="rId2" cstate="print"/>
          <a:srcRect/>
          <a:stretch>
            <a:fillRect/>
          </a:stretch>
        </p:blipFill>
        <p:spPr bwMode="auto">
          <a:xfrm>
            <a:off x="228600" y="1752600"/>
            <a:ext cx="2133600" cy="3048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Наталья\Desktop\slide_8.jpg"/>
          <p:cNvPicPr/>
          <p:nvPr/>
        </p:nvPicPr>
        <p:blipFill>
          <a:blip r:embed="rId2" cstate="print"/>
          <a:srcRect l="15787" t="26484" r="41420" b="12041"/>
          <a:stretch>
            <a:fillRect/>
          </a:stretch>
        </p:blipFill>
        <p:spPr bwMode="auto">
          <a:xfrm>
            <a:off x="2286000" y="1981200"/>
            <a:ext cx="4572000" cy="4419600"/>
          </a:xfrm>
          <a:prstGeom prst="rect">
            <a:avLst/>
          </a:prstGeom>
          <a:noFill/>
          <a:ln w="9525">
            <a:noFill/>
            <a:miter lim="800000"/>
            <a:headEnd/>
            <a:tailEnd/>
          </a:ln>
        </p:spPr>
      </p:pic>
      <p:sp>
        <p:nvSpPr>
          <p:cNvPr id="5" name="TextBox 4"/>
          <p:cNvSpPr txBox="1"/>
          <p:nvPr/>
        </p:nvSpPr>
        <p:spPr>
          <a:xfrm>
            <a:off x="762000" y="685800"/>
            <a:ext cx="7845417" cy="1107996"/>
          </a:xfrm>
          <a:prstGeom prst="rect">
            <a:avLst/>
          </a:prstGeom>
          <a:noFill/>
        </p:spPr>
        <p:txBody>
          <a:bodyPr wrap="none" rtlCol="0">
            <a:spAutoFit/>
          </a:bodyPr>
          <a:lstStyle/>
          <a:p>
            <a:r>
              <a:rPr lang="ru-RU" sz="6600" dirty="0" smtClean="0">
                <a:solidFill>
                  <a:srgbClr val="FF0000"/>
                </a:solidFill>
                <a:latin typeface="Comic Sans MS" pitchFamily="66" charset="0"/>
              </a:rPr>
              <a:t>Все в наших руках!</a:t>
            </a:r>
            <a:endParaRPr lang="ru-RU" sz="6600" dirty="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457200"/>
            <a:ext cx="8763000" cy="6400800"/>
          </a:xfrm>
        </p:spPr>
        <p:txBody>
          <a:bodyPr>
            <a:normAutofit fontScale="62500" lnSpcReduction="20000"/>
          </a:bodyPr>
          <a:lstStyle/>
          <a:p>
            <a:pPr algn="ctr" fontAlgn="base">
              <a:buNone/>
            </a:pPr>
            <a:r>
              <a:rPr lang="ru-RU" sz="5800" b="1" dirty="0" smtClean="0">
                <a:solidFill>
                  <a:srgbClr val="FF0000"/>
                </a:solidFill>
                <a:latin typeface="Comic Sans MS" pitchFamily="66" charset="0"/>
              </a:rPr>
              <a:t>Упражнение </a:t>
            </a:r>
            <a:r>
              <a:rPr lang="ru-RU" sz="5800" b="1" dirty="0" smtClean="0">
                <a:solidFill>
                  <a:srgbClr val="FF0000"/>
                </a:solidFill>
                <a:latin typeface="Comic Sans MS" pitchFamily="66" charset="0"/>
              </a:rPr>
              <a:t>«Муха</a:t>
            </a:r>
            <a:r>
              <a:rPr lang="ru-RU" sz="5800" b="1" dirty="0" smtClean="0">
                <a:solidFill>
                  <a:srgbClr val="FF0000"/>
                </a:solidFill>
                <a:latin typeface="Comic Sans MS" pitchFamily="66" charset="0"/>
              </a:rPr>
              <a:t>»</a:t>
            </a:r>
          </a:p>
          <a:p>
            <a:pPr fontAlgn="base">
              <a:buNone/>
            </a:pPr>
            <a:r>
              <a:rPr lang="ru-RU" dirty="0" smtClean="0">
                <a:latin typeface="Comic Sans MS" pitchFamily="66" charset="0"/>
              </a:rPr>
              <a:t/>
            </a:r>
            <a:br>
              <a:rPr lang="ru-RU" dirty="0" smtClean="0">
                <a:latin typeface="Comic Sans MS" pitchFamily="66" charset="0"/>
              </a:rPr>
            </a:br>
            <a:r>
              <a:rPr lang="ru-RU" sz="5900" dirty="0" smtClean="0">
                <a:latin typeface="Comic Sans MS" pitchFamily="66" charset="0"/>
              </a:rPr>
              <a:t>Цель: снятие </a:t>
            </a:r>
            <a:r>
              <a:rPr lang="ru-RU" sz="5900" b="1" dirty="0" smtClean="0">
                <a:latin typeface="Comic Sans MS" pitchFamily="66" charset="0"/>
              </a:rPr>
              <a:t>напряжения</a:t>
            </a:r>
            <a:r>
              <a:rPr lang="ru-RU" sz="5900" dirty="0" smtClean="0">
                <a:latin typeface="Comic Sans MS" pitchFamily="66" charset="0"/>
              </a:rPr>
              <a:t> с лицевой мускулатуры</a:t>
            </a:r>
            <a:r>
              <a:rPr lang="ru-RU" sz="5900" dirty="0" smtClean="0">
                <a:latin typeface="Comic Sans MS" pitchFamily="66" charset="0"/>
              </a:rPr>
              <a:t>.</a:t>
            </a:r>
          </a:p>
          <a:p>
            <a:pPr algn="just" fontAlgn="base">
              <a:buNone/>
            </a:pPr>
            <a:r>
              <a:rPr lang="ru-RU" sz="5900" dirty="0" smtClean="0">
                <a:latin typeface="Comic Sans MS" pitchFamily="66" charset="0"/>
              </a:rPr>
              <a:t/>
            </a:r>
            <a:br>
              <a:rPr lang="ru-RU" sz="5900" dirty="0" smtClean="0">
                <a:latin typeface="Comic Sans MS" pitchFamily="66" charset="0"/>
              </a:rPr>
            </a:br>
            <a:r>
              <a:rPr lang="ru-RU" sz="5900" dirty="0" smtClean="0">
                <a:latin typeface="Comic Sans MS" pitchFamily="66" charset="0"/>
              </a:rPr>
              <a:t>Сядьте удобно: руки свободно положите на колени, плечи и голова опущены, глаза закрыты. Мысленно представьте, что на ваше лицо пытается сесть муха. Она садится то на нос, то на рот, то на лоб, то на глаза. Ваша задача, не открывая глаз, согнать назойливое насекомое</a:t>
            </a:r>
            <a:r>
              <a:rPr lang="ru-RU" sz="5900" dirty="0" smtClean="0">
                <a:latin typeface="Comic Sans MS" pitchFamily="66" charset="0"/>
              </a:rPr>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381000"/>
            <a:ext cx="8686800" cy="6248400"/>
          </a:xfrm>
        </p:spPr>
        <p:txBody>
          <a:bodyPr>
            <a:normAutofit fontScale="85000" lnSpcReduction="20000"/>
          </a:bodyPr>
          <a:lstStyle/>
          <a:p>
            <a:pPr algn="ctr">
              <a:buNone/>
            </a:pPr>
            <a:r>
              <a:rPr lang="ru-RU" sz="4200" dirty="0" smtClean="0">
                <a:solidFill>
                  <a:srgbClr val="FF0000"/>
                </a:solidFill>
                <a:latin typeface="Comic Sans MS" pitchFamily="66" charset="0"/>
              </a:rPr>
              <a:t>Упражнение «Воздушный </a:t>
            </a:r>
            <a:r>
              <a:rPr lang="ru-RU" sz="4200" dirty="0" smtClean="0">
                <a:solidFill>
                  <a:srgbClr val="FF0000"/>
                </a:solidFill>
                <a:latin typeface="Comic Sans MS" pitchFamily="66" charset="0"/>
              </a:rPr>
              <a:t>шар»</a:t>
            </a:r>
            <a:endParaRPr lang="ru-RU" dirty="0" smtClean="0">
              <a:latin typeface="Comic Sans MS" pitchFamily="66" charset="0"/>
            </a:endParaRPr>
          </a:p>
          <a:p>
            <a:pPr indent="11113">
              <a:buNone/>
            </a:pPr>
            <a:r>
              <a:rPr lang="ru-RU" sz="3600" b="1" dirty="0" smtClean="0">
                <a:latin typeface="Comic Sans MS" pitchFamily="66" charset="0"/>
              </a:rPr>
              <a:t>Цель</a:t>
            </a:r>
            <a:r>
              <a:rPr lang="ru-RU" sz="3600" b="1" dirty="0" smtClean="0">
                <a:latin typeface="Comic Sans MS" pitchFamily="66" charset="0"/>
              </a:rPr>
              <a:t>: </a:t>
            </a:r>
            <a:r>
              <a:rPr lang="ru-RU" sz="3600" dirty="0" smtClean="0">
                <a:latin typeface="Comic Sans MS" pitchFamily="66" charset="0"/>
              </a:rPr>
              <a:t>управление </a:t>
            </a:r>
            <a:r>
              <a:rPr lang="ru-RU" sz="3600" dirty="0" smtClean="0">
                <a:latin typeface="Comic Sans MS" pitchFamily="66" charset="0"/>
              </a:rPr>
              <a:t>состоянием мышечного</a:t>
            </a:r>
            <a:r>
              <a:rPr lang="ru-RU" sz="3600" dirty="0" smtClean="0">
                <a:latin typeface="Comic Sans MS" pitchFamily="66" charset="0"/>
              </a:rPr>
              <a:t> </a:t>
            </a:r>
            <a:r>
              <a:rPr lang="ru-RU" sz="3600" b="1" dirty="0" smtClean="0">
                <a:latin typeface="Comic Sans MS" pitchFamily="66" charset="0"/>
              </a:rPr>
              <a:t>напряжения</a:t>
            </a:r>
            <a:r>
              <a:rPr lang="ru-RU" sz="3600" dirty="0" smtClean="0">
                <a:latin typeface="Comic Sans MS" pitchFamily="66" charset="0"/>
              </a:rPr>
              <a:t> и расслабления</a:t>
            </a:r>
            <a:r>
              <a:rPr lang="ru-RU" sz="3600" dirty="0" smtClean="0">
                <a:latin typeface="Comic Sans MS" pitchFamily="66" charset="0"/>
              </a:rPr>
              <a:t>.</a:t>
            </a:r>
          </a:p>
          <a:p>
            <a:pPr algn="just">
              <a:buNone/>
            </a:pPr>
            <a:r>
              <a:rPr lang="ru-RU" sz="3600" dirty="0" smtClean="0">
                <a:latin typeface="Comic Sans MS" pitchFamily="66" charset="0"/>
              </a:rPr>
              <a:t/>
            </a:r>
            <a:br>
              <a:rPr lang="ru-RU" sz="3600" dirty="0" smtClean="0">
                <a:latin typeface="Comic Sans MS" pitchFamily="66" charset="0"/>
              </a:rPr>
            </a:br>
            <a:r>
              <a:rPr lang="ru-RU" sz="3600" dirty="0" smtClean="0">
                <a:latin typeface="Comic Sans MS" pitchFamily="66" charset="0"/>
              </a:rPr>
              <a:t>Встаньте, закройте глаза, руки поднимите вверх, наберите воздух. Представьте, что вы — большой воздушный шар, наполненный воздухом. Постойте в такой позе 1—2 минуты, напрягая все мышцы тела. Затем представьте себе, что в шаре появилось небольшое отверстие. Медленно начинайте выпускать воздух, одновременно расслабляя мышцы тела: кисти рук, затем мышцы плеч, шеи, корпуса, ног и т.д. </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Наталья\Desktop\i (3).jpg"/>
          <p:cNvPicPr>
            <a:picLocks noChangeAspect="1" noChangeArrowheads="1"/>
          </p:cNvPicPr>
          <p:nvPr/>
        </p:nvPicPr>
        <p:blipFill>
          <a:blip r:embed="rId2" cstate="print"/>
          <a:srcRect/>
          <a:stretch>
            <a:fillRect/>
          </a:stretch>
        </p:blipFill>
        <p:spPr bwMode="auto">
          <a:xfrm>
            <a:off x="381000" y="152400"/>
            <a:ext cx="8305800" cy="5537200"/>
          </a:xfrm>
          <a:prstGeom prst="rect">
            <a:avLst/>
          </a:prstGeom>
          <a:noFill/>
        </p:spPr>
      </p:pic>
      <p:sp>
        <p:nvSpPr>
          <p:cNvPr id="3" name="TextBox 2"/>
          <p:cNvSpPr txBox="1"/>
          <p:nvPr/>
        </p:nvSpPr>
        <p:spPr>
          <a:xfrm>
            <a:off x="1066800" y="5715000"/>
            <a:ext cx="6858000" cy="954107"/>
          </a:xfrm>
          <a:prstGeom prst="rect">
            <a:avLst/>
          </a:prstGeom>
          <a:noFill/>
        </p:spPr>
        <p:txBody>
          <a:bodyPr wrap="square" rtlCol="0">
            <a:spAutoFit/>
          </a:bodyPr>
          <a:lstStyle/>
          <a:p>
            <a:pPr algn="ctr"/>
            <a:r>
              <a:rPr lang="ru-RU" sz="2800" b="1" dirty="0" smtClean="0">
                <a:solidFill>
                  <a:srgbClr val="FF0000"/>
                </a:solidFill>
                <a:latin typeface="Comic Sans MS" pitchFamily="66" charset="0"/>
              </a:rPr>
              <a:t>Ты счастлив завтра, </a:t>
            </a:r>
          </a:p>
          <a:p>
            <a:pPr algn="ctr"/>
            <a:r>
              <a:rPr lang="ru-RU" sz="2800" b="1" dirty="0" smtClean="0">
                <a:solidFill>
                  <a:srgbClr val="FF0000"/>
                </a:solidFill>
                <a:latin typeface="Comic Sans MS" pitchFamily="66" charset="0"/>
              </a:rPr>
              <a:t>если думаешь о здоровье сегодня!</a:t>
            </a:r>
            <a:endParaRPr lang="ru-RU" sz="2800" b="1" dirty="0">
              <a:solidFill>
                <a:srgbClr val="FF0000"/>
              </a:solidFill>
              <a:latin typeface="Comic Sans MS"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pp.vk.me/c622127/v622127834/3f974/e8QvM9IrSsw.jpg"/>
          <p:cNvPicPr>
            <a:picLocks noChangeAspect="1" noChangeArrowheads="1"/>
          </p:cNvPicPr>
          <p:nvPr/>
        </p:nvPicPr>
        <p:blipFill>
          <a:blip r:embed="rId2" cstate="print"/>
          <a:srcRect l="17143" t="9143" r="17143" b="15429"/>
          <a:stretch>
            <a:fillRect/>
          </a:stretch>
        </p:blipFill>
        <p:spPr bwMode="auto">
          <a:xfrm>
            <a:off x="0" y="0"/>
            <a:ext cx="9144000" cy="6858000"/>
          </a:xfrm>
          <a:prstGeom prst="rect">
            <a:avLst/>
          </a:prstGeom>
          <a:noFill/>
        </p:spPr>
      </p:pic>
      <p:sp>
        <p:nvSpPr>
          <p:cNvPr id="9219" name="Rectangle 3"/>
          <p:cNvSpPr>
            <a:spLocks noChangeArrowheads="1"/>
          </p:cNvSpPr>
          <p:nvPr/>
        </p:nvSpPr>
        <p:spPr bwMode="auto">
          <a:xfrm>
            <a:off x="381000" y="2832556"/>
            <a:ext cx="8382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rgbClr val="333333"/>
              </a:solidFill>
              <a:effectLst/>
              <a:latin typeface="Comic Sans MS" pitchFamily="66"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333333"/>
                </a:solidFill>
                <a:effectLst/>
                <a:latin typeface="Comic Sans MS" pitchFamily="66" charset="0"/>
                <a:ea typeface="Times New Roman" pitchFamily="18" charset="0"/>
                <a:cs typeface="Times New Roman" pitchFamily="18" charset="0"/>
              </a:rPr>
              <a:t>«</a:t>
            </a:r>
            <a:r>
              <a:rPr kumimoji="0" lang="ru-RU" sz="2800" b="0" u="none" strike="noStrike" cap="none" normalizeH="0" baseline="0" dirty="0" smtClean="0">
                <a:ln>
                  <a:noFill/>
                </a:ln>
                <a:solidFill>
                  <a:srgbClr val="FF0000"/>
                </a:solidFill>
                <a:effectLst/>
                <a:latin typeface="Comic Sans MS" pitchFamily="66" charset="0"/>
                <a:ea typeface="Times New Roman" pitchFamily="18" charset="0"/>
                <a:cs typeface="Times New Roman" pitchFamily="18" charset="0"/>
              </a:rPr>
              <a:t>Здоровье</a:t>
            </a:r>
            <a:r>
              <a:rPr kumimoji="0" lang="ru-RU" sz="2800" b="0" i="0" u="none" strike="noStrike" cap="none" normalizeH="0" baseline="0" dirty="0" smtClean="0">
                <a:ln>
                  <a:noFill/>
                </a:ln>
                <a:solidFill>
                  <a:srgbClr val="FF0000"/>
                </a:solidFill>
                <a:effectLst/>
                <a:latin typeface="Comic Sans MS" pitchFamily="66" charset="0"/>
                <a:ea typeface="Times New Roman" pitchFamily="18" charset="0"/>
                <a:cs typeface="Times New Roman" pitchFamily="18" charset="0"/>
              </a:rPr>
              <a:t> </a:t>
            </a:r>
            <a:r>
              <a:rPr kumimoji="0" lang="ru-RU" sz="2800" b="0" i="0" u="none" strike="noStrike" cap="none" normalizeH="0" baseline="0" dirty="0" smtClean="0">
                <a:ln>
                  <a:noFill/>
                </a:ln>
                <a:solidFill>
                  <a:srgbClr val="333333"/>
                </a:solidFill>
                <a:effectLst/>
                <a:latin typeface="Comic Sans MS" pitchFamily="66" charset="0"/>
                <a:ea typeface="Times New Roman" pitchFamily="18" charset="0"/>
                <a:cs typeface="Times New Roman" pitchFamily="18" charset="0"/>
              </a:rPr>
              <a:t>– это такое состояние организма, при котором он биологически полноценен, трудоспособен» </a:t>
            </a:r>
          </a:p>
          <a:p>
            <a:pPr marL="0" marR="0" lvl="0" indent="0" algn="r"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333333"/>
                </a:solidFill>
                <a:effectLst/>
                <a:latin typeface="Comic Sans MS" pitchFamily="66" charset="0"/>
                <a:ea typeface="Times New Roman" pitchFamily="18" charset="0"/>
                <a:cs typeface="Times New Roman" pitchFamily="18" charset="0"/>
              </a:rPr>
              <a:t>В. И. Дубровский</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333333"/>
                </a:solidFill>
                <a:effectLst/>
                <a:latin typeface="Comic Sans MS" pitchFamily="66" charset="0"/>
                <a:ea typeface="Times New Roman" pitchFamily="18" charset="0"/>
                <a:cs typeface="Times New Roman" pitchFamily="18" charset="0"/>
              </a:rPr>
              <a:t>«</a:t>
            </a:r>
            <a:r>
              <a:rPr kumimoji="0" lang="ru-RU" sz="2800" b="0" u="none" strike="noStrike" cap="none" normalizeH="0" baseline="0" dirty="0" smtClean="0">
                <a:ln>
                  <a:noFill/>
                </a:ln>
                <a:solidFill>
                  <a:srgbClr val="FF0000"/>
                </a:solidFill>
                <a:effectLst/>
                <a:latin typeface="Comic Sans MS" pitchFamily="66" charset="0"/>
                <a:ea typeface="Times New Roman" pitchFamily="18" charset="0"/>
                <a:cs typeface="Times New Roman" pitchFamily="18" charset="0"/>
              </a:rPr>
              <a:t>Здоровье</a:t>
            </a:r>
            <a:r>
              <a:rPr kumimoji="0" lang="ru-RU" sz="2800" b="0" i="1" u="none" strike="noStrike" cap="none" normalizeH="0" baseline="0" dirty="0" smtClean="0">
                <a:ln>
                  <a:noFill/>
                </a:ln>
                <a:solidFill>
                  <a:srgbClr val="333333"/>
                </a:solidFill>
                <a:effectLst/>
                <a:latin typeface="Comic Sans MS" pitchFamily="66" charset="0"/>
                <a:ea typeface="Times New Roman" pitchFamily="18" charset="0"/>
                <a:cs typeface="Times New Roman" pitchFamily="18" charset="0"/>
              </a:rPr>
              <a:t> </a:t>
            </a:r>
            <a:r>
              <a:rPr kumimoji="0" lang="ru-RU" sz="2800" b="0" i="0" u="none" strike="noStrike" cap="none" normalizeH="0" baseline="0" dirty="0" smtClean="0">
                <a:ln>
                  <a:noFill/>
                </a:ln>
                <a:solidFill>
                  <a:srgbClr val="333333"/>
                </a:solidFill>
                <a:effectLst/>
                <a:latin typeface="Comic Sans MS" pitchFamily="66" charset="0"/>
                <a:ea typeface="Times New Roman" pitchFamily="18" charset="0"/>
                <a:cs typeface="Times New Roman" pitchFamily="18" charset="0"/>
              </a:rPr>
              <a:t>– это не отсутствие болезни, а физическая, социальная и психологическая гармония человека»</a:t>
            </a:r>
            <a:r>
              <a:rPr kumimoji="0" lang="ru-RU" sz="2800" b="1" i="0" u="none" strike="noStrike" cap="none" normalizeH="0" baseline="0" dirty="0" smtClean="0">
                <a:ln>
                  <a:noFill/>
                </a:ln>
                <a:solidFill>
                  <a:srgbClr val="333333"/>
                </a:solidFill>
                <a:effectLst/>
                <a:latin typeface="Comic Sans MS" pitchFamily="66" charset="0"/>
                <a:ea typeface="Times New Roman" pitchFamily="18" charset="0"/>
                <a:cs typeface="Times New Roman" pitchFamily="18"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333333"/>
                </a:solidFill>
                <a:effectLst/>
                <a:latin typeface="Comic Sans MS" pitchFamily="66" charset="0"/>
                <a:ea typeface="Times New Roman" pitchFamily="18" charset="0"/>
                <a:cs typeface="Times New Roman" pitchFamily="18" charset="0"/>
              </a:rPr>
              <a:t>И. Т. Фролов</a:t>
            </a:r>
            <a:endParaRPr kumimoji="0" lang="ru-RU" sz="2800" b="0" i="0" u="none" strike="noStrike" cap="none" normalizeH="0" baseline="0" dirty="0" smtClean="0">
              <a:ln>
                <a:noFill/>
              </a:ln>
              <a:solidFill>
                <a:schemeClr val="tx1"/>
              </a:solidFill>
              <a:effectLst/>
              <a:latin typeface="Comic Sans MS" pitchFamily="66"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pp.vk.me/c622127/v622127834/3f974/e8QvM9IrSsw.jpg"/>
          <p:cNvPicPr>
            <a:picLocks noChangeAspect="1" noChangeArrowheads="1"/>
          </p:cNvPicPr>
          <p:nvPr/>
        </p:nvPicPr>
        <p:blipFill>
          <a:blip r:embed="rId2" cstate="print"/>
          <a:srcRect l="17143" t="9143" r="17143" b="15429"/>
          <a:stretch>
            <a:fillRect/>
          </a:stretch>
        </p:blipFill>
        <p:spPr bwMode="auto">
          <a:xfrm>
            <a:off x="0" y="0"/>
            <a:ext cx="9144000" cy="6858000"/>
          </a:xfrm>
          <a:prstGeom prst="rect">
            <a:avLst/>
          </a:prstGeom>
          <a:noFill/>
        </p:spPr>
      </p:pic>
      <p:sp>
        <p:nvSpPr>
          <p:cNvPr id="9219" name="Rectangle 3"/>
          <p:cNvSpPr>
            <a:spLocks noChangeArrowheads="1"/>
          </p:cNvSpPr>
          <p:nvPr/>
        </p:nvSpPr>
        <p:spPr bwMode="auto">
          <a:xfrm>
            <a:off x="381000" y="3386554"/>
            <a:ext cx="8382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ru-RU" sz="3600" dirty="0" smtClean="0">
                <a:latin typeface="Comic Sans MS" pitchFamily="66" charset="0"/>
              </a:rPr>
              <a:t>«</a:t>
            </a:r>
            <a:r>
              <a:rPr lang="ru-RU" sz="3600" b="1" dirty="0" smtClean="0">
                <a:solidFill>
                  <a:srgbClr val="FF0000"/>
                </a:solidFill>
                <a:latin typeface="Comic Sans MS" pitchFamily="66" charset="0"/>
              </a:rPr>
              <a:t>Здоровье</a:t>
            </a:r>
            <a:r>
              <a:rPr lang="ru-RU" sz="3600" i="1" dirty="0" smtClean="0">
                <a:latin typeface="Comic Sans MS" pitchFamily="66" charset="0"/>
              </a:rPr>
              <a:t> </a:t>
            </a:r>
            <a:r>
              <a:rPr lang="ru-RU" sz="3600" dirty="0" smtClean="0">
                <a:latin typeface="Comic Sans MS" pitchFamily="66" charset="0"/>
              </a:rPr>
              <a:t>– это состояние полного </a:t>
            </a:r>
            <a:r>
              <a:rPr lang="ru-RU" sz="3600" dirty="0" smtClean="0">
                <a:solidFill>
                  <a:srgbClr val="FF0000"/>
                </a:solidFill>
                <a:latin typeface="Comic Sans MS" pitchFamily="66" charset="0"/>
              </a:rPr>
              <a:t>физического</a:t>
            </a:r>
            <a:r>
              <a:rPr lang="ru-RU" sz="3600" dirty="0" smtClean="0">
                <a:latin typeface="Comic Sans MS" pitchFamily="66" charset="0"/>
              </a:rPr>
              <a:t>, </a:t>
            </a:r>
            <a:r>
              <a:rPr lang="ru-RU" sz="3600" dirty="0" smtClean="0">
                <a:solidFill>
                  <a:srgbClr val="FF0000"/>
                </a:solidFill>
                <a:latin typeface="Comic Sans MS" pitchFamily="66" charset="0"/>
              </a:rPr>
              <a:t>психического</a:t>
            </a:r>
            <a:r>
              <a:rPr lang="ru-RU" sz="3600" dirty="0" smtClean="0">
                <a:latin typeface="Comic Sans MS" pitchFamily="66" charset="0"/>
              </a:rPr>
              <a:t> и </a:t>
            </a:r>
            <a:r>
              <a:rPr lang="ru-RU" sz="3600" dirty="0" smtClean="0">
                <a:solidFill>
                  <a:srgbClr val="FF0000"/>
                </a:solidFill>
                <a:latin typeface="Comic Sans MS" pitchFamily="66" charset="0"/>
              </a:rPr>
              <a:t>социального благополучия</a:t>
            </a:r>
            <a:r>
              <a:rPr lang="ru-RU" sz="3600" dirty="0" smtClean="0">
                <a:latin typeface="Comic Sans MS" pitchFamily="66" charset="0"/>
              </a:rPr>
              <a:t>, а не просто отсутствие болезней или физических дефектов».</a:t>
            </a:r>
            <a:endParaRPr kumimoji="0" lang="ru-RU" sz="3600" b="0" i="0" u="none" strike="noStrike" cap="none" normalizeH="0" baseline="0" dirty="0" smtClean="0">
              <a:ln>
                <a:noFill/>
              </a:ln>
              <a:solidFill>
                <a:schemeClr val="tx1"/>
              </a:solidFill>
              <a:effectLst/>
              <a:latin typeface="Comic Sans MS" pitchFamily="66" charset="0"/>
              <a:cs typeface="Arial" pitchFamily="34" charset="0"/>
            </a:endParaRPr>
          </a:p>
        </p:txBody>
      </p:sp>
      <p:pic>
        <p:nvPicPr>
          <p:cNvPr id="4" name="Picture 2" descr="https://im3-tub-ru.yandex.net/i?id=ec56b9175712532bad19c594f420a207-l&amp;n=13"/>
          <p:cNvPicPr>
            <a:picLocks noChangeAspect="1" noChangeArrowheads="1"/>
          </p:cNvPicPr>
          <p:nvPr/>
        </p:nvPicPr>
        <p:blipFill>
          <a:blip r:embed="rId3" cstate="print"/>
          <a:srcRect l="18253" t="4092" r="16846" b="3836"/>
          <a:stretch>
            <a:fillRect/>
          </a:stretch>
        </p:blipFill>
        <p:spPr bwMode="auto">
          <a:xfrm>
            <a:off x="7772400" y="5562600"/>
            <a:ext cx="758613" cy="1066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09800" y="1066800"/>
            <a:ext cx="6629400" cy="4525963"/>
          </a:xfrm>
        </p:spPr>
        <p:txBody>
          <a:bodyPr>
            <a:noAutofit/>
          </a:bodyPr>
          <a:lstStyle/>
          <a:p>
            <a:pPr lvl="0" indent="11113" algn="ctr">
              <a:buNone/>
            </a:pPr>
            <a:r>
              <a:rPr lang="ru-RU" sz="3600" b="1" dirty="0" smtClean="0">
                <a:solidFill>
                  <a:srgbClr val="FF0000"/>
                </a:solidFill>
                <a:latin typeface="Comic Sans MS" pitchFamily="66" charset="0"/>
              </a:rPr>
              <a:t>Здоровье физическое </a:t>
            </a:r>
            <a:r>
              <a:rPr lang="ru-RU" sz="3600" dirty="0" smtClean="0">
                <a:latin typeface="Comic Sans MS" pitchFamily="66" charset="0"/>
              </a:rPr>
              <a:t>– это состояние, при котором у человека имеет место быть гармония физиологических процессов и максимальная адаптация к</a:t>
            </a:r>
            <a:r>
              <a:rPr lang="ru-RU" sz="3600" b="1" dirty="0" smtClean="0">
                <a:latin typeface="Comic Sans MS" pitchFamily="66" charset="0"/>
              </a:rPr>
              <a:t> </a:t>
            </a:r>
            <a:r>
              <a:rPr lang="ru-RU" sz="3600" dirty="0" smtClean="0">
                <a:latin typeface="Comic Sans MS" pitchFamily="66" charset="0"/>
              </a:rPr>
              <a:t>различным факторам внешней среды</a:t>
            </a:r>
            <a:r>
              <a:rPr lang="ru-RU" sz="3600" dirty="0" smtClean="0"/>
              <a:t>.</a:t>
            </a:r>
          </a:p>
          <a:p>
            <a:endParaRPr lang="ru-RU" sz="3600" dirty="0"/>
          </a:p>
        </p:txBody>
      </p:sp>
      <p:pic>
        <p:nvPicPr>
          <p:cNvPr id="4" name="Picture 2" descr="https://im3-tub-ru.yandex.net/i?id=ec56b9175712532bad19c594f420a207-l&amp;n=13"/>
          <p:cNvPicPr>
            <a:picLocks noChangeAspect="1" noChangeArrowheads="1"/>
          </p:cNvPicPr>
          <p:nvPr/>
        </p:nvPicPr>
        <p:blipFill>
          <a:blip r:embed="rId2" cstate="print"/>
          <a:srcRect l="16225" r="14818"/>
          <a:stretch>
            <a:fillRect/>
          </a:stretch>
        </p:blipFill>
        <p:spPr bwMode="auto">
          <a:xfrm>
            <a:off x="228600" y="1752600"/>
            <a:ext cx="2120348" cy="3048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362200" y="1600200"/>
            <a:ext cx="6324600" cy="4525963"/>
          </a:xfrm>
        </p:spPr>
        <p:txBody>
          <a:bodyPr/>
          <a:lstStyle/>
          <a:p>
            <a:pPr lvl="0" algn="ctr">
              <a:buNone/>
            </a:pPr>
            <a:r>
              <a:rPr lang="ru-RU" sz="3600" b="1" dirty="0" smtClean="0">
                <a:solidFill>
                  <a:srgbClr val="FF0000"/>
                </a:solidFill>
                <a:latin typeface="Comic Sans MS" pitchFamily="66" charset="0"/>
              </a:rPr>
              <a:t>Здоровье социальное </a:t>
            </a:r>
            <a:r>
              <a:rPr lang="ru-RU" sz="3600" i="1" dirty="0" smtClean="0">
                <a:latin typeface="Comic Sans MS" pitchFamily="66" charset="0"/>
              </a:rPr>
              <a:t>– </a:t>
            </a:r>
            <a:r>
              <a:rPr lang="ru-RU" sz="3600" dirty="0" smtClean="0">
                <a:latin typeface="Comic Sans MS" pitchFamily="66" charset="0"/>
              </a:rPr>
              <a:t>мера социальной активности, </a:t>
            </a:r>
            <a:r>
              <a:rPr lang="ru-RU" sz="3600" dirty="0" err="1" smtClean="0">
                <a:latin typeface="Comic Sans MS" pitchFamily="66" charset="0"/>
              </a:rPr>
              <a:t>деятельностного</a:t>
            </a:r>
            <a:r>
              <a:rPr lang="ru-RU" sz="3600" dirty="0" smtClean="0">
                <a:latin typeface="Comic Sans MS" pitchFamily="66" charset="0"/>
              </a:rPr>
              <a:t> отношения человека к мир</a:t>
            </a:r>
            <a:r>
              <a:rPr lang="ru-RU" dirty="0" smtClean="0"/>
              <a:t>у.</a:t>
            </a:r>
          </a:p>
          <a:p>
            <a:pPr>
              <a:buNone/>
            </a:pPr>
            <a:endParaRPr lang="ru-RU" dirty="0"/>
          </a:p>
        </p:txBody>
      </p:sp>
      <p:pic>
        <p:nvPicPr>
          <p:cNvPr id="4" name="Picture 2" descr="https://im3-tub-ru.yandex.net/i?id=ec56b9175712532bad19c594f420a207-l&amp;n=13"/>
          <p:cNvPicPr>
            <a:picLocks noChangeAspect="1" noChangeArrowheads="1"/>
          </p:cNvPicPr>
          <p:nvPr/>
        </p:nvPicPr>
        <p:blipFill>
          <a:blip r:embed="rId2" cstate="print"/>
          <a:srcRect l="16225" r="14818"/>
          <a:stretch>
            <a:fillRect/>
          </a:stretch>
        </p:blipFill>
        <p:spPr bwMode="auto">
          <a:xfrm>
            <a:off x="228600" y="1752600"/>
            <a:ext cx="2120348" cy="304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362200" y="1600200"/>
            <a:ext cx="6324600" cy="4525963"/>
          </a:xfrm>
        </p:spPr>
        <p:txBody>
          <a:bodyPr>
            <a:normAutofit fontScale="92500"/>
          </a:bodyPr>
          <a:lstStyle/>
          <a:p>
            <a:pPr lvl="0" indent="11113" algn="ctr">
              <a:buNone/>
            </a:pPr>
            <a:r>
              <a:rPr lang="ru-RU" sz="3600" b="1" dirty="0" smtClean="0">
                <a:solidFill>
                  <a:srgbClr val="FF0000"/>
                </a:solidFill>
                <a:latin typeface="Comic Sans MS" pitchFamily="66" charset="0"/>
              </a:rPr>
              <a:t>Здоровье нравственное</a:t>
            </a:r>
            <a:r>
              <a:rPr lang="ru-RU" sz="3600" dirty="0" smtClean="0">
                <a:latin typeface="Comic Sans MS" pitchFamily="66" charset="0"/>
              </a:rPr>
              <a:t>– это комплекс характеристик мотивационной и информационной сферы личности, основу которого определяет система нравственных ценностей</a:t>
            </a:r>
            <a:r>
              <a:rPr lang="ru-RU" dirty="0" smtClean="0"/>
              <a:t>.</a:t>
            </a:r>
          </a:p>
          <a:p>
            <a:pPr>
              <a:buNone/>
            </a:pPr>
            <a:endParaRPr lang="ru-RU" dirty="0"/>
          </a:p>
        </p:txBody>
      </p:sp>
      <p:pic>
        <p:nvPicPr>
          <p:cNvPr id="4" name="Picture 2" descr="https://im3-tub-ru.yandex.net/i?id=ec56b9175712532bad19c594f420a207-l&amp;n=13"/>
          <p:cNvPicPr>
            <a:picLocks noChangeAspect="1" noChangeArrowheads="1"/>
          </p:cNvPicPr>
          <p:nvPr/>
        </p:nvPicPr>
        <p:blipFill>
          <a:blip r:embed="rId2" cstate="print"/>
          <a:srcRect l="16225" r="14818"/>
          <a:stretch>
            <a:fillRect/>
          </a:stretch>
        </p:blipFill>
        <p:spPr bwMode="auto">
          <a:xfrm>
            <a:off x="228600" y="1752600"/>
            <a:ext cx="2120348" cy="3048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0" y="1143000"/>
            <a:ext cx="6400800" cy="4525963"/>
          </a:xfrm>
        </p:spPr>
        <p:txBody>
          <a:bodyPr>
            <a:normAutofit/>
          </a:bodyPr>
          <a:lstStyle/>
          <a:p>
            <a:pPr lvl="0" indent="11113" algn="ctr">
              <a:buNone/>
            </a:pPr>
            <a:r>
              <a:rPr lang="ru-RU" sz="3600" b="1" dirty="0" smtClean="0">
                <a:solidFill>
                  <a:srgbClr val="FF0000"/>
                </a:solidFill>
                <a:latin typeface="Comic Sans MS" pitchFamily="66" charset="0"/>
              </a:rPr>
              <a:t>Здоровье психическое </a:t>
            </a:r>
            <a:r>
              <a:rPr lang="ru-RU" sz="3600" i="1" dirty="0" smtClean="0">
                <a:latin typeface="Comic Sans MS" pitchFamily="66" charset="0"/>
              </a:rPr>
              <a:t>–</a:t>
            </a:r>
            <a:r>
              <a:rPr lang="ru-RU" sz="3600" b="1" i="1" dirty="0" smtClean="0">
                <a:latin typeface="Comic Sans MS" pitchFamily="66" charset="0"/>
              </a:rPr>
              <a:t> </a:t>
            </a:r>
            <a:r>
              <a:rPr lang="ru-RU" sz="3600" dirty="0" smtClean="0">
                <a:latin typeface="Comic Sans MS" pitchFamily="66" charset="0"/>
              </a:rPr>
              <a:t>это способности человека адекватно реагировать на внешние и внутренние раздражители, умение уравновесить себя с окружающей средой.</a:t>
            </a:r>
          </a:p>
          <a:p>
            <a:endParaRPr lang="ru-RU" sz="3600" dirty="0">
              <a:latin typeface="Comic Sans MS" pitchFamily="66" charset="0"/>
            </a:endParaRPr>
          </a:p>
        </p:txBody>
      </p:sp>
      <p:pic>
        <p:nvPicPr>
          <p:cNvPr id="4" name="Picture 2" descr="https://im3-tub-ru.yandex.net/i?id=ec56b9175712532bad19c594f420a207-l&amp;n=13"/>
          <p:cNvPicPr>
            <a:picLocks noChangeAspect="1" noChangeArrowheads="1"/>
          </p:cNvPicPr>
          <p:nvPr/>
        </p:nvPicPr>
        <p:blipFill>
          <a:blip r:embed="rId2" cstate="print"/>
          <a:srcRect l="16225" r="14818"/>
          <a:stretch>
            <a:fillRect/>
          </a:stretch>
        </p:blipFill>
        <p:spPr bwMode="auto">
          <a:xfrm>
            <a:off x="228600" y="1752600"/>
            <a:ext cx="2120348" cy="3048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371600"/>
            <a:ext cx="8153400" cy="4754563"/>
          </a:xfrm>
        </p:spPr>
        <p:txBody>
          <a:bodyPr>
            <a:normAutofit fontScale="47500" lnSpcReduction="20000"/>
          </a:bodyPr>
          <a:lstStyle/>
          <a:p>
            <a:pPr algn="just">
              <a:buFont typeface="Wingdings" pitchFamily="2" charset="2"/>
              <a:buChar char="ü"/>
            </a:pPr>
            <a:r>
              <a:rPr lang="ru-RU" sz="5900" dirty="0" smtClean="0">
                <a:latin typeface="Comic Sans MS" pitchFamily="66" charset="0"/>
              </a:rPr>
              <a:t>Лишь 1 из 5 российских первоклассников является здоровым.</a:t>
            </a:r>
          </a:p>
          <a:p>
            <a:pPr algn="just">
              <a:buFont typeface="Wingdings" pitchFamily="2" charset="2"/>
              <a:buChar char="ü"/>
            </a:pPr>
            <a:r>
              <a:rPr lang="ru-RU" sz="5900" dirty="0" smtClean="0">
                <a:latin typeface="Comic Sans MS" pitchFamily="66" charset="0"/>
              </a:rPr>
              <a:t> По окончании школы, полностью здоровыми оказываются вдвое меньше подростков (2,5%), а хроническими заболеваниями страдают 70 процентов выпускников.</a:t>
            </a:r>
          </a:p>
          <a:p>
            <a:pPr algn="just">
              <a:buFont typeface="Wingdings" pitchFamily="2" charset="2"/>
              <a:buChar char="ü"/>
            </a:pPr>
            <a:r>
              <a:rPr lang="ru-RU" sz="5900" dirty="0" smtClean="0">
                <a:latin typeface="Comic Sans MS" pitchFamily="66" charset="0"/>
              </a:rPr>
              <a:t>Уровень физического развития детей постоянно снижается. Так, в настоящее время лишь половина выпускников школ способны выполнить возрастные нормативы физической подготовки.</a:t>
            </a:r>
          </a:p>
        </p:txBody>
      </p:sp>
      <p:sp>
        <p:nvSpPr>
          <p:cNvPr id="4" name="TextBox 3"/>
          <p:cNvSpPr txBox="1"/>
          <p:nvPr/>
        </p:nvSpPr>
        <p:spPr>
          <a:xfrm>
            <a:off x="2514600" y="533400"/>
            <a:ext cx="4554452" cy="646331"/>
          </a:xfrm>
          <a:prstGeom prst="rect">
            <a:avLst/>
          </a:prstGeom>
          <a:noFill/>
        </p:spPr>
        <p:txBody>
          <a:bodyPr wrap="none" rtlCol="0">
            <a:spAutoFit/>
          </a:bodyPr>
          <a:lstStyle/>
          <a:p>
            <a:r>
              <a:rPr lang="ru-RU" sz="3600" b="1" dirty="0" smtClean="0">
                <a:solidFill>
                  <a:srgbClr val="FF0000"/>
                </a:solidFill>
                <a:latin typeface="Comic Sans MS" pitchFamily="66" charset="0"/>
              </a:rPr>
              <a:t>Тревожные факты:</a:t>
            </a:r>
            <a:endParaRPr lang="ru-RU" sz="3600" b="1" dirty="0">
              <a:solidFill>
                <a:srgbClr val="FF0000"/>
              </a:solidFill>
              <a:latin typeface="Comic Sans MS" pitchFamily="66"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1613</TotalTime>
  <Words>380</Words>
  <Application>Microsoft Office PowerPoint</Application>
  <PresentationFormat>Экран (4:3)</PresentationFormat>
  <Paragraphs>64</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Причины:</vt:lpstr>
      <vt:lpstr>Негативные факторы здоровья: </vt:lpstr>
      <vt:lpstr>Слайд 13</vt:lpstr>
      <vt:lpstr>Слайд 14</vt:lpstr>
      <vt:lpstr>Слайд 15</vt:lpstr>
      <vt:lpstr>Основные оздоровительные методики для использования в домашних условиях: </vt:lpstr>
      <vt:lpstr>Слайд 17</vt:lpstr>
      <vt:lpstr>Слайд 18</vt:lpstr>
      <vt:lpstr>1.Контроль использования Интернет 2.Чантовая методика 3.Методики снятия психо-эмоционального напряжения 4.Оздоровительные методики</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Наталья</dc:creator>
  <cp:lastModifiedBy>Наталья</cp:lastModifiedBy>
  <cp:revision>85</cp:revision>
  <dcterms:created xsi:type="dcterms:W3CDTF">2017-02-24T14:19:58Z</dcterms:created>
  <dcterms:modified xsi:type="dcterms:W3CDTF">2017-02-26T10:34:21Z</dcterms:modified>
</cp:coreProperties>
</file>