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Выбери ряд существительных мужского рода.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2816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" action="ppaction://noaction">
                  <a:snd r:embed="rId2" name="applause.wav"/>
                </a:hlinkClick>
              </a:rPr>
              <a:t>1. Учитель, врач, дядя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" action="ppaction://noaction">
                  <a:snd r:embed="rId3" name="wind.wav"/>
                </a:hlinkClick>
              </a:rPr>
              <a:t>2. Лошадь, радость, помощь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" action="ppaction://noaction">
                  <a:snd r:embed="rId3" name="wind.wav"/>
                </a:hlinkClick>
              </a:rPr>
              <a:t>3.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  <a:hlinkClick r:id="" action="ppaction://noaction">
                  <a:snd r:embed="rId3" name="wind.wav"/>
                </a:hlinkClick>
              </a:rPr>
              <a:t>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" action="ppaction://noaction">
                  <a:snd r:embed="rId3" name="wind.wav"/>
                </a:hlinkClick>
              </a:rPr>
              <a:t>зеро, блюдце, солнце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www.englishexercises.org/makeagame/my_documents/my_pictures/2010/jul/BCC_77002_5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3717032"/>
            <a:ext cx="1680187" cy="2520280"/>
          </a:xfrm>
          <a:prstGeom prst="rect">
            <a:avLst/>
          </a:prstGeom>
          <a:noFill/>
        </p:spPr>
      </p:pic>
      <p:pic>
        <p:nvPicPr>
          <p:cNvPr id="17412" name="Picture 4" descr="http://mmcmedclinic.ru/sites/default/files/professih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3684488"/>
            <a:ext cx="1656184" cy="2526552"/>
          </a:xfrm>
          <a:prstGeom prst="rect">
            <a:avLst/>
          </a:prstGeom>
          <a:noFill/>
        </p:spPr>
      </p:pic>
      <p:pic>
        <p:nvPicPr>
          <p:cNvPr id="17414" name="Picture 6" descr="http://www.edu54.ru/sites/default/files/resize/userfiles/image/dyadya_stepa-381x5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3789040"/>
            <a:ext cx="1810714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Выбери ряд существительных второго склонения.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628801"/>
            <a:ext cx="8075240" cy="2160240"/>
          </a:xfrm>
          <a:noFill/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" action="ppaction://noaction">
                  <a:snd r:embed="rId2" name="hammer.wav"/>
                </a:hlinkClick>
              </a:rPr>
              <a:t>1.  Степь, дверь, рожь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u="sng" dirty="0" smtClean="0">
                <a:latin typeface="Times New Roman" pitchFamily="18" charset="0"/>
                <a:cs typeface="Times New Roman" pitchFamily="18" charset="0"/>
                <a:hlinkClick r:id="" action="ppaction://noaction">
                  <a:snd r:embed="rId2" name="hammer.wav"/>
                </a:hlinkClick>
              </a:rPr>
              <a:t>2.  Поляна, папа, земля</a:t>
            </a:r>
            <a:endParaRPr lang="ru-RU" sz="36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u="sng" dirty="0" smtClean="0">
                <a:latin typeface="Times New Roman" pitchFamily="18" charset="0"/>
                <a:cs typeface="Times New Roman" pitchFamily="18" charset="0"/>
                <a:hlinkClick r:id="" action="ppaction://noaction">
                  <a:snd r:embed="rId3" name="applause.wav"/>
                </a:hlinkClick>
              </a:rPr>
              <a:t>3.  Голуб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" action="ppaction://noaction">
                  <a:snd r:embed="rId3" name="applause.wav"/>
                </a:hlinkClick>
              </a:rPr>
              <a:t>ь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  <a:hlinkClick r:id="" action="ppaction://noaction">
                  <a:snd r:embed="rId3" name="applause.wav"/>
                </a:hlinkClick>
              </a:rPr>
              <a:t>, пен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" action="ppaction://noaction">
                  <a:snd r:embed="rId3" name="applause.wav"/>
                </a:hlinkClick>
              </a:rPr>
              <a:t>ь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  <a:hlinkClick r:id="" action="ppaction://noaction">
                  <a:snd r:embed="rId3" name="applause.wav"/>
                </a:hlinkClick>
              </a:rPr>
              <a:t>, озер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" action="ppaction://noaction">
                  <a:snd r:embed="rId3" name="applause.wav"/>
                </a:hlinkClick>
              </a:rPr>
              <a:t>о </a:t>
            </a:r>
            <a:endParaRPr lang="ru-RU" sz="36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://altado.ru/d/100361/d/50_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077072"/>
            <a:ext cx="2508249" cy="1965648"/>
          </a:xfrm>
          <a:prstGeom prst="rect">
            <a:avLst/>
          </a:prstGeom>
          <a:noFill/>
        </p:spPr>
      </p:pic>
      <p:pic>
        <p:nvPicPr>
          <p:cNvPr id="18438" name="Picture 6" descr="http://900igr.net/datai/pedagogika/Samostojatelnaja-rabota-na-uroke/0056-005-Prirodnye-nositeli-informatsi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4149080"/>
            <a:ext cx="1944216" cy="1852957"/>
          </a:xfrm>
          <a:prstGeom prst="rect">
            <a:avLst/>
          </a:prstGeom>
          <a:noFill/>
        </p:spPr>
      </p:pic>
      <p:pic>
        <p:nvPicPr>
          <p:cNvPr id="18440" name="Picture 8" descr="http://www.opa.kg/uploads/posts/2011-10/thumbs/1317650297_0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4221088"/>
            <a:ext cx="1728192" cy="17281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20072" y="2924944"/>
            <a:ext cx="41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1920" y="2924944"/>
            <a:ext cx="4555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99792" y="2924944"/>
            <a:ext cx="4555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первому склонению относятся существительные…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" action="ppaction://noaction">
                  <a:snd r:embed="rId2" name="explode.wav"/>
                </a:hlinkClick>
              </a:rPr>
              <a:t>1. м.р., ср.р. – -о, -е,      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" action="ppaction://noaction">
                  <a:snd r:embed="rId3" name="applause.wav"/>
                </a:hlinkClick>
              </a:rPr>
              <a:t>2. м.р., ж.р. – -а, -я.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" action="ppaction://noaction">
                  <a:snd r:embed="rId2" name="explode.wav"/>
                </a:hlinkClick>
              </a:rPr>
              <a:t>3. ж.р. – -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  <a:hlinkClick r:id="" action="ppaction://noaction">
                  <a:snd r:embed="rId2" name="explode.wav"/>
                </a:hlinkClick>
              </a:rPr>
              <a:t>ь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" action="ppaction://noaction">
                  <a:snd r:embed="rId2" name="explode.wav"/>
                </a:hlinkClick>
              </a:rPr>
              <a:t>,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1772816"/>
            <a:ext cx="360040" cy="3383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http://img0.liveinternet.ru/images/attach/c/4/81/245/81245856_7f47e867c5dd7d69fa94253b1c2_pre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717032"/>
            <a:ext cx="2376264" cy="2561532"/>
          </a:xfrm>
          <a:prstGeom prst="rect">
            <a:avLst/>
          </a:prstGeom>
          <a:noFill/>
        </p:spPr>
      </p:pic>
      <p:pic>
        <p:nvPicPr>
          <p:cNvPr id="16388" name="Picture 4" descr="http://www.newzzz.kz/images/img_18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3429000"/>
            <a:ext cx="2137420" cy="2849893"/>
          </a:xfrm>
          <a:prstGeom prst="rect">
            <a:avLst/>
          </a:prstGeom>
          <a:noFill/>
        </p:spPr>
      </p:pic>
      <p:pic>
        <p:nvPicPr>
          <p:cNvPr id="8194" name="Picture 2" descr="http://i081.radikal.ru/0906/a1/86a25624e50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3789040"/>
            <a:ext cx="2748936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Алгоритм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340768"/>
            <a:ext cx="3096344" cy="9144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Определить род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3356992"/>
            <a:ext cx="3960440" cy="9144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Выделить окончание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5229200"/>
            <a:ext cx="6336704" cy="9144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роду и окончанию определить склонение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267744" y="2348880"/>
            <a:ext cx="484632" cy="978408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2339752" y="4293096"/>
            <a:ext cx="484632" cy="978408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Три типа склонения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628800"/>
            <a:ext cx="2664296" cy="1368152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1- </a:t>
            </a:r>
            <a:r>
              <a:rPr lang="ru-RU" sz="2400" b="1" dirty="0" err="1" smtClean="0">
                <a:solidFill>
                  <a:srgbClr val="002060"/>
                </a:solidFill>
              </a:rPr>
              <a:t>скл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573016"/>
            <a:ext cx="2664296" cy="1368152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М.р. –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                   - а, - я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Ж.р. – 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12160" y="3573016"/>
            <a:ext cx="2808312" cy="1368152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002060"/>
                </a:solidFill>
              </a:rPr>
              <a:t>Ж.р</a:t>
            </a:r>
            <a:r>
              <a:rPr lang="ru-RU" sz="2400" b="1" dirty="0" smtClean="0">
                <a:solidFill>
                  <a:srgbClr val="002060"/>
                </a:solidFill>
              </a:rPr>
              <a:t> – </a:t>
            </a:r>
            <a:r>
              <a:rPr lang="ru-RU" sz="2400" b="1" dirty="0" err="1" smtClean="0">
                <a:solidFill>
                  <a:srgbClr val="002060"/>
                </a:solidFill>
              </a:rPr>
              <a:t>ь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31840" y="3573016"/>
            <a:ext cx="2664296" cy="1368152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М.р. – </a:t>
            </a:r>
            <a:r>
              <a:rPr lang="ru-RU" sz="2400" b="1" dirty="0" err="1" smtClean="0">
                <a:solidFill>
                  <a:srgbClr val="002060"/>
                </a:solidFill>
              </a:rPr>
              <a:t>согл</a:t>
            </a:r>
            <a:r>
              <a:rPr lang="ru-RU" sz="2400" b="1" dirty="0" smtClean="0">
                <a:solidFill>
                  <a:srgbClr val="002060"/>
                </a:solidFill>
              </a:rPr>
              <a:t>., </a:t>
            </a:r>
            <a:r>
              <a:rPr lang="ru-RU" sz="2400" b="1" dirty="0" err="1" smtClean="0">
                <a:solidFill>
                  <a:srgbClr val="002060"/>
                </a:solidFill>
              </a:rPr>
              <a:t>ь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Ср.р. –  -</a:t>
            </a:r>
            <a:r>
              <a:rPr lang="ru-RU" sz="2400" b="1" dirty="0" err="1" smtClean="0">
                <a:solidFill>
                  <a:srgbClr val="002060"/>
                </a:solidFill>
              </a:rPr>
              <a:t>о,-е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59832" y="1628800"/>
            <a:ext cx="2808312" cy="1368152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2-е </a:t>
            </a:r>
            <a:r>
              <a:rPr lang="ru-RU" sz="2400" b="1" dirty="0" err="1" smtClean="0">
                <a:solidFill>
                  <a:srgbClr val="002060"/>
                </a:solidFill>
              </a:rPr>
              <a:t>скл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1628800"/>
            <a:ext cx="2808312" cy="1368152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3- </a:t>
            </a:r>
            <a:r>
              <a:rPr lang="ru-RU" sz="2400" b="1" dirty="0" err="1" smtClean="0">
                <a:solidFill>
                  <a:srgbClr val="002060"/>
                </a:solidFill>
              </a:rPr>
              <a:t>скл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1187624" y="3861048"/>
            <a:ext cx="432048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1187624" y="4581128"/>
            <a:ext cx="432048" cy="144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Стрелка вниз 28"/>
          <p:cNvSpPr/>
          <p:nvPr/>
        </p:nvSpPr>
        <p:spPr>
          <a:xfrm>
            <a:off x="1475656" y="2996952"/>
            <a:ext cx="484632" cy="690376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4139952" y="2924944"/>
            <a:ext cx="484632" cy="690376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7308304" y="2924944"/>
            <a:ext cx="484632" cy="690376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274638"/>
            <a:ext cx="367240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Рассмотри иллюстрацию.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8064" y="1484784"/>
            <a:ext cx="3744416" cy="511256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Перечисли предметы, изображенные на рисунке. Обрати внимание на настроение девочки.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Напиши существительные в три столбика.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festival.1september.ru/articles/505962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736" y="0"/>
            <a:ext cx="467483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Проверь себя.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6896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1-е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скл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         2-е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скл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                  3-е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скл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евочка       озеро                      печаль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ода             камыш                   ель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ереза          камень                   грусть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532440" y="6381328"/>
            <a:ext cx="611560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192</Words>
  <Application>Microsoft Office PowerPoint</Application>
  <PresentationFormat>Экран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Выбери ряд существительных мужского рода.</vt:lpstr>
      <vt:lpstr>Выбери ряд существительных второго склонения.</vt:lpstr>
      <vt:lpstr>К первому склонению относятся существительные…</vt:lpstr>
      <vt:lpstr>Алгоритм</vt:lpstr>
      <vt:lpstr>Три типа склонения</vt:lpstr>
      <vt:lpstr>Рассмотри иллюстрацию.</vt:lpstr>
      <vt:lpstr>Проверь себя.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Выбери ряд существительных мужского рода.</dc:title>
  <dc:creator>Наталья</dc:creator>
  <cp:lastModifiedBy>111</cp:lastModifiedBy>
  <cp:revision>5</cp:revision>
  <dcterms:created xsi:type="dcterms:W3CDTF">2016-02-21T09:45:43Z</dcterms:created>
  <dcterms:modified xsi:type="dcterms:W3CDTF">2016-02-23T07:23:21Z</dcterms:modified>
</cp:coreProperties>
</file>