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77" r:id="rId8"/>
    <p:sldId id="264" r:id="rId9"/>
    <p:sldId id="265" r:id="rId10"/>
    <p:sldId id="266" r:id="rId11"/>
    <p:sldId id="261" r:id="rId12"/>
    <p:sldId id="260" r:id="rId13"/>
    <p:sldId id="267" r:id="rId14"/>
    <p:sldId id="268" r:id="rId15"/>
    <p:sldId id="269" r:id="rId16"/>
    <p:sldId id="270" r:id="rId17"/>
    <p:sldId id="271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image" Target="../media/image39.wmf"/><Relationship Id="rId7" Type="http://schemas.openxmlformats.org/officeDocument/2006/relationships/image" Target="../media/image43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6" Type="http://schemas.openxmlformats.org/officeDocument/2006/relationships/image" Target="../media/image42.wmf"/><Relationship Id="rId5" Type="http://schemas.openxmlformats.org/officeDocument/2006/relationships/image" Target="../media/image41.wmf"/><Relationship Id="rId10" Type="http://schemas.openxmlformats.org/officeDocument/2006/relationships/image" Target="../media/image46.wmf"/><Relationship Id="rId4" Type="http://schemas.openxmlformats.org/officeDocument/2006/relationships/image" Target="../media/image40.wmf"/><Relationship Id="rId9" Type="http://schemas.openxmlformats.org/officeDocument/2006/relationships/image" Target="../media/image4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30878-1B27-41A3-B6E3-D046405F8B2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4732-DE75-47FA-942F-16611AA1BE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30878-1B27-41A3-B6E3-D046405F8B2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4732-DE75-47FA-942F-16611AA1B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30878-1B27-41A3-B6E3-D046405F8B2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4732-DE75-47FA-942F-16611AA1B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30878-1B27-41A3-B6E3-D046405F8B2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4732-DE75-47FA-942F-16611AA1B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30878-1B27-41A3-B6E3-D046405F8B2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80E4732-DE75-47FA-942F-16611AA1B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30878-1B27-41A3-B6E3-D046405F8B2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4732-DE75-47FA-942F-16611AA1B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30878-1B27-41A3-B6E3-D046405F8B2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4732-DE75-47FA-942F-16611AA1B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30878-1B27-41A3-B6E3-D046405F8B2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4732-DE75-47FA-942F-16611AA1B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30878-1B27-41A3-B6E3-D046405F8B2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4732-DE75-47FA-942F-16611AA1B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30878-1B27-41A3-B6E3-D046405F8B2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4732-DE75-47FA-942F-16611AA1B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30878-1B27-41A3-B6E3-D046405F8B2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4732-DE75-47FA-942F-16611AA1B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3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D930878-1B27-41A3-B6E3-D046405F8B2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80E4732-DE75-47FA-942F-16611AA1B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40.wmf"/><Relationship Id="rId18" Type="http://schemas.openxmlformats.org/officeDocument/2006/relationships/oleObject" Target="../embeddings/oleObject8.bin"/><Relationship Id="rId3" Type="http://schemas.openxmlformats.org/officeDocument/2006/relationships/image" Target="../media/image4.jpeg"/><Relationship Id="rId21" Type="http://schemas.openxmlformats.org/officeDocument/2006/relationships/image" Target="../media/image44.wmf"/><Relationship Id="rId7" Type="http://schemas.openxmlformats.org/officeDocument/2006/relationships/image" Target="../media/image37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42.wmf"/><Relationship Id="rId25" Type="http://schemas.openxmlformats.org/officeDocument/2006/relationships/image" Target="../media/image4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39.wmf"/><Relationship Id="rId24" Type="http://schemas.openxmlformats.org/officeDocument/2006/relationships/oleObject" Target="../embeddings/oleObject11.bin"/><Relationship Id="rId5" Type="http://schemas.openxmlformats.org/officeDocument/2006/relationships/image" Target="../media/image36.png"/><Relationship Id="rId15" Type="http://schemas.openxmlformats.org/officeDocument/2006/relationships/image" Target="../media/image41.wmf"/><Relationship Id="rId23" Type="http://schemas.openxmlformats.org/officeDocument/2006/relationships/image" Target="../media/image45.w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43.wmf"/><Relationship Id="rId4" Type="http://schemas.openxmlformats.org/officeDocument/2006/relationships/image" Target="../media/image5.jpeg"/><Relationship Id="rId9" Type="http://schemas.openxmlformats.org/officeDocument/2006/relationships/image" Target="../media/image38.wmf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0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image" Target="../media/image4.jpeg"/><Relationship Id="rId7" Type="http://schemas.openxmlformats.org/officeDocument/2006/relationships/image" Target="../media/image4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49.wmf"/><Relationship Id="rId5" Type="http://schemas.openxmlformats.org/officeDocument/2006/relationships/image" Target="../media/image36.png"/><Relationship Id="rId10" Type="http://schemas.openxmlformats.org/officeDocument/2006/relationships/oleObject" Target="../embeddings/oleObject14.bin"/><Relationship Id="rId4" Type="http://schemas.openxmlformats.org/officeDocument/2006/relationships/image" Target="../media/image5.jpeg"/><Relationship Id="rId9" Type="http://schemas.openxmlformats.org/officeDocument/2006/relationships/image" Target="../media/image48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image" Target="../media/image4.jpeg"/><Relationship Id="rId7" Type="http://schemas.openxmlformats.org/officeDocument/2006/relationships/image" Target="../media/image5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36.png"/><Relationship Id="rId4" Type="http://schemas.openxmlformats.org/officeDocument/2006/relationships/image" Target="../media/image5.jpeg"/><Relationship Id="rId9" Type="http://schemas.openxmlformats.org/officeDocument/2006/relationships/image" Target="../media/image51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image" Target="../media/image4.jpeg"/><Relationship Id="rId7" Type="http://schemas.openxmlformats.org/officeDocument/2006/relationships/image" Target="../media/image5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54.wmf"/><Relationship Id="rId5" Type="http://schemas.openxmlformats.org/officeDocument/2006/relationships/image" Target="../media/image36.png"/><Relationship Id="rId10" Type="http://schemas.openxmlformats.org/officeDocument/2006/relationships/oleObject" Target="../embeddings/oleObject19.bin"/><Relationship Id="rId4" Type="http://schemas.openxmlformats.org/officeDocument/2006/relationships/image" Target="../media/image5.jpeg"/><Relationship Id="rId9" Type="http://schemas.openxmlformats.org/officeDocument/2006/relationships/image" Target="../media/image53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image" Target="../media/image4.jpeg"/><Relationship Id="rId7" Type="http://schemas.openxmlformats.org/officeDocument/2006/relationships/image" Target="../media/image5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0.bin"/><Relationship Id="rId11" Type="http://schemas.openxmlformats.org/officeDocument/2006/relationships/image" Target="../media/image57.wmf"/><Relationship Id="rId5" Type="http://schemas.openxmlformats.org/officeDocument/2006/relationships/image" Target="../media/image36.png"/><Relationship Id="rId10" Type="http://schemas.openxmlformats.org/officeDocument/2006/relationships/oleObject" Target="../embeddings/oleObject22.bin"/><Relationship Id="rId4" Type="http://schemas.openxmlformats.org/officeDocument/2006/relationships/image" Target="../media/image5.jpeg"/><Relationship Id="rId9" Type="http://schemas.openxmlformats.org/officeDocument/2006/relationships/image" Target="../media/image5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5.jpeg"/><Relationship Id="rId7" Type="http://schemas.openxmlformats.org/officeDocument/2006/relationships/image" Target="../media/image1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gif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5.jpeg"/><Relationship Id="rId7" Type="http://schemas.openxmlformats.org/officeDocument/2006/relationships/image" Target="../media/image3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20" y="571480"/>
            <a:ext cx="75724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>И снова в позолоте тополя,</a:t>
            </a:r>
            <a:b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>А школа - как корабль у причала,</a:t>
            </a:r>
            <a:b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>Где ждут учеников учителя,</a:t>
            </a:r>
            <a:b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>Чтоб новой жизни положить начало.</a:t>
            </a:r>
            <a:endParaRPr lang="ru-RU" sz="4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616084"/>
            <a:ext cx="5867312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Пусть счастье в дверь твою стучит,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Открой ее скорей пошире.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Путь жизни тайною покрыт,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Но так прекрасно в этом мире!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И пусть всегда – в окошке свет,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Улыбка мамина – с порога.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Пусть будет много добрых лет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И в жизни легкая дорога!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604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978813"/>
            <a:ext cx="4165035" cy="2772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0"/>
                            </p:stCondLst>
                            <p:childTnLst>
                              <p:par>
                                <p:cTn id="20" presetID="9" presetClass="exit" presetSubtype="0" fill="hold" grpId="1" nodeType="after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Люда\Documents\картинки\C41-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071538" cy="192276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71802" y="214290"/>
            <a:ext cx="33966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Алгебра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1714488"/>
            <a:ext cx="45283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уравнение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1285860"/>
            <a:ext cx="27690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число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571744"/>
            <a:ext cx="47429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тождество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628" y="3000372"/>
            <a:ext cx="38524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функция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785786" y="4214818"/>
            <a:ext cx="792268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5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Алгебра, к изучению которой мы приступаем,</a:t>
            </a:r>
          </a:p>
          <a:p>
            <a:pPr marL="0" marR="0" lvl="0" indent="365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дает человеку возможность не только выполнять</a:t>
            </a:r>
          </a:p>
          <a:p>
            <a:pPr marL="0" marR="0" lvl="0" indent="365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различные вычисления, но и учит его делать</a:t>
            </a:r>
          </a:p>
          <a:p>
            <a:pPr marL="0" marR="0" lvl="0" indent="365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это как можно быстрее, рациональнее.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Люда\Documents\картинки\C41-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43834" y="214290"/>
            <a:ext cx="1071538" cy="19227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43042" y="214290"/>
            <a:ext cx="59057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Тема урока: «Числовые выражения»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1571612"/>
            <a:ext cx="644118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dirty="0" smtClean="0">
                <a:latin typeface="Monotype Corsiva" pitchFamily="66" charset="0"/>
              </a:rPr>
              <a:t>Повторить и углубить умение учащихся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Monotype Corsiva" pitchFamily="66" charset="0"/>
              </a:rPr>
              <a:t>    находить значения числовых выражений;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dirty="0" smtClean="0">
                <a:latin typeface="Monotype Corsiva" pitchFamily="66" charset="0"/>
              </a:rPr>
              <a:t>Запомнить, что выражение, содержащее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Monotype Corsiva" pitchFamily="66" charset="0"/>
              </a:rPr>
              <a:t>   действие деление на нуль, не имеет смысла;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dirty="0" smtClean="0">
                <a:latin typeface="Monotype Corsiva" pitchFamily="66" charset="0"/>
              </a:rPr>
              <a:t>Развить познавательный интерес учащихся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Monotype Corsiva" pitchFamily="66" charset="0"/>
              </a:rPr>
              <a:t>    к изучению нового предмета.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857232"/>
            <a:ext cx="20297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Цели урока:</a:t>
            </a:r>
            <a:endParaRPr lang="ru-RU" sz="3200" dirty="0"/>
          </a:p>
        </p:txBody>
      </p:sp>
      <p:pic>
        <p:nvPicPr>
          <p:cNvPr id="10241" name="Picture 1" descr="C:\Users\Люда\Documents\картинки\school220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29454" y="4643446"/>
            <a:ext cx="1928826" cy="18958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Люда\Documents\картинки\C41-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1071538" cy="1922760"/>
          </a:xfrm>
          <a:prstGeom prst="rect">
            <a:avLst/>
          </a:prstGeom>
          <a:noFill/>
        </p:spPr>
      </p:pic>
      <p:pic>
        <p:nvPicPr>
          <p:cNvPr id="4" name="Picture 1" descr="C:\Users\Люда\Documents\картинки\school220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29454" y="4643446"/>
            <a:ext cx="1928826" cy="189585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929322" y="214290"/>
            <a:ext cx="27318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устно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4612" y="928670"/>
            <a:ext cx="3500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Вычислите: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8673" name="Object 1"/>
          <p:cNvGraphicFramePr>
            <a:graphicFrameLocks noChangeAspect="1"/>
          </p:cNvGraphicFramePr>
          <p:nvPr/>
        </p:nvGraphicFramePr>
        <p:xfrm>
          <a:off x="1643042" y="1643050"/>
          <a:ext cx="5143536" cy="18607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4" name="Формула" r:id="rId6" imgW="1079280" imgH="393480" progId="Equation.3">
                  <p:embed/>
                </p:oleObj>
              </mc:Choice>
              <mc:Fallback>
                <p:oleObj name="Формула" r:id="rId6" imgW="1079280" imgH="3934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42" y="1643050"/>
                        <a:ext cx="5143536" cy="186074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AutoShape 25"/>
          <p:cNvSpPr>
            <a:spLocks noChangeArrowheads="1"/>
          </p:cNvSpPr>
          <p:nvPr/>
        </p:nvSpPr>
        <p:spPr bwMode="auto">
          <a:xfrm>
            <a:off x="6000760" y="1928802"/>
            <a:ext cx="2592388" cy="1417638"/>
          </a:xfrm>
          <a:prstGeom prst="irregularSeal1">
            <a:avLst/>
          </a:prstGeom>
          <a:gradFill rotWithShape="1">
            <a:gsLst>
              <a:gs pos="0">
                <a:srgbClr val="00FF00">
                  <a:gamma/>
                  <a:tint val="0"/>
                  <a:invGamma/>
                </a:srgbClr>
              </a:gs>
              <a:gs pos="100000">
                <a:srgbClr val="00FF00">
                  <a:alpha val="45000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Times New Roman" pitchFamily="18" charset="0"/>
              </a:rPr>
              <a:t>6</a:t>
            </a:r>
            <a:endParaRPr lang="ru-RU" sz="4400" b="1" dirty="0">
              <a:latin typeface="Times New Roman" pitchFamily="18" charset="0"/>
            </a:endParaRPr>
          </a:p>
        </p:txBody>
      </p:sp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2285984" y="3429000"/>
          <a:ext cx="5083175" cy="186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5" name="Формула" r:id="rId8" imgW="1066680" imgH="393480" progId="Equation.3">
                  <p:embed/>
                </p:oleObj>
              </mc:Choice>
              <mc:Fallback>
                <p:oleObj name="Формула" r:id="rId8" imgW="106668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5984" y="3429000"/>
                        <a:ext cx="5083175" cy="1860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AutoShape 25"/>
          <p:cNvSpPr>
            <a:spLocks noChangeArrowheads="1"/>
          </p:cNvSpPr>
          <p:nvPr/>
        </p:nvSpPr>
        <p:spPr bwMode="auto">
          <a:xfrm>
            <a:off x="6000760" y="3571876"/>
            <a:ext cx="2592388" cy="1417638"/>
          </a:xfrm>
          <a:prstGeom prst="irregularSeal1">
            <a:avLst/>
          </a:prstGeom>
          <a:gradFill rotWithShape="1">
            <a:gsLst>
              <a:gs pos="0">
                <a:srgbClr val="00FF00">
                  <a:gamma/>
                  <a:tint val="0"/>
                  <a:invGamma/>
                </a:srgbClr>
              </a:gs>
              <a:gs pos="100000">
                <a:srgbClr val="00FF00">
                  <a:alpha val="45000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Times New Roman" pitchFamily="18" charset="0"/>
              </a:rPr>
              <a:t>7</a:t>
            </a:r>
            <a:endParaRPr lang="ru-RU" sz="4400" b="1" dirty="0">
              <a:latin typeface="Times New Roman" pitchFamily="18" charset="0"/>
            </a:endParaRPr>
          </a:p>
        </p:txBody>
      </p:sp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2928926" y="1571612"/>
          <a:ext cx="3286148" cy="18439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6" name="Формула" r:id="rId10" imgW="749160" imgH="393480" progId="Equation.3">
                  <p:embed/>
                </p:oleObj>
              </mc:Choice>
              <mc:Fallback>
                <p:oleObj name="Формула" r:id="rId10" imgW="74916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8926" y="1571612"/>
                        <a:ext cx="3286148" cy="184398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AutoShape 25"/>
          <p:cNvSpPr>
            <a:spLocks noChangeArrowheads="1"/>
          </p:cNvSpPr>
          <p:nvPr/>
        </p:nvSpPr>
        <p:spPr bwMode="auto">
          <a:xfrm>
            <a:off x="6000760" y="2000240"/>
            <a:ext cx="2592388" cy="1417638"/>
          </a:xfrm>
          <a:prstGeom prst="irregularSeal1">
            <a:avLst/>
          </a:prstGeom>
          <a:gradFill rotWithShape="1">
            <a:gsLst>
              <a:gs pos="0">
                <a:srgbClr val="00FF00">
                  <a:gamma/>
                  <a:tint val="0"/>
                  <a:invGamma/>
                </a:srgbClr>
              </a:gs>
              <a:gs pos="100000">
                <a:srgbClr val="00FF00">
                  <a:alpha val="45000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Times New Roman" pitchFamily="18" charset="0"/>
              </a:rPr>
              <a:t>10</a:t>
            </a:r>
            <a:endParaRPr lang="ru-RU" sz="4400" b="1" dirty="0">
              <a:latin typeface="Times New Roman" pitchFamily="18" charset="0"/>
            </a:endParaRPr>
          </a:p>
        </p:txBody>
      </p:sp>
      <p:graphicFrame>
        <p:nvGraphicFramePr>
          <p:cNvPr id="28677" name="Object 5"/>
          <p:cNvGraphicFramePr>
            <a:graphicFrameLocks noChangeAspect="1"/>
          </p:cNvGraphicFramePr>
          <p:nvPr/>
        </p:nvGraphicFramePr>
        <p:xfrm>
          <a:off x="3000364" y="3357562"/>
          <a:ext cx="3008312" cy="184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7" name="Формула" r:id="rId12" imgW="685800" imgH="393480" progId="Equation.3">
                  <p:embed/>
                </p:oleObj>
              </mc:Choice>
              <mc:Fallback>
                <p:oleObj name="Формула" r:id="rId12" imgW="68580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64" y="3357562"/>
                        <a:ext cx="3008312" cy="1844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AutoShape 25"/>
          <p:cNvSpPr>
            <a:spLocks noChangeArrowheads="1"/>
          </p:cNvSpPr>
          <p:nvPr/>
        </p:nvSpPr>
        <p:spPr bwMode="auto">
          <a:xfrm>
            <a:off x="6072198" y="3643314"/>
            <a:ext cx="2592388" cy="1417638"/>
          </a:xfrm>
          <a:prstGeom prst="irregularSeal1">
            <a:avLst/>
          </a:prstGeom>
          <a:gradFill rotWithShape="1">
            <a:gsLst>
              <a:gs pos="0">
                <a:srgbClr val="00FF00">
                  <a:gamma/>
                  <a:tint val="0"/>
                  <a:invGamma/>
                </a:srgbClr>
              </a:gs>
              <a:gs pos="100000">
                <a:srgbClr val="00FF00">
                  <a:alpha val="45000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Times New Roman" pitchFamily="18" charset="0"/>
              </a:rPr>
              <a:t>80</a:t>
            </a:r>
            <a:endParaRPr lang="ru-RU" sz="4400" b="1" dirty="0">
              <a:latin typeface="Times New Roman" pitchFamily="18" charset="0"/>
            </a:endParaRPr>
          </a:p>
        </p:txBody>
      </p:sp>
      <p:graphicFrame>
        <p:nvGraphicFramePr>
          <p:cNvPr id="28678" name="Object 6"/>
          <p:cNvGraphicFramePr>
            <a:graphicFrameLocks noChangeAspect="1"/>
          </p:cNvGraphicFramePr>
          <p:nvPr/>
        </p:nvGraphicFramePr>
        <p:xfrm>
          <a:off x="2965450" y="3573463"/>
          <a:ext cx="3509963" cy="184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8" name="Формула" r:id="rId14" imgW="799920" imgH="393480" progId="Equation.3">
                  <p:embed/>
                </p:oleObj>
              </mc:Choice>
              <mc:Fallback>
                <p:oleObj name="Формула" r:id="rId14" imgW="79992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5450" y="3573463"/>
                        <a:ext cx="3509963" cy="1844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AutoShape 25"/>
          <p:cNvSpPr>
            <a:spLocks noChangeArrowheads="1"/>
          </p:cNvSpPr>
          <p:nvPr/>
        </p:nvSpPr>
        <p:spPr bwMode="auto">
          <a:xfrm>
            <a:off x="6000760" y="3714752"/>
            <a:ext cx="2592388" cy="1417638"/>
          </a:xfrm>
          <a:prstGeom prst="irregularSeal1">
            <a:avLst/>
          </a:prstGeom>
          <a:gradFill rotWithShape="1">
            <a:gsLst>
              <a:gs pos="0">
                <a:srgbClr val="00FF00">
                  <a:gamma/>
                  <a:tint val="0"/>
                  <a:invGamma/>
                </a:srgbClr>
              </a:gs>
              <a:gs pos="100000">
                <a:srgbClr val="00FF00">
                  <a:alpha val="45000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Times New Roman" pitchFamily="18" charset="0"/>
              </a:rPr>
              <a:t>289</a:t>
            </a:r>
            <a:endParaRPr lang="ru-RU" sz="4400" b="1" dirty="0">
              <a:latin typeface="Times New Roman" pitchFamily="18" charset="0"/>
            </a:endParaRPr>
          </a:p>
        </p:txBody>
      </p:sp>
      <p:graphicFrame>
        <p:nvGraphicFramePr>
          <p:cNvPr id="28679" name="Object 7"/>
          <p:cNvGraphicFramePr>
            <a:graphicFrameLocks noChangeAspect="1"/>
          </p:cNvGraphicFramePr>
          <p:nvPr/>
        </p:nvGraphicFramePr>
        <p:xfrm>
          <a:off x="2955925" y="1714500"/>
          <a:ext cx="3454400" cy="184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9" name="Формула" r:id="rId16" imgW="787320" imgH="393480" progId="Equation.3">
                  <p:embed/>
                </p:oleObj>
              </mc:Choice>
              <mc:Fallback>
                <p:oleObj name="Формула" r:id="rId16" imgW="78732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5925" y="1714500"/>
                        <a:ext cx="3454400" cy="1844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6215074" y="1928802"/>
            <a:ext cx="2592388" cy="1417638"/>
          </a:xfrm>
          <a:prstGeom prst="irregularSeal1">
            <a:avLst/>
          </a:prstGeom>
          <a:gradFill rotWithShape="1">
            <a:gsLst>
              <a:gs pos="0">
                <a:srgbClr val="00FF00">
                  <a:gamma/>
                  <a:tint val="0"/>
                  <a:invGamma/>
                </a:srgbClr>
              </a:gs>
              <a:gs pos="100000">
                <a:srgbClr val="00FF00">
                  <a:alpha val="45000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Times New Roman" pitchFamily="18" charset="0"/>
              </a:rPr>
              <a:t>72</a:t>
            </a:r>
            <a:endParaRPr lang="ru-RU" sz="4400" b="1" dirty="0">
              <a:latin typeface="Times New Roman" pitchFamily="18" charset="0"/>
            </a:endParaRPr>
          </a:p>
        </p:txBody>
      </p:sp>
      <p:graphicFrame>
        <p:nvGraphicFramePr>
          <p:cNvPr id="28680" name="Object 8"/>
          <p:cNvGraphicFramePr>
            <a:graphicFrameLocks noChangeAspect="1"/>
          </p:cNvGraphicFramePr>
          <p:nvPr/>
        </p:nvGraphicFramePr>
        <p:xfrm>
          <a:off x="1401763" y="2089150"/>
          <a:ext cx="5849937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0" name="Формула" r:id="rId18" imgW="1333440" imgH="203040" progId="Equation.3">
                  <p:embed/>
                </p:oleObj>
              </mc:Choice>
              <mc:Fallback>
                <p:oleObj name="Формула" r:id="rId18" imgW="1333440" imgH="2030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1763" y="2089150"/>
                        <a:ext cx="5849937" cy="952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AutoShape 25"/>
          <p:cNvSpPr>
            <a:spLocks noChangeArrowheads="1"/>
          </p:cNvSpPr>
          <p:nvPr/>
        </p:nvSpPr>
        <p:spPr bwMode="auto">
          <a:xfrm>
            <a:off x="6367474" y="2081202"/>
            <a:ext cx="2592388" cy="1417638"/>
          </a:xfrm>
          <a:prstGeom prst="irregularSeal1">
            <a:avLst/>
          </a:prstGeom>
          <a:gradFill rotWithShape="1">
            <a:gsLst>
              <a:gs pos="0">
                <a:srgbClr val="00FF00">
                  <a:gamma/>
                  <a:tint val="0"/>
                  <a:invGamma/>
                </a:srgbClr>
              </a:gs>
              <a:gs pos="100000">
                <a:srgbClr val="00FF00">
                  <a:alpha val="45000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Times New Roman" pitchFamily="18" charset="0"/>
              </a:rPr>
              <a:t>8</a:t>
            </a:r>
            <a:endParaRPr lang="ru-RU" sz="4400" b="1" dirty="0">
              <a:latin typeface="Times New Roman" pitchFamily="18" charset="0"/>
            </a:endParaRPr>
          </a:p>
        </p:txBody>
      </p:sp>
      <p:graphicFrame>
        <p:nvGraphicFramePr>
          <p:cNvPr id="28681" name="Object 9"/>
          <p:cNvGraphicFramePr>
            <a:graphicFrameLocks noChangeAspect="1"/>
          </p:cNvGraphicFramePr>
          <p:nvPr/>
        </p:nvGraphicFramePr>
        <p:xfrm>
          <a:off x="955675" y="3929063"/>
          <a:ext cx="5794375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1" name="Формула" r:id="rId20" imgW="1320480" imgH="203040" progId="Equation.3">
                  <p:embed/>
                </p:oleObj>
              </mc:Choice>
              <mc:Fallback>
                <p:oleObj name="Формула" r:id="rId20" imgW="1320480" imgH="2030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5675" y="3929063"/>
                        <a:ext cx="5794375" cy="952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AutoShape 25"/>
          <p:cNvSpPr>
            <a:spLocks noChangeArrowheads="1"/>
          </p:cNvSpPr>
          <p:nvPr/>
        </p:nvSpPr>
        <p:spPr bwMode="auto">
          <a:xfrm>
            <a:off x="6153160" y="3867152"/>
            <a:ext cx="2592388" cy="1417638"/>
          </a:xfrm>
          <a:prstGeom prst="irregularSeal1">
            <a:avLst/>
          </a:prstGeom>
          <a:gradFill rotWithShape="1">
            <a:gsLst>
              <a:gs pos="0">
                <a:srgbClr val="00FF00">
                  <a:gamma/>
                  <a:tint val="0"/>
                  <a:invGamma/>
                </a:srgbClr>
              </a:gs>
              <a:gs pos="100000">
                <a:srgbClr val="00FF00">
                  <a:alpha val="45000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Times New Roman" pitchFamily="18" charset="0"/>
              </a:rPr>
              <a:t>5</a:t>
            </a:r>
            <a:endParaRPr lang="ru-RU" sz="4400" b="1" dirty="0">
              <a:latin typeface="Times New Roman" pitchFamily="18" charset="0"/>
            </a:endParaRPr>
          </a:p>
        </p:txBody>
      </p:sp>
      <p:graphicFrame>
        <p:nvGraphicFramePr>
          <p:cNvPr id="28682" name="Object 10"/>
          <p:cNvGraphicFramePr>
            <a:graphicFrameLocks noChangeAspect="1"/>
          </p:cNvGraphicFramePr>
          <p:nvPr/>
        </p:nvGraphicFramePr>
        <p:xfrm>
          <a:off x="2566988" y="2482850"/>
          <a:ext cx="3230562" cy="184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2" name="Формула" r:id="rId22" imgW="736560" imgH="393480" progId="Equation.3">
                  <p:embed/>
                </p:oleObj>
              </mc:Choice>
              <mc:Fallback>
                <p:oleObj name="Формула" r:id="rId22" imgW="736560" imgH="3934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6988" y="2482850"/>
                        <a:ext cx="3230562" cy="1844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AutoShape 25"/>
          <p:cNvSpPr>
            <a:spLocks noChangeArrowheads="1"/>
          </p:cNvSpPr>
          <p:nvPr/>
        </p:nvSpPr>
        <p:spPr bwMode="auto">
          <a:xfrm>
            <a:off x="5929322" y="2857496"/>
            <a:ext cx="2592388" cy="1417638"/>
          </a:xfrm>
          <a:prstGeom prst="irregularSeal1">
            <a:avLst/>
          </a:prstGeom>
          <a:gradFill rotWithShape="1">
            <a:gsLst>
              <a:gs pos="0">
                <a:srgbClr val="00FF00">
                  <a:gamma/>
                  <a:tint val="0"/>
                  <a:invGamma/>
                </a:srgbClr>
              </a:gs>
              <a:gs pos="100000">
                <a:srgbClr val="00FF00">
                  <a:alpha val="45000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Times New Roman" pitchFamily="18" charset="0"/>
              </a:rPr>
              <a:t>8100</a:t>
            </a:r>
            <a:endParaRPr lang="ru-RU" sz="4400" b="1" dirty="0">
              <a:latin typeface="Times New Roman" pitchFamily="18" charset="0"/>
            </a:endParaRPr>
          </a:p>
        </p:txBody>
      </p:sp>
      <p:graphicFrame>
        <p:nvGraphicFramePr>
          <p:cNvPr id="28683" name="Object 11"/>
          <p:cNvGraphicFramePr>
            <a:graphicFrameLocks noChangeAspect="1"/>
          </p:cNvGraphicFramePr>
          <p:nvPr/>
        </p:nvGraphicFramePr>
        <p:xfrm>
          <a:off x="1736725" y="2500313"/>
          <a:ext cx="4902200" cy="184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3" name="Формула" r:id="rId24" imgW="1117440" imgH="393480" progId="Equation.3">
                  <p:embed/>
                </p:oleObj>
              </mc:Choice>
              <mc:Fallback>
                <p:oleObj name="Формула" r:id="rId24" imgW="1117440" imgH="393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6725" y="2500313"/>
                        <a:ext cx="4902200" cy="1844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AutoShape 25"/>
          <p:cNvSpPr>
            <a:spLocks noChangeArrowheads="1"/>
          </p:cNvSpPr>
          <p:nvPr/>
        </p:nvSpPr>
        <p:spPr bwMode="auto">
          <a:xfrm>
            <a:off x="6072198" y="2928934"/>
            <a:ext cx="2592388" cy="1417638"/>
          </a:xfrm>
          <a:prstGeom prst="irregularSeal1">
            <a:avLst/>
          </a:prstGeom>
          <a:gradFill rotWithShape="1">
            <a:gsLst>
              <a:gs pos="0">
                <a:srgbClr val="00FF00">
                  <a:gamma/>
                  <a:tint val="0"/>
                  <a:invGamma/>
                </a:srgbClr>
              </a:gs>
              <a:gs pos="100000">
                <a:srgbClr val="00FF00">
                  <a:alpha val="45000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Times New Roman" pitchFamily="18" charset="0"/>
              </a:rPr>
              <a:t>170</a:t>
            </a:r>
            <a:endParaRPr lang="ru-RU" sz="44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3000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3000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0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3000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3000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5" dur="3000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3000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6" dur="3000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3000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000"/>
                            </p:stCondLst>
                            <p:childTnLst>
                              <p:par>
                                <p:cTn id="1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7" dur="3000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3000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000"/>
                            </p:stCondLst>
                            <p:childTnLst>
                              <p:par>
                                <p:cTn id="1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500"/>
                            </p:stCondLst>
                            <p:childTnLst>
                              <p:par>
                                <p:cTn id="1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0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8" dur="3000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3000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3000"/>
                            </p:stCondLst>
                            <p:childTnLst>
                              <p:par>
                                <p:cTn id="1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500"/>
                            </p:stCondLst>
                            <p:childTnLst>
                              <p:par>
                                <p:cTn id="1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20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9" dur="3000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3000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3000"/>
                            </p:stCondLst>
                            <p:childTnLst>
                              <p:par>
                                <p:cTn id="1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500"/>
                            </p:stCondLst>
                            <p:childTnLst>
                              <p:par>
                                <p:cTn id="19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2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2500"/>
                            </p:stCondLst>
                            <p:childTnLst>
                              <p:par>
                                <p:cTn id="1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0" grpId="0" animBg="1"/>
      <p:bldP spid="10" grpId="1" animBg="1"/>
      <p:bldP spid="12" grpId="0" animBg="1"/>
      <p:bldP spid="12" grpId="1" animBg="1"/>
      <p:bldP spid="14" grpId="0" animBg="1"/>
      <p:bldP spid="14" grpId="1" animBg="1"/>
      <p:bldP spid="16" grpId="0" animBg="1"/>
      <p:bldP spid="16" grpId="1" animBg="1"/>
      <p:bldP spid="18" grpId="0" animBg="1"/>
      <p:bldP spid="18" grpId="1" animBg="1"/>
      <p:bldP spid="20" grpId="0" animBg="1"/>
      <p:bldP spid="20" grpId="1" animBg="1"/>
      <p:bldP spid="22" grpId="0" animBg="1"/>
      <p:bldP spid="22" grpId="1" animBg="1"/>
      <p:bldP spid="24" grpId="0" animBg="1"/>
      <p:bldP spid="24" grpId="1" animBg="1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Люда\Documents\картинки\C41-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1071538" cy="1922760"/>
          </a:xfrm>
          <a:prstGeom prst="rect">
            <a:avLst/>
          </a:prstGeom>
          <a:noFill/>
        </p:spPr>
      </p:pic>
      <p:pic>
        <p:nvPicPr>
          <p:cNvPr id="4" name="Picture 1" descr="C:\Users\Люда\Documents\картинки\school220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29454" y="4643446"/>
            <a:ext cx="1928826" cy="189585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14414" y="1000108"/>
            <a:ext cx="77153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Запись, составленная из чисел с помощью арифметических действий (сложение, вычитание, умножение, деление, возведение в степень) называет </a:t>
            </a:r>
            <a:r>
              <a:rPr lang="ru-RU" sz="2800" b="1" dirty="0" smtClean="0">
                <a:latin typeface="Monotype Corsiva" pitchFamily="66" charset="0"/>
              </a:rPr>
              <a:t>числовым</a:t>
            </a:r>
            <a:r>
              <a:rPr lang="ru-RU" sz="2800" dirty="0" smtClean="0">
                <a:latin typeface="Monotype Corsiva" pitchFamily="66" charset="0"/>
              </a:rPr>
              <a:t> (арифметическим)  </a:t>
            </a:r>
            <a:r>
              <a:rPr lang="ru-RU" sz="2800" b="1" dirty="0" smtClean="0">
                <a:latin typeface="Monotype Corsiva" pitchFamily="66" charset="0"/>
              </a:rPr>
              <a:t>выражением</a:t>
            </a:r>
            <a:r>
              <a:rPr lang="ru-RU" sz="2800" dirty="0" smtClean="0">
                <a:latin typeface="Monotype Corsiva" pitchFamily="66" charset="0"/>
              </a:rPr>
              <a:t>.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285720" y="2714620"/>
          <a:ext cx="4357718" cy="11401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3" name="Формула" r:id="rId6" imgW="1637589" imgH="431613" progId="Equation.3">
                  <p:embed/>
                </p:oleObj>
              </mc:Choice>
              <mc:Fallback>
                <p:oleObj name="Формула" r:id="rId6" imgW="1637589" imgH="431613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0" y="2714620"/>
                        <a:ext cx="4357718" cy="11401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2357422" y="3929066"/>
          <a:ext cx="6610629" cy="1000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4" name="Формула" r:id="rId8" imgW="2578100" imgH="393700" progId="Equation.3">
                  <p:embed/>
                </p:oleObj>
              </mc:Choice>
              <mc:Fallback>
                <p:oleObj name="Формула" r:id="rId8" imgW="2578100" imgH="3937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7422" y="3929066"/>
                        <a:ext cx="6610629" cy="10001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7653" name="Object 5"/>
          <p:cNvGraphicFramePr>
            <a:graphicFrameLocks noChangeAspect="1"/>
          </p:cNvGraphicFramePr>
          <p:nvPr/>
        </p:nvGraphicFramePr>
        <p:xfrm>
          <a:off x="214282" y="5429264"/>
          <a:ext cx="3662820" cy="1143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5" name="Формула" r:id="rId10" imgW="1346200" imgH="419100" progId="Equation.3">
                  <p:embed/>
                </p:oleObj>
              </mc:Choice>
              <mc:Fallback>
                <p:oleObj name="Формула" r:id="rId10" imgW="1346200" imgH="4191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282" y="5429264"/>
                        <a:ext cx="3662820" cy="11430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AutoShape 25"/>
          <p:cNvSpPr>
            <a:spLocks noChangeArrowheads="1"/>
          </p:cNvSpPr>
          <p:nvPr/>
        </p:nvSpPr>
        <p:spPr bwMode="auto">
          <a:xfrm>
            <a:off x="5143504" y="2643182"/>
            <a:ext cx="2592388" cy="1417638"/>
          </a:xfrm>
          <a:prstGeom prst="irregularSeal1">
            <a:avLst/>
          </a:prstGeom>
          <a:gradFill rotWithShape="1">
            <a:gsLst>
              <a:gs pos="0">
                <a:srgbClr val="00FF00">
                  <a:gamma/>
                  <a:tint val="0"/>
                  <a:invGamma/>
                </a:srgbClr>
              </a:gs>
              <a:gs pos="100000">
                <a:srgbClr val="00FF00">
                  <a:alpha val="45000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Times New Roman" pitchFamily="18" charset="0"/>
              </a:rPr>
              <a:t>2</a:t>
            </a:r>
            <a:endParaRPr lang="ru-RU" sz="4400" b="1" dirty="0">
              <a:latin typeface="Times New Roman" pitchFamily="18" charset="0"/>
            </a:endParaRPr>
          </a:p>
        </p:txBody>
      </p:sp>
      <p:sp>
        <p:nvSpPr>
          <p:cNvPr id="15" name="AutoShape 25"/>
          <p:cNvSpPr>
            <a:spLocks noChangeArrowheads="1"/>
          </p:cNvSpPr>
          <p:nvPr/>
        </p:nvSpPr>
        <p:spPr bwMode="auto">
          <a:xfrm>
            <a:off x="0" y="4143380"/>
            <a:ext cx="2592388" cy="1417638"/>
          </a:xfrm>
          <a:prstGeom prst="irregularSeal1">
            <a:avLst/>
          </a:prstGeom>
          <a:gradFill rotWithShape="1">
            <a:gsLst>
              <a:gs pos="0">
                <a:srgbClr val="00FF00">
                  <a:gamma/>
                  <a:tint val="0"/>
                  <a:invGamma/>
                </a:srgbClr>
              </a:gs>
              <a:gs pos="100000">
                <a:srgbClr val="00FF00">
                  <a:alpha val="45000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Times New Roman" pitchFamily="18" charset="0"/>
              </a:rPr>
              <a:t>2</a:t>
            </a:r>
            <a:endParaRPr lang="ru-RU" sz="4400" b="1" dirty="0">
              <a:latin typeface="Times New Roman" pitchFamily="18" charset="0"/>
            </a:endParaRPr>
          </a:p>
        </p:txBody>
      </p:sp>
      <p:sp>
        <p:nvSpPr>
          <p:cNvPr id="16" name="AutoShape 25"/>
          <p:cNvSpPr>
            <a:spLocks noChangeArrowheads="1"/>
          </p:cNvSpPr>
          <p:nvPr/>
        </p:nvSpPr>
        <p:spPr bwMode="auto">
          <a:xfrm>
            <a:off x="4357686" y="5214950"/>
            <a:ext cx="2592388" cy="1417638"/>
          </a:xfrm>
          <a:prstGeom prst="irregularSeal1">
            <a:avLst/>
          </a:prstGeom>
          <a:gradFill rotWithShape="1">
            <a:gsLst>
              <a:gs pos="0">
                <a:srgbClr val="00FF00">
                  <a:gamma/>
                  <a:tint val="0"/>
                  <a:invGamma/>
                </a:srgbClr>
              </a:gs>
              <a:gs pos="100000">
                <a:srgbClr val="00FF00">
                  <a:alpha val="45000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Times New Roman" pitchFamily="18" charset="0"/>
              </a:rPr>
              <a:t>0</a:t>
            </a:r>
            <a:endParaRPr lang="ru-RU" sz="4400" b="1" dirty="0">
              <a:latin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928794" y="1357298"/>
            <a:ext cx="65722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Значением числового выражения называется число, полученное в результате выполнения указанных в числовом выражении действий.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142852"/>
            <a:ext cx="65185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Изучение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темы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4" grpId="0" animBg="1"/>
      <p:bldP spid="15" grpId="0" animBg="1"/>
      <p:bldP spid="16" grpId="0" animBg="1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Люда\Documents\картинки\C41-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1071538" cy="1922760"/>
          </a:xfrm>
          <a:prstGeom prst="rect">
            <a:avLst/>
          </a:prstGeom>
          <a:noFill/>
        </p:spPr>
      </p:pic>
      <p:pic>
        <p:nvPicPr>
          <p:cNvPr id="4" name="Picture 1" descr="C:\Users\Люда\Documents\картинки\school220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29454" y="4643446"/>
            <a:ext cx="1928826" cy="1895859"/>
          </a:xfrm>
          <a:prstGeom prst="rect">
            <a:avLst/>
          </a:prstGeom>
          <a:noFill/>
        </p:spPr>
      </p:pic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857224" y="857232"/>
            <a:ext cx="7704353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Два числовых выражения, соединенные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знаком «=», образуют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числовое равенство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Если значения левой и правой частей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числового равенства совпадают,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то равенство называют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верным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 противном случае –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неверным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4274" name="Object 2"/>
          <p:cNvGraphicFramePr>
            <a:graphicFrameLocks noChangeAspect="1"/>
          </p:cNvGraphicFramePr>
          <p:nvPr/>
        </p:nvGraphicFramePr>
        <p:xfrm>
          <a:off x="285720" y="4357694"/>
          <a:ext cx="4876834" cy="1143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83" name="Формула" r:id="rId6" imgW="1828800" imgH="431800" progId="Equation.3">
                  <p:embed/>
                </p:oleObj>
              </mc:Choice>
              <mc:Fallback>
                <p:oleObj name="Формула" r:id="rId6" imgW="1828800" imgH="431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0" y="4357694"/>
                        <a:ext cx="4876834" cy="11430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AutoShape 25"/>
          <p:cNvSpPr>
            <a:spLocks noChangeArrowheads="1"/>
          </p:cNvSpPr>
          <p:nvPr/>
        </p:nvSpPr>
        <p:spPr bwMode="auto">
          <a:xfrm>
            <a:off x="5286380" y="4286256"/>
            <a:ext cx="2592388" cy="1417638"/>
          </a:xfrm>
          <a:prstGeom prst="irregularSeal1">
            <a:avLst/>
          </a:prstGeom>
          <a:gradFill rotWithShape="1">
            <a:gsLst>
              <a:gs pos="0">
                <a:srgbClr val="00FF00">
                  <a:gamma/>
                  <a:tint val="0"/>
                  <a:invGamma/>
                </a:srgbClr>
              </a:gs>
              <a:gs pos="100000">
                <a:srgbClr val="00FF00">
                  <a:alpha val="45000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Times New Roman" pitchFamily="18" charset="0"/>
              </a:rPr>
              <a:t>верное</a:t>
            </a:r>
            <a:endParaRPr lang="ru-RU" sz="4400" b="1" dirty="0">
              <a:latin typeface="Times New Roman" pitchFamily="18" charset="0"/>
            </a:endParaRP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4276" name="Object 4"/>
          <p:cNvGraphicFramePr>
            <a:graphicFrameLocks noChangeAspect="1"/>
          </p:cNvGraphicFramePr>
          <p:nvPr/>
        </p:nvGraphicFramePr>
        <p:xfrm>
          <a:off x="285720" y="5572140"/>
          <a:ext cx="4531210" cy="642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84" name="Формула" r:id="rId8" imgW="1409088" imgH="203112" progId="Equation.3">
                  <p:embed/>
                </p:oleObj>
              </mc:Choice>
              <mc:Fallback>
                <p:oleObj name="Формула" r:id="rId8" imgW="1409088" imgH="203112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0" y="5572140"/>
                        <a:ext cx="4531210" cy="6429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AutoShape 25"/>
          <p:cNvSpPr>
            <a:spLocks noChangeArrowheads="1"/>
          </p:cNvSpPr>
          <p:nvPr/>
        </p:nvSpPr>
        <p:spPr bwMode="auto">
          <a:xfrm>
            <a:off x="4000496" y="5643578"/>
            <a:ext cx="2592388" cy="1417638"/>
          </a:xfrm>
          <a:prstGeom prst="irregularSeal1">
            <a:avLst/>
          </a:prstGeom>
          <a:gradFill rotWithShape="1">
            <a:gsLst>
              <a:gs pos="0">
                <a:srgbClr val="00FF00">
                  <a:gamma/>
                  <a:tint val="0"/>
                  <a:invGamma/>
                </a:srgbClr>
              </a:gs>
              <a:gs pos="100000">
                <a:srgbClr val="00FF00">
                  <a:alpha val="45000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Times New Roman" pitchFamily="18" charset="0"/>
              </a:rPr>
              <a:t>неверное</a:t>
            </a:r>
            <a:endParaRPr lang="ru-RU" sz="4400" b="1" dirty="0">
              <a:latin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00298" y="142852"/>
            <a:ext cx="6500858" cy="928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Изучение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темы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Люда\Documents\картинки\C41-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1071538" cy="1922760"/>
          </a:xfrm>
          <a:prstGeom prst="rect">
            <a:avLst/>
          </a:prstGeom>
          <a:noFill/>
        </p:spPr>
      </p:pic>
      <p:pic>
        <p:nvPicPr>
          <p:cNvPr id="4" name="Picture 1" descr="C:\Users\Люда\Documents\картинки\school220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29454" y="4643446"/>
            <a:ext cx="1928826" cy="189585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14414" y="785794"/>
            <a:ext cx="6858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Monotype Corsiva" pitchFamily="66" charset="0"/>
              </a:rPr>
              <a:t>Если в данном выражении на некотором этапе вычислений требуется делить на нуль, то это выражение </a:t>
            </a:r>
            <a:r>
              <a:rPr lang="ru-RU" sz="3600" b="1" dirty="0" smtClean="0">
                <a:latin typeface="Monotype Corsiva" pitchFamily="66" charset="0"/>
              </a:rPr>
              <a:t>не имеет смысла</a:t>
            </a:r>
            <a:r>
              <a:rPr lang="ru-RU" sz="3600" dirty="0" smtClean="0">
                <a:latin typeface="Monotype Corsiva" pitchFamily="66" charset="0"/>
              </a:rPr>
              <a:t>.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3249" name="Object 1"/>
          <p:cNvGraphicFramePr>
            <a:graphicFrameLocks noChangeAspect="1"/>
          </p:cNvGraphicFramePr>
          <p:nvPr/>
        </p:nvGraphicFramePr>
        <p:xfrm>
          <a:off x="3857620" y="3357562"/>
          <a:ext cx="3524275" cy="1071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3" name="Формула" r:id="rId6" imgW="1409088" imgH="431613" progId="Equation.3">
                  <p:embed/>
                </p:oleObj>
              </mc:Choice>
              <mc:Fallback>
                <p:oleObj name="Формула" r:id="rId6" imgW="1409088" imgH="431613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620" y="3357562"/>
                        <a:ext cx="3524275" cy="10715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3251" name="Object 3"/>
          <p:cNvGraphicFramePr>
            <a:graphicFrameLocks noChangeAspect="1"/>
          </p:cNvGraphicFramePr>
          <p:nvPr/>
        </p:nvGraphicFramePr>
        <p:xfrm>
          <a:off x="1961546" y="3230368"/>
          <a:ext cx="1571636" cy="139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4" name="Формула" r:id="rId8" imgW="672808" imgH="596641" progId="Equation.3">
                  <p:embed/>
                </p:oleObj>
              </mc:Choice>
              <mc:Fallback>
                <p:oleObj name="Формула" r:id="rId8" imgW="672808" imgH="596641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1546" y="3230368"/>
                        <a:ext cx="1571636" cy="139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3253" name="Object 5"/>
          <p:cNvGraphicFramePr>
            <a:graphicFrameLocks noChangeAspect="1"/>
          </p:cNvGraphicFramePr>
          <p:nvPr/>
        </p:nvGraphicFramePr>
        <p:xfrm>
          <a:off x="3571868" y="4714884"/>
          <a:ext cx="2357454" cy="1248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5" name="Формула" r:id="rId10" imgW="812447" imgH="431613" progId="Equation.3">
                  <p:embed/>
                </p:oleObj>
              </mc:Choice>
              <mc:Fallback>
                <p:oleObj name="Формула" r:id="rId10" imgW="812447" imgH="431613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68" y="4714884"/>
                        <a:ext cx="2357454" cy="12480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2625484" y="0"/>
            <a:ext cx="65185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Изучение темы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Люда\Documents\картинки\C41-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1071538" cy="1922760"/>
          </a:xfrm>
          <a:prstGeom prst="rect">
            <a:avLst/>
          </a:prstGeom>
          <a:noFill/>
        </p:spPr>
      </p:pic>
      <p:pic>
        <p:nvPicPr>
          <p:cNvPr id="4" name="Picture 1" descr="C:\Users\Люда\Documents\картинки\school220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29454" y="4643446"/>
            <a:ext cx="1928826" cy="189585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14744" y="142852"/>
            <a:ext cx="51919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Киоск задач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1142984"/>
            <a:ext cx="757242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Monotype Corsiva" pitchFamily="66" charset="0"/>
              </a:rPr>
              <a:t>№1 Установите, какие из следующих выражений имеют смысл и какие не имеют. Для имеющих смысл найдите числа, которым они равны.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2228" name="Object 4"/>
          <p:cNvGraphicFramePr>
            <a:graphicFrameLocks noChangeAspect="1"/>
          </p:cNvGraphicFramePr>
          <p:nvPr/>
        </p:nvGraphicFramePr>
        <p:xfrm>
          <a:off x="500034" y="3143248"/>
          <a:ext cx="4143404" cy="12186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42" name="Формула" r:id="rId6" imgW="2108200" imgH="622300" progId="Equation.3">
                  <p:embed/>
                </p:oleObj>
              </mc:Choice>
              <mc:Fallback>
                <p:oleObj name="Формула" r:id="rId6" imgW="2108200" imgH="6223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34" y="3143248"/>
                        <a:ext cx="4143404" cy="121864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42844" y="3571876"/>
            <a:ext cx="381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а)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2230" name="Object 6"/>
          <p:cNvGraphicFramePr>
            <a:graphicFrameLocks noChangeAspect="1"/>
          </p:cNvGraphicFramePr>
          <p:nvPr/>
        </p:nvGraphicFramePr>
        <p:xfrm>
          <a:off x="5357818" y="3357562"/>
          <a:ext cx="3643338" cy="981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43" name="Формула" r:id="rId8" imgW="1587500" imgH="431800" progId="Equation.3">
                  <p:embed/>
                </p:oleObj>
              </mc:Choice>
              <mc:Fallback>
                <p:oleObj name="Формула" r:id="rId8" imgW="1587500" imgH="4318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818" y="3357562"/>
                        <a:ext cx="3643338" cy="981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929190" y="3643314"/>
            <a:ext cx="377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б)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522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2232" name="Object 8"/>
          <p:cNvGraphicFramePr>
            <a:graphicFrameLocks noChangeAspect="1"/>
          </p:cNvGraphicFramePr>
          <p:nvPr/>
        </p:nvGraphicFramePr>
        <p:xfrm>
          <a:off x="1214414" y="4572007"/>
          <a:ext cx="5786478" cy="1634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44" name="Формула" r:id="rId10" imgW="2870200" imgH="812800" progId="Equation.3">
                  <p:embed/>
                </p:oleObj>
              </mc:Choice>
              <mc:Fallback>
                <p:oleObj name="Формула" r:id="rId10" imgW="2870200" imgH="8128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14" y="4572007"/>
                        <a:ext cx="5786478" cy="16340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857224" y="5286388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в)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928662" y="3071810"/>
            <a:ext cx="3357586" cy="1643074"/>
          </a:xfrm>
          <a:prstGeom prst="irregularSeal1">
            <a:avLst/>
          </a:prstGeom>
          <a:gradFill rotWithShape="1">
            <a:gsLst>
              <a:gs pos="0">
                <a:srgbClr val="00FF00">
                  <a:gamma/>
                  <a:tint val="0"/>
                  <a:invGamma/>
                </a:srgbClr>
              </a:gs>
              <a:gs pos="100000">
                <a:srgbClr val="00FF00">
                  <a:alpha val="45000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dirty="0" smtClean="0">
                <a:latin typeface="Times New Roman" pitchFamily="18" charset="0"/>
              </a:rPr>
              <a:t>не имеет смысла </a:t>
            </a:r>
            <a:endParaRPr lang="ru-RU" sz="3200" b="1" dirty="0">
              <a:latin typeface="Times New Roman" pitchFamily="18" charset="0"/>
            </a:endParaRPr>
          </a:p>
        </p:txBody>
      </p:sp>
      <p:sp>
        <p:nvSpPr>
          <p:cNvPr id="19" name="AutoShape 25"/>
          <p:cNvSpPr>
            <a:spLocks noChangeArrowheads="1"/>
          </p:cNvSpPr>
          <p:nvPr/>
        </p:nvSpPr>
        <p:spPr bwMode="auto">
          <a:xfrm>
            <a:off x="6000760" y="3143248"/>
            <a:ext cx="2592388" cy="1417638"/>
          </a:xfrm>
          <a:prstGeom prst="irregularSeal1">
            <a:avLst/>
          </a:prstGeom>
          <a:gradFill rotWithShape="1">
            <a:gsLst>
              <a:gs pos="0">
                <a:srgbClr val="00FF00">
                  <a:gamma/>
                  <a:tint val="0"/>
                  <a:invGamma/>
                </a:srgbClr>
              </a:gs>
              <a:gs pos="100000">
                <a:srgbClr val="00FF00">
                  <a:alpha val="45000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Times New Roman" pitchFamily="18" charset="0"/>
              </a:rPr>
              <a:t>-3/7</a:t>
            </a:r>
            <a:endParaRPr lang="ru-RU" sz="4400" b="1" dirty="0">
              <a:latin typeface="Times New Roman" pitchFamily="18" charset="0"/>
            </a:endParaRPr>
          </a:p>
        </p:txBody>
      </p:sp>
      <p:sp>
        <p:nvSpPr>
          <p:cNvPr id="20" name="AutoShape 25"/>
          <p:cNvSpPr>
            <a:spLocks noChangeArrowheads="1"/>
          </p:cNvSpPr>
          <p:nvPr/>
        </p:nvSpPr>
        <p:spPr bwMode="auto">
          <a:xfrm>
            <a:off x="3214678" y="4786322"/>
            <a:ext cx="2592388" cy="1417638"/>
          </a:xfrm>
          <a:prstGeom prst="irregularSeal1">
            <a:avLst/>
          </a:prstGeom>
          <a:gradFill rotWithShape="1">
            <a:gsLst>
              <a:gs pos="0">
                <a:srgbClr val="00FF00">
                  <a:gamma/>
                  <a:tint val="0"/>
                  <a:invGamma/>
                </a:srgbClr>
              </a:gs>
              <a:gs pos="100000">
                <a:srgbClr val="00FF00">
                  <a:alpha val="45000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Times New Roman" pitchFamily="18" charset="0"/>
              </a:rPr>
              <a:t>54/95</a:t>
            </a:r>
            <a:endParaRPr lang="ru-RU" sz="44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Люда\Documents\картинки\C41-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071538" cy="1922760"/>
          </a:xfrm>
          <a:prstGeom prst="rect">
            <a:avLst/>
          </a:prstGeom>
          <a:noFill/>
        </p:spPr>
      </p:pic>
      <p:pic>
        <p:nvPicPr>
          <p:cNvPr id="4" name="Picture 1" descr="C:\Users\Люда\Documents\картинки\school220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29454" y="4643446"/>
            <a:ext cx="1928826" cy="189585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2065" y="214290"/>
            <a:ext cx="51919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Киоск задач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735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91680" y="1700808"/>
            <a:ext cx="59046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№1 (первая, вторая строчки), №3, </a:t>
            </a:r>
          </a:p>
          <a:p>
            <a:r>
              <a:rPr lang="ru-RU" sz="3600" dirty="0" smtClean="0"/>
              <a:t>№4 (д – з), </a:t>
            </a:r>
          </a:p>
          <a:p>
            <a:r>
              <a:rPr lang="ru-RU" sz="3600" dirty="0" smtClean="0"/>
              <a:t>№5, </a:t>
            </a:r>
          </a:p>
          <a:p>
            <a:r>
              <a:rPr lang="ru-RU" sz="3600" dirty="0" smtClean="0"/>
              <a:t>№6 (первая, третья строчки), №7 (а, б), </a:t>
            </a:r>
          </a:p>
          <a:p>
            <a:r>
              <a:rPr lang="ru-RU" sz="3600" dirty="0" smtClean="0"/>
              <a:t>№13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Люда\Documents\картинки\C41-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071538" cy="1922760"/>
          </a:xfrm>
          <a:prstGeom prst="rect">
            <a:avLst/>
          </a:prstGeom>
          <a:noFill/>
        </p:spPr>
      </p:pic>
      <p:pic>
        <p:nvPicPr>
          <p:cNvPr id="3" name="Picture 1" descr="C:\Users\Люда\Documents\картинки\school220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86578" y="4714884"/>
            <a:ext cx="1928826" cy="189585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57224" y="142852"/>
            <a:ext cx="81291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Домашнее задание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55576" y="1700808"/>
            <a:ext cx="79598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П.1 (изучить, определения выучить),</a:t>
            </a:r>
          </a:p>
          <a:p>
            <a:r>
              <a:rPr lang="ru-RU" sz="3600" dirty="0" smtClean="0"/>
              <a:t>№2,</a:t>
            </a:r>
          </a:p>
          <a:p>
            <a:r>
              <a:rPr lang="ru-RU" sz="3600" dirty="0" smtClean="0"/>
              <a:t>№4 (а – г),</a:t>
            </a:r>
            <a:br>
              <a:rPr lang="ru-RU" sz="3600" dirty="0" smtClean="0"/>
            </a:br>
            <a:r>
              <a:rPr lang="ru-RU" sz="3600" dirty="0" smtClean="0"/>
              <a:t>№6 (б, д, з)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Люда\Documents\картинки\C41-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071538" cy="1922760"/>
          </a:xfrm>
          <a:prstGeom prst="rect">
            <a:avLst/>
          </a:prstGeom>
          <a:noFill/>
        </p:spPr>
      </p:pic>
      <p:pic>
        <p:nvPicPr>
          <p:cNvPr id="3" name="Picture 1" descr="C:\Users\Люда\Documents\картинки\school220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86578" y="4714884"/>
            <a:ext cx="1928826" cy="1895859"/>
          </a:xfrm>
          <a:prstGeom prst="rect">
            <a:avLst/>
          </a:prstGeom>
          <a:noFill/>
        </p:spPr>
      </p:pic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428992" y="214290"/>
            <a:ext cx="53347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Итоги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урока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57290" y="1285860"/>
            <a:ext cx="69781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Monotype Corsiva" pitchFamily="66" charset="0"/>
              </a:rPr>
              <a:t>О каких выражения мы сегодня говорили?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8728" y="1857364"/>
            <a:ext cx="69605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/>
              <a:t> </a:t>
            </a:r>
            <a:r>
              <a:rPr lang="ru-RU" sz="3200" dirty="0" smtClean="0">
                <a:latin typeface="Monotype Corsiva" pitchFamily="66" charset="0"/>
              </a:rPr>
              <a:t>Какое выражение называется числовым?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910" y="2357430"/>
            <a:ext cx="82173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Monotype Corsiva" pitchFamily="66" charset="0"/>
              </a:rPr>
              <a:t> Что называют значением числового выражения?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00166" y="2928934"/>
            <a:ext cx="54825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Monotype Corsiva" pitchFamily="66" charset="0"/>
              </a:rPr>
              <a:t> Что такое числовое равенство?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00166" y="3500438"/>
            <a:ext cx="55611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Monotype Corsiva" pitchFamily="66" charset="0"/>
              </a:rPr>
              <a:t>Какие виды равенств вы знаете?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5786" y="4071942"/>
            <a:ext cx="74414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Monotype Corsiva" pitchFamily="66" charset="0"/>
              </a:rPr>
              <a:t>Когда числовое выражение не имеет смысла?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юда\Documents\картинки\C41-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071538" cy="1922760"/>
          </a:xfrm>
          <a:prstGeom prst="rect">
            <a:avLst/>
          </a:prstGeom>
          <a:noFill/>
        </p:spPr>
      </p:pic>
      <p:pic>
        <p:nvPicPr>
          <p:cNvPr id="2051" name="Picture 3" descr="C:\Users\Люда\Documents\картинки\53183-395805-19-obl-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86546" y="0"/>
            <a:ext cx="2357454" cy="3101913"/>
          </a:xfrm>
          <a:prstGeom prst="rect">
            <a:avLst/>
          </a:prstGeom>
          <a:noFill/>
        </p:spPr>
      </p:pic>
      <p:pic>
        <p:nvPicPr>
          <p:cNvPr id="2052" name="Picture 4" descr="C:\Users\Люда\Documents\картинки\07107ab158e09e13673ba71c3f1ef7d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0694" y="1357298"/>
            <a:ext cx="2403521" cy="32147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4357694"/>
            <a:ext cx="524053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solidFill>
                  <a:srgbClr val="0070C0"/>
                </a:solidFill>
                <a:latin typeface="Monotype Corsiva" pitchFamily="66" charset="0"/>
              </a:rPr>
              <a:t>Есть о математике молва,</a:t>
            </a:r>
            <a:endParaRPr lang="ru-RU" sz="3200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r>
              <a:rPr lang="ru-RU" sz="3200" i="1" dirty="0" smtClean="0">
                <a:solidFill>
                  <a:srgbClr val="0070C0"/>
                </a:solidFill>
                <a:latin typeface="Monotype Corsiva" pitchFamily="66" charset="0"/>
              </a:rPr>
              <a:t>Что она в порядок ум приводит.</a:t>
            </a:r>
            <a:endParaRPr lang="ru-RU" sz="3200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r>
              <a:rPr lang="ru-RU" sz="3200" i="1" dirty="0" smtClean="0">
                <a:solidFill>
                  <a:srgbClr val="0070C0"/>
                </a:solidFill>
                <a:latin typeface="Monotype Corsiva" pitchFamily="66" charset="0"/>
              </a:rPr>
              <a:t>Поэтому хорошие слова</a:t>
            </a:r>
            <a:endParaRPr lang="ru-RU" sz="3200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r>
              <a:rPr lang="ru-RU" sz="3200" i="1" dirty="0" smtClean="0">
                <a:solidFill>
                  <a:srgbClr val="0070C0"/>
                </a:solidFill>
                <a:latin typeface="Monotype Corsiva" pitchFamily="66" charset="0"/>
              </a:rPr>
              <a:t>Часто говорят о ней в народе.</a:t>
            </a:r>
            <a:endParaRPr lang="ru-RU" dirty="0"/>
          </a:p>
        </p:txBody>
      </p:sp>
      <p:pic>
        <p:nvPicPr>
          <p:cNvPr id="2053" name="Picture 5" descr="C:\Users\Люда\Documents\картинки\numbers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85984" y="3071810"/>
            <a:ext cx="2286016" cy="1452406"/>
          </a:xfrm>
          <a:prstGeom prst="rect">
            <a:avLst/>
          </a:prstGeom>
          <a:noFill/>
        </p:spPr>
      </p:pic>
      <p:pic>
        <p:nvPicPr>
          <p:cNvPr id="2055" name="Picture 7" descr="C:\Users\Люда\Documents\картинки\2652706201011272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786050" y="357166"/>
            <a:ext cx="2619375" cy="1971675"/>
          </a:xfrm>
          <a:prstGeom prst="rect">
            <a:avLst/>
          </a:prstGeom>
          <a:noFill/>
        </p:spPr>
      </p:pic>
      <p:pic>
        <p:nvPicPr>
          <p:cNvPr id="2056" name="Picture 8" descr="C:\Users\Люда\Documents\картинки\0892cfe4084a.gif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714744" y="1928802"/>
            <a:ext cx="1857388" cy="1565513"/>
          </a:xfrm>
          <a:prstGeom prst="rect">
            <a:avLst/>
          </a:prstGeom>
          <a:noFill/>
        </p:spPr>
      </p:pic>
      <p:pic>
        <p:nvPicPr>
          <p:cNvPr id="2057" name="Picture 9" descr="C:\Users\Люда\Documents\картинки\Cartesian-coordinate-system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500166" y="1285860"/>
            <a:ext cx="2309812" cy="2309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Люда\Documents\картинки\C41-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071538" cy="1922760"/>
          </a:xfrm>
          <a:prstGeom prst="rect">
            <a:avLst/>
          </a:prstGeom>
          <a:noFill/>
        </p:spPr>
      </p:pic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85728"/>
            <a:ext cx="8727197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за урок,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Дети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Творческих успехов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Вам В новом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учебном году!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0423" name="Picture 7" descr="C:\Users\Люда\Documents\картинки\09a372bf8886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57290" y="1142984"/>
            <a:ext cx="6755251" cy="4929222"/>
          </a:xfrm>
          <a:prstGeom prst="rect">
            <a:avLst/>
          </a:prstGeom>
          <a:noFill/>
        </p:spPr>
      </p:pic>
      <p:pic>
        <p:nvPicPr>
          <p:cNvPr id="60418" name="Picture 2" descr="C:\Users\Люда\Documents\картинки\dz01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42976" y="1071546"/>
            <a:ext cx="7000924" cy="5476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5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3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Люда\Documents\картинки\C41-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071538" cy="1922760"/>
          </a:xfrm>
          <a:prstGeom prst="rect">
            <a:avLst/>
          </a:prstGeom>
          <a:noFill/>
        </p:spPr>
      </p:pic>
      <p:pic>
        <p:nvPicPr>
          <p:cNvPr id="3074" name="Picture 2" descr="C:\Users\Люда\Documents\картинки\cdc5bf155fc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3571876"/>
            <a:ext cx="1955943" cy="3071834"/>
          </a:xfrm>
          <a:prstGeom prst="rect">
            <a:avLst/>
          </a:prstGeom>
          <a:noFill/>
        </p:spPr>
      </p:pic>
      <p:pic>
        <p:nvPicPr>
          <p:cNvPr id="3075" name="Picture 3" descr="C:\Users\Люда\Documents\картинки\mm347_15Nn_enl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15140" y="3071810"/>
            <a:ext cx="2301880" cy="3581725"/>
          </a:xfrm>
          <a:prstGeom prst="rect">
            <a:avLst/>
          </a:prstGeom>
          <a:noFill/>
        </p:spPr>
      </p:pic>
      <p:pic>
        <p:nvPicPr>
          <p:cNvPr id="3082" name="Picture 10" descr="C:\Users\Люда\Documents\картинки\d02e6052842b43053022b8f125927db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57226" y="260648"/>
            <a:ext cx="2024780" cy="2962648"/>
          </a:xfrm>
          <a:prstGeom prst="rect">
            <a:avLst/>
          </a:prstGeom>
          <a:noFill/>
        </p:spPr>
      </p:pic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786" y="494010"/>
            <a:ext cx="1685759" cy="2718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601" y="3989070"/>
            <a:ext cx="238125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609" y="260648"/>
            <a:ext cx="3572368" cy="2676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45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851" y="3765319"/>
            <a:ext cx="2079844" cy="3081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Люда\Documents\картинки\C41-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071538" cy="1922760"/>
          </a:xfrm>
          <a:prstGeom prst="rect">
            <a:avLst/>
          </a:prstGeom>
          <a:noFill/>
        </p:spPr>
      </p:pic>
      <p:pic>
        <p:nvPicPr>
          <p:cNvPr id="4098" name="Picture 2" descr="C:\Users\Люда\Documents\картинки\1270718794_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1538" y="571480"/>
            <a:ext cx="4539040" cy="5715040"/>
          </a:xfrm>
          <a:prstGeom prst="rect">
            <a:avLst/>
          </a:prstGeom>
          <a:noFill/>
        </p:spPr>
      </p:pic>
      <p:pic>
        <p:nvPicPr>
          <p:cNvPr id="4099" name="Picture 3" descr="C:\Users\Люда\Documents\картинки\i_003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14942" y="0"/>
            <a:ext cx="3714750" cy="5143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929322" y="5429264"/>
            <a:ext cx="19367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S = v· t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5786446" y="6000768"/>
            <a:ext cx="26885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a · b = b · a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Люда\Documents\картинки\C41-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071538" cy="1922760"/>
          </a:xfrm>
          <a:prstGeom prst="rect">
            <a:avLst/>
          </a:prstGeom>
          <a:noFill/>
        </p:spPr>
      </p:pic>
      <p:pic>
        <p:nvPicPr>
          <p:cNvPr id="5122" name="Picture 2" descr="C:\Users\Люда\Documents\картинки\bab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71670" y="500042"/>
            <a:ext cx="4786346" cy="5126428"/>
          </a:xfrm>
          <a:prstGeom prst="rect">
            <a:avLst/>
          </a:prstGeom>
          <a:noFill/>
        </p:spPr>
      </p:pic>
      <p:pic>
        <p:nvPicPr>
          <p:cNvPr id="5123" name="Picture 3" descr="C:\Users\Люда\Documents\картинки\Hanging_Gardens_of_Babylon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4810" y="142852"/>
            <a:ext cx="4714908" cy="3252517"/>
          </a:xfrm>
          <a:prstGeom prst="rect">
            <a:avLst/>
          </a:prstGeom>
          <a:noFill/>
        </p:spPr>
      </p:pic>
      <p:pic>
        <p:nvPicPr>
          <p:cNvPr id="5125" name="Picture 5" descr="C:\Users\Люда\Documents\картинки\67cbe36f2ff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1895475"/>
            <a:ext cx="5019675" cy="49625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14414" y="142852"/>
            <a:ext cx="17892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Вавилон</a:t>
            </a:r>
            <a:endParaRPr lang="ru-RU" sz="4000" dirty="0">
              <a:latin typeface="Monotype Corsiva" pitchFamily="66" charset="0"/>
            </a:endParaRPr>
          </a:p>
        </p:txBody>
      </p:sp>
      <p:pic>
        <p:nvPicPr>
          <p:cNvPr id="5126" name="Picture 6" descr="C:\Users\Люда\Documents\картинки\55510076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357422" y="1643050"/>
            <a:ext cx="5782030" cy="434818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500826" y="6000768"/>
            <a:ext cx="16417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Египет</a:t>
            </a: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9" presetClass="exit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500"/>
                            </p:stCondLst>
                            <p:childTnLst>
                              <p:par>
                                <p:cTn id="19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5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юда\Documents\картинки\C41-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071538" cy="19227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2976" y="214290"/>
            <a:ext cx="706475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Monotype Corsiva" pitchFamily="66" charset="0"/>
              </a:rPr>
              <a:t>Около 4000 лет назад в Вавилоне и в Египте</a:t>
            </a:r>
          </a:p>
          <a:p>
            <a:pPr algn="ctr"/>
            <a:r>
              <a:rPr lang="ru-RU" sz="3200" dirty="0" smtClean="0">
                <a:latin typeface="Monotype Corsiva" pitchFamily="66" charset="0"/>
              </a:rPr>
              <a:t>ученые уже умели составлять линейные </a:t>
            </a:r>
          </a:p>
          <a:p>
            <a:pPr algn="ctr"/>
            <a:r>
              <a:rPr lang="ru-RU" sz="3200" dirty="0" smtClean="0">
                <a:latin typeface="Monotype Corsiva" pitchFamily="66" charset="0"/>
              </a:rPr>
              <a:t>уравнения, с помощью которых они решали</a:t>
            </a:r>
          </a:p>
          <a:p>
            <a:pPr algn="ctr"/>
            <a:r>
              <a:rPr lang="ru-RU" sz="3200" dirty="0" smtClean="0">
                <a:latin typeface="Monotype Corsiva" pitchFamily="66" charset="0"/>
              </a:rPr>
              <a:t>самые разнообразные задачи землемерия,</a:t>
            </a:r>
          </a:p>
          <a:p>
            <a:pPr algn="ctr"/>
            <a:r>
              <a:rPr lang="ru-RU" sz="3200" dirty="0" smtClean="0">
                <a:latin typeface="Monotype Corsiva" pitchFamily="66" charset="0"/>
              </a:rPr>
              <a:t>строительного искусства и военного дела.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2643182"/>
            <a:ext cx="87868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Monotype Corsiva" pitchFamily="66" charset="0"/>
              </a:rPr>
              <a:t>В Британском музее хранится задача из папируса Ринда (его называли также папирусом Ахмеса)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33793" name="Picture 1" descr="C:\Users\Люда\Documents\картинки\Rhind_Mathematical_papyru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3571876"/>
            <a:ext cx="4857784" cy="3050823"/>
          </a:xfrm>
          <a:prstGeom prst="rect">
            <a:avLst/>
          </a:prstGeom>
          <a:noFill/>
        </p:spPr>
      </p:pic>
      <p:pic>
        <p:nvPicPr>
          <p:cNvPr id="33794" name="Picture 2" descr="C:\Users\Люда\Documents\картинки\file-734547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29256" y="3571876"/>
            <a:ext cx="2571768" cy="31345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юда\Documents\картинки\C41-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1071538" cy="19227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214290"/>
            <a:ext cx="87868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Monotype Corsiva" pitchFamily="66" charset="0"/>
              </a:rPr>
              <a:t>В Британском музее хранится задача из</a:t>
            </a:r>
          </a:p>
          <a:p>
            <a:pPr algn="ctr"/>
            <a:r>
              <a:rPr lang="ru-RU" sz="3200" dirty="0" smtClean="0">
                <a:latin typeface="Monotype Corsiva" pitchFamily="66" charset="0"/>
              </a:rPr>
              <a:t> папируса Ринда (его называли также</a:t>
            </a:r>
          </a:p>
          <a:p>
            <a:pPr algn="ctr"/>
            <a:r>
              <a:rPr lang="ru-RU" sz="3200" dirty="0" smtClean="0">
                <a:latin typeface="Monotype Corsiva" pitchFamily="66" charset="0"/>
              </a:rPr>
              <a:t> папирусом Ахмеса)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857364"/>
            <a:ext cx="890981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Monotype Corsiva" pitchFamily="66" charset="0"/>
              </a:rPr>
              <a:t>Найти число, если известно, что от прибавления к нему</a:t>
            </a:r>
          </a:p>
          <a:p>
            <a:pPr algn="ctr"/>
            <a:r>
              <a:rPr lang="ru-RU" sz="3200" dirty="0" smtClean="0">
                <a:latin typeface="Monotype Corsiva" pitchFamily="66" charset="0"/>
              </a:rPr>
              <a:t>2/3 его и вычитая от полученной суммы ее трети</a:t>
            </a:r>
          </a:p>
          <a:p>
            <a:pPr algn="ctr"/>
            <a:r>
              <a:rPr lang="ru-RU" sz="3200" dirty="0" smtClean="0">
                <a:latin typeface="Monotype Corsiva" pitchFamily="66" charset="0"/>
              </a:rPr>
              <a:t>получается число 10.</a:t>
            </a:r>
            <a:endParaRPr lang="ru-RU" sz="3200" dirty="0">
              <a:latin typeface="Monotype Corsiva" pitchFamily="66" charset="0"/>
            </a:endParaRPr>
          </a:p>
        </p:txBody>
      </p:sp>
      <p:graphicFrame>
        <p:nvGraphicFramePr>
          <p:cNvPr id="59394" name="Object 2"/>
          <p:cNvGraphicFramePr>
            <a:graphicFrameLocks noChangeAspect="1"/>
          </p:cNvGraphicFramePr>
          <p:nvPr/>
        </p:nvGraphicFramePr>
        <p:xfrm>
          <a:off x="4929190" y="3286124"/>
          <a:ext cx="2928958" cy="3453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398" name="Формула" r:id="rId5" imgW="1587240" imgH="1866600" progId="Equation.3">
                  <p:embed/>
                </p:oleObj>
              </mc:Choice>
              <mc:Fallback>
                <p:oleObj name="Формула" r:id="rId5" imgW="1587240" imgH="1866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9190" y="3286124"/>
                        <a:ext cx="2928958" cy="34533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9395" name="Picture 3" descr="C:\Users\Люда\Documents\картинки\school030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285852" y="3429000"/>
            <a:ext cx="2952728" cy="29065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Люда\Documents\картинки\C41-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071538" cy="1922760"/>
          </a:xfrm>
          <a:prstGeom prst="rect">
            <a:avLst/>
          </a:prstGeom>
          <a:noFill/>
        </p:spPr>
      </p:pic>
      <p:pic>
        <p:nvPicPr>
          <p:cNvPr id="7170" name="Picture 2" descr="C:\Users\Люда\Downloads\xorezm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67646" y="0"/>
            <a:ext cx="2376354" cy="378619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43042" y="0"/>
            <a:ext cx="519565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«</a:t>
            </a:r>
            <a:r>
              <a:rPr lang="ru-RU" sz="3200" b="1" dirty="0" err="1" smtClean="0">
                <a:latin typeface="Monotype Corsiva" pitchFamily="66" charset="0"/>
              </a:rPr>
              <a:t>Хисаб</a:t>
            </a:r>
            <a:r>
              <a:rPr lang="ru-RU" sz="3200" b="1" dirty="0" smtClean="0">
                <a:latin typeface="Monotype Corsiva" pitchFamily="66" charset="0"/>
              </a:rPr>
              <a:t> </a:t>
            </a:r>
            <a:r>
              <a:rPr lang="ru-RU" sz="3200" b="1" dirty="0" err="1" smtClean="0">
                <a:latin typeface="Monotype Corsiva" pitchFamily="66" charset="0"/>
              </a:rPr>
              <a:t>Ал-джебр</a:t>
            </a:r>
            <a:r>
              <a:rPr lang="ru-RU" sz="3200" b="1" dirty="0" smtClean="0">
                <a:latin typeface="Monotype Corsiva" pitchFamily="66" charset="0"/>
              </a:rPr>
              <a:t> </a:t>
            </a:r>
            <a:r>
              <a:rPr lang="ru-RU" sz="3200" b="1" dirty="0" err="1" smtClean="0">
                <a:latin typeface="Monotype Corsiva" pitchFamily="66" charset="0"/>
              </a:rPr>
              <a:t>Вал-мукабала</a:t>
            </a:r>
            <a:r>
              <a:rPr lang="ru-RU" sz="3200" b="1" dirty="0" smtClean="0">
                <a:latin typeface="Monotype Corsiva" pitchFamily="66" charset="0"/>
              </a:rPr>
              <a:t>»</a:t>
            </a:r>
          </a:p>
          <a:p>
            <a:pPr algn="ctr"/>
            <a:r>
              <a:rPr lang="ru-RU" sz="3200" dirty="0" smtClean="0">
                <a:latin typeface="Monotype Corsiva" pitchFamily="66" charset="0"/>
              </a:rPr>
              <a:t>(«Метод восстановления и</a:t>
            </a:r>
          </a:p>
          <a:p>
            <a:pPr algn="ctr"/>
            <a:r>
              <a:rPr lang="ru-RU" sz="3200" dirty="0" smtClean="0">
                <a:latin typeface="Monotype Corsiva" pitchFamily="66" charset="0"/>
              </a:rPr>
              <a:t> противопоставления») – </a:t>
            </a:r>
          </a:p>
          <a:p>
            <a:pPr algn="ctr"/>
            <a:r>
              <a:rPr lang="ru-RU" sz="3200" dirty="0" smtClean="0">
                <a:latin typeface="Monotype Corsiva" pitchFamily="66" charset="0"/>
              </a:rPr>
              <a:t>это была первая </a:t>
            </a:r>
          </a:p>
          <a:p>
            <a:pPr algn="ctr"/>
            <a:r>
              <a:rPr lang="ru-RU" sz="3200" dirty="0" smtClean="0">
                <a:latin typeface="Monotype Corsiva" pitchFamily="66" charset="0"/>
              </a:rPr>
              <a:t>книга по алгебре.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2285992"/>
            <a:ext cx="371474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>Ал-джебр</a:t>
            </a:r>
            <a:endParaRPr lang="ru-RU" sz="2800" dirty="0" smtClean="0">
              <a:latin typeface="Monotype Corsiva" pitchFamily="66" charset="0"/>
            </a:endParaRPr>
          </a:p>
          <a:p>
            <a:pPr algn="ctr"/>
            <a:r>
              <a:rPr lang="ru-RU" sz="2000" dirty="0" smtClean="0">
                <a:latin typeface="Monotype Corsiva" pitchFamily="66" charset="0"/>
              </a:rPr>
              <a:t>При решении уравненья,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Если в части одной,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Безразлично какой,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Встретится член отрицательный,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Мы к обеим частям,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С этим членом сличив.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Равный член придадим,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Только с знаком другим,—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И найдем результат, нам желательный!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14876" y="3857628"/>
            <a:ext cx="3696846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Вал-мукабала</a:t>
            </a:r>
            <a:endParaRPr lang="ru-RU" sz="2400" dirty="0" smtClean="0">
              <a:latin typeface="Monotype Corsiva" pitchFamily="66" charset="0"/>
            </a:endParaRPr>
          </a:p>
          <a:p>
            <a:pPr algn="ctr"/>
            <a:r>
              <a:rPr lang="ru-RU" sz="2400" dirty="0" smtClean="0">
                <a:latin typeface="Monotype Corsiva" pitchFamily="66" charset="0"/>
              </a:rPr>
              <a:t>Дальше смотрим в уравненье,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Можно ль сделать приведенье,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Если члены есть подобны,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Сопоставить их удобно.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Вычитая равный член из них,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К одному приводим их.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Люда\Documents\картинки\C41-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071538" cy="1922760"/>
          </a:xfrm>
          <a:prstGeom prst="rect">
            <a:avLst/>
          </a:prstGeom>
          <a:noFill/>
        </p:spPr>
      </p:pic>
      <p:pic>
        <p:nvPicPr>
          <p:cNvPr id="8194" name="Picture 2" descr="C:\Users\Люда\Documents\картинки\Gottfried_Wilhelm_von_Leibniz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214290"/>
            <a:ext cx="4013200" cy="5080000"/>
          </a:xfrm>
          <a:prstGeom prst="rect">
            <a:avLst/>
          </a:prstGeom>
          <a:noFill/>
        </p:spPr>
      </p:pic>
      <p:pic>
        <p:nvPicPr>
          <p:cNvPr id="8195" name="Picture 3" descr="C:\Users\Люда\Documents\картинки\leibniz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57224" y="1285860"/>
            <a:ext cx="3791455" cy="5372104"/>
          </a:xfrm>
          <a:prstGeom prst="rect">
            <a:avLst/>
          </a:prstGeom>
          <a:noFill/>
        </p:spPr>
      </p:pic>
      <p:pic>
        <p:nvPicPr>
          <p:cNvPr id="8196" name="Picture 4" descr="C:\Users\Люда\Documents\картинки\images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58" y="285728"/>
            <a:ext cx="4214842" cy="5716379"/>
          </a:xfrm>
          <a:prstGeom prst="rect">
            <a:avLst/>
          </a:prstGeom>
          <a:noFill/>
        </p:spPr>
      </p:pic>
      <p:pic>
        <p:nvPicPr>
          <p:cNvPr id="8197" name="Picture 5" descr="C:\Users\Люда\Documents\картинки\i (2)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857752" y="1357298"/>
            <a:ext cx="3857652" cy="5225365"/>
          </a:xfrm>
          <a:prstGeom prst="rect">
            <a:avLst/>
          </a:prstGeom>
          <a:noFill/>
        </p:spPr>
      </p:pic>
      <p:pic>
        <p:nvPicPr>
          <p:cNvPr id="8198" name="Picture 6" descr="C:\Users\Люда\Documents\картинки\48008737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214810" y="142852"/>
            <a:ext cx="4457700" cy="5600700"/>
          </a:xfrm>
          <a:prstGeom prst="rect">
            <a:avLst/>
          </a:prstGeom>
          <a:noFill/>
        </p:spPr>
      </p:pic>
      <p:pic>
        <p:nvPicPr>
          <p:cNvPr id="8199" name="Picture 7" descr="C:\Users\Люда\Documents\картинки\gla08.gif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28596" y="2071678"/>
            <a:ext cx="40005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9" presetClass="exit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3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3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0"/>
                            </p:stCondLst>
                            <p:childTnLst>
                              <p:par>
                                <p:cTn id="21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0"/>
                            </p:stCondLst>
                            <p:childTnLst>
                              <p:par>
                                <p:cTn id="30" presetID="9" presetClass="exit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3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3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000"/>
                            </p:stCondLst>
                            <p:childTnLst>
                              <p:par>
                                <p:cTn id="37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EFEFE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696</TotalTime>
  <Words>567</Words>
  <Application>Microsoft Office PowerPoint</Application>
  <PresentationFormat>Экран (4:3)</PresentationFormat>
  <Paragraphs>114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Апекс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Люда</dc:creator>
  <cp:lastModifiedBy>Admin</cp:lastModifiedBy>
  <cp:revision>74</cp:revision>
  <dcterms:created xsi:type="dcterms:W3CDTF">2011-07-11T09:49:47Z</dcterms:created>
  <dcterms:modified xsi:type="dcterms:W3CDTF">2017-09-03T07:25:37Z</dcterms:modified>
</cp:coreProperties>
</file>