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5"/>
  </p:notesMasterIdLst>
  <p:sldIdLst>
    <p:sldId id="284" r:id="rId2"/>
    <p:sldId id="256" r:id="rId3"/>
    <p:sldId id="257" r:id="rId4"/>
    <p:sldId id="285" r:id="rId5"/>
    <p:sldId id="266" r:id="rId6"/>
    <p:sldId id="259" r:id="rId7"/>
    <p:sldId id="260" r:id="rId8"/>
    <p:sldId id="261" r:id="rId9"/>
    <p:sldId id="280" r:id="rId10"/>
    <p:sldId id="268" r:id="rId11"/>
    <p:sldId id="287" r:id="rId12"/>
    <p:sldId id="271" r:id="rId13"/>
    <p:sldId id="282" r:id="rId14"/>
    <p:sldId id="270" r:id="rId15"/>
    <p:sldId id="286" r:id="rId16"/>
    <p:sldId id="274" r:id="rId17"/>
    <p:sldId id="275" r:id="rId18"/>
    <p:sldId id="276" r:id="rId19"/>
    <p:sldId id="279" r:id="rId20"/>
    <p:sldId id="283" r:id="rId21"/>
    <p:sldId id="281" r:id="rId22"/>
    <p:sldId id="269" r:id="rId23"/>
    <p:sldId id="26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01" autoAdjust="0"/>
    <p:restoredTop sz="94660"/>
  </p:normalViewPr>
  <p:slideViewPr>
    <p:cSldViewPr>
      <p:cViewPr varScale="1">
        <p:scale>
          <a:sx n="68" d="100"/>
          <a:sy n="68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lang="ru-RU" sz="36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defRPr>
            </a:pPr>
            <a:r>
              <a:rPr lang="ru-RU" sz="28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Диаграмма возраста, в котором был приобретен первый телефон</a:t>
            </a:r>
          </a:p>
        </c:rich>
      </c:tx>
      <c:layout>
        <c:manualLayout>
          <c:xMode val="edge"/>
          <c:yMode val="edge"/>
          <c:x val="0.13374014446606838"/>
          <c:y val="6.4256578372618722E-3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 возраста, в котором был приобретен первый телефон</c:v>
                </c:pt>
              </c:strCache>
            </c:strRef>
          </c:tx>
          <c:dLbls>
            <c:showPercent val="1"/>
          </c:dLbls>
          <c:cat>
            <c:strRef>
              <c:f>Лист1!$A$2:$A$5</c:f>
              <c:strCache>
                <c:ptCount val="4"/>
                <c:pt idx="0">
                  <c:v>до 10 лет     </c:v>
                </c:pt>
                <c:pt idx="1">
                  <c:v>в11 - 12 лет</c:v>
                </c:pt>
                <c:pt idx="2">
                  <c:v>в12 - 13 лет</c:v>
                </c:pt>
                <c:pt idx="3">
                  <c:v>старше 16 лет           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0.28000000000000008</c:v>
                </c:pt>
                <c:pt idx="1">
                  <c:v>0.33000000000000024</c:v>
                </c:pt>
                <c:pt idx="2">
                  <c:v>0.35000000000000014</c:v>
                </c:pt>
                <c:pt idx="3">
                  <c:v>3.0000000000000006E-2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spPr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c:spPr>
      <c:txPr>
        <a:bodyPr/>
        <a:lstStyle/>
        <a:p>
          <a:pPr>
            <a:defRPr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solidFill>
                  <a:srgbClr val="7030A0"/>
                </a:solidFill>
              </a:rPr>
              <a:t>Назначение сотового телефона</a:t>
            </a:r>
          </a:p>
        </c:rich>
      </c:tx>
      <c:layout>
        <c:manualLayout>
          <c:xMode val="edge"/>
          <c:yMode val="edge"/>
          <c:x val="5.6249933044083773E-2"/>
          <c:y val="1.302931596091206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Назначение сотового телефона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для связи и развлечений 59% </c:v>
                </c:pt>
                <c:pt idx="1">
                  <c:v>для связи 41 %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0.59</c:v>
                </c:pt>
                <c:pt idx="1">
                  <c:v>0.41000000000000031</c:v>
                </c:pt>
              </c:numCache>
            </c:numRef>
          </c:val>
        </c:ser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C0198-DACA-46C8-BF4F-19139AE3FEA2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E6BE2-0ED7-4787-B6B4-53AF21FDCE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E6BE2-0ED7-4787-B6B4-53AF21FDCEF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DA3F3-037B-42DB-B1E0-25C9773C46CF}" type="datetimeFigureOut">
              <a:rPr lang="ru-RU" smtClean="0"/>
              <a:pPr/>
              <a:t>04.04.2013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83B2-BDE7-4B4B-A13F-D67784E4B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89;&#1087;&#1086;&#1089;&#1086;&#1073;&#1085;&#1086;&#1089;&#1090;&#1080;%20&#1101;&#1084;%20&#1074;&#1086;&#1083;&#1085;.wmv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54;&#1073;&#1089;&#1091;&#1078;&#1076;&#1077;&#1085;&#1080;&#1077;%20&#1088;&#1077;&#1079;&#1091;&#1083;&#1100;&#1090;&#1072;&#1090;&#1086;&#1074;%20&#1072;&#1085;&#1082;&#1077;&#1090;&#1080;&#1088;&#1086;&#1074;&#1072;&#1085;&#1080;&#1103;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2.doc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oresonanse.biz/&#1055;&#1086;&#1083;&#1077;&#1079;&#1085;&#1099;&#1077;-&#1089;&#1090;&#1072;&#1090;&#1100;&#1080;-&#1086;&#1073;-&#1069;&#1052;&#1048;.php" TargetMode="External"/><Relationship Id="rId3" Type="http://schemas.openxmlformats.org/officeDocument/2006/relationships/oleObject" Target="../embeddings/____________Microsoft_Office_PowerPoint_97-20031.ppt"/><Relationship Id="rId7" Type="http://schemas.openxmlformats.org/officeDocument/2006/relationships/hyperlink" Target="http://www.mobiset.ru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moskva.tiu.ru/p576984-muladhara-chakra.html" TargetMode="External"/><Relationship Id="rId5" Type="http://schemas.openxmlformats.org/officeDocument/2006/relationships/hyperlink" Target="http://www.vrednost.ru/" TargetMode="External"/><Relationship Id="rId10" Type="http://schemas.openxmlformats.org/officeDocument/2006/relationships/hyperlink" Target="http://colovada.eu/category/stati/page/19" TargetMode="External"/><Relationship Id="rId4" Type="http://schemas.openxmlformats.org/officeDocument/2006/relationships/hyperlink" Target="http://www.lady.ru/career/&#1057;&#1086;&#1074;&#1077;&#1090;&#1099;-&#1089;&#1087;&#1077;&#1094;&#1080;&#1072;&#1083;&#1080;&#1089;&#1090;&#1072;/&#1047;&#1072;&#1097;&#1080;&#1090;&#1072;-&#1086;&#1090;-&#1080;&#1079;&#1083;&#1091;&#1095;&#1077;&#1085;&#1080;&#1103;-&#1082;&#1086;&#1084;&#1087;&#1100;&#1102;&#1090;&#1077;&#1088;&#1072;-&#1074;-&#1086;&#1092;&#1080;&#1089;&#1077;-&#1082;&#1080;&#1090;&#1072;&#1081;&#1089;&#1082;&#1080;&#1081;-&#1084;&#1077;&#1090;&#1086;&#1076;" TargetMode="External"/><Relationship Id="rId9" Type="http://schemas.openxmlformats.org/officeDocument/2006/relationships/hyperlink" Target="http://www.dozimetr.biz/elektromagnitnoe_izluchenie_i_zdorovye.ph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5;&#1090;&#1077;&#1088;&#1074;&#1100;&#1102;.wmv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2583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Работу </a:t>
            </a:r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выполнил:</a:t>
            </a:r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</a:br>
            <a:r>
              <a:rPr lang="ru-RU" sz="31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Мучкаев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 </a:t>
            </a:r>
            <a:r>
              <a:rPr lang="ru-RU" sz="31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алексей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</a:br>
            <a:r>
              <a:rPr lang="ru-RU" sz="31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Руководитель: 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учитель физики 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МБОУ СОШ №7 Фролова </a:t>
            </a:r>
            <a:r>
              <a:rPr lang="ru-RU" sz="31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татьяна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 </a:t>
            </a:r>
            <a:r>
              <a:rPr lang="ru-RU" sz="31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николаевна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.</a:t>
            </a:r>
            <a:r>
              <a:rPr lang="ru-RU" b="1" dirty="0" smtClean="0">
                <a:latin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5" name="Picture 1" descr="C:\Documents and Settings\Наташа\Рабочий стол\На конкурс\электромагн излучение\DSC06400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140968"/>
            <a:ext cx="4104457" cy="3078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id="20481" name="Picture 1" descr="C:\Documents and Settings\Наташа\Рабочий стол\На конкурс\электромагн излучение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200" y="336550"/>
            <a:ext cx="6959600" cy="6184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5589240"/>
            <a:ext cx="4464496" cy="1015663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7030A0"/>
                </a:solidFill>
              </a:rPr>
              <a:t>Сложилась ситуация глобального облучения электромагнитными полями всего населения.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8130" name="Picture 2" descr="C:\Documents and Settings\Наташа\Рабочий стол\На конкурс\электромагн излучение\cellt_de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0"/>
            <a:ext cx="7213600" cy="5410200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619672" y="5229200"/>
            <a:ext cx="6300192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</a:rPr>
              <a:t>Ученые предупреждают: дети, пользующиеся мобильными телефонами, подвергаются повышенному риску расстройства памяти и сна.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57256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Сотовая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связь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здоровье детей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7" name="Picture 2" descr="C:\Documents and Settings\Admin\Рабочий стол\картинки про телефоны\rebeno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6610" y="2000240"/>
            <a:ext cx="4398756" cy="366100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6628" name="Содержимое 3"/>
          <p:cNvSpPr>
            <a:spLocks noGrp="1"/>
          </p:cNvSpPr>
          <p:nvPr>
            <p:ph sz="quarter" idx="2"/>
          </p:nvPr>
        </p:nvSpPr>
        <p:spPr>
          <a:xfrm>
            <a:off x="4357688" y="1643063"/>
            <a:ext cx="4606800" cy="47244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Особо опасны ЭМП для детей.</a:t>
            </a:r>
          </a:p>
          <a:p>
            <a:pPr>
              <a:buFont typeface="Wingdings 2" pitchFamily="18" charset="2"/>
              <a:buNone/>
            </a:pPr>
            <a:r>
              <a:rPr lang="ru-RU" sz="3200" b="1" dirty="0" smtClean="0"/>
              <a:t>   </a:t>
            </a:r>
            <a:r>
              <a:rPr lang="ru-RU" sz="3200" dirty="0" smtClean="0"/>
              <a:t>В период роста организм более чувствителен к ЭМИ, чем уже сформировавшийся, взрослый.</a:t>
            </a:r>
            <a:endParaRPr lang="ru-RU" sz="32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Вред   компьютера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265" name="Picture 1" descr="C:\Documents and Settings\Наташа\Рабочий стол\На конкурс\электромагн излучение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810000" cy="381000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719064" y="5301208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Хотя производители и делают заявления, типа: вред компьютера - необоснованный вымысел, необходимо быть аккуратными с этим электронным устройством, иначе под угрозой может оказаться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Ваше здоровье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499992" y="1855857"/>
            <a:ext cx="46440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влиянием электромагнитного излучения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могут возникнуть очень тяжелые заболевания. Это случаи нарушения свертываемости крови, гипотонии, нарушения функций спинного мозга и т.д. На данный момент эта угроза считается намного опаснее воздействия продуктов полураспада и тяжелых металлов после Чернобыльской аварии.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188640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 исследования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1" name="Picture 1" descr="C:\Documents and Settings\Наташа\Рабочий стол\На конкурс\электромагн излучение\DSC06400.JPG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1839" y="0"/>
            <a:ext cx="3092161" cy="2232248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3528" y="2353526"/>
            <a:ext cx="8424936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</a:rPr>
              <a:t>Изучение влияния ПК на внимание и память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наше время жизнь без компьютера стала невозможной, и он стал необходим в работе, учебе. Не так давно считалось, что раз воздействие компьютера не видно, то значит, компьютер не влияет на организм вообще.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Наши собственные наблюдения  исследования говорят о том, что, скорее всего, компьютер приносит существенный вред здоровью.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Объект исследования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ученики средней образовательной школы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 исследования: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обеспеченность школьников компьютерами, работа за компьютерами и самочувствие школьников после работы на компьютере.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Методическая процедура исследования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данное социологическое исследование имеет не сплошной, а выборочный характер, так  как не все дети имеют дома компьютер.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Инструментарий опроса: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анкета.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Данная работа проводилась в два этапа</a:t>
            </a:r>
            <a:endParaRPr lang="ru-RU" sz="16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476672"/>
            <a:ext cx="8568952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</a:rPr>
              <a:t>2) Изучение влияния компьютера на устойчивость внимания </a:t>
            </a:r>
            <a:r>
              <a:rPr kumimoji="0" lang="ru-RU" sz="2400" b="1" i="0" u="sng" strike="noStrike" cap="none" normalizeH="0" baseline="0" dirty="0" smtClean="0" bmk="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</a:rPr>
              <a:t>у школьников 10 и 11 классо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</a:rPr>
              <a:t>в.</a:t>
            </a:r>
            <a:endParaRPr lang="ru-RU" sz="2400" b="1" u="sng" dirty="0" smtClean="0">
              <a:solidFill>
                <a:srgbClr val="7030A0"/>
              </a:solidFill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    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1" descr="C:\Documents and Settings\Наташа\Рабочий стол\На конкурс\электромагн излучение\DSC06400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1839" y="2420888"/>
            <a:ext cx="3092161" cy="22322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2348880"/>
            <a:ext cx="5328592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ea typeface="Calibri" pitchFamily="34" charset="0"/>
              </a:rPr>
              <a:t>  </a:t>
            </a:r>
            <a:r>
              <a:rPr lang="ru-RU" b="1" dirty="0" smtClean="0"/>
              <a:t>2 этап:   </a:t>
            </a:r>
          </a:p>
          <a:p>
            <a:endParaRPr lang="ru-RU" b="1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Исследование  внимания у 10 школьников до работы на компьютере, после одного часа работы, после трех часов работы по методикам  </a:t>
            </a:r>
            <a:r>
              <a:rPr lang="ru-RU" b="1" dirty="0" err="1" smtClean="0"/>
              <a:t>Ландольта</a:t>
            </a:r>
            <a:r>
              <a:rPr lang="ru-RU" b="1" dirty="0" smtClean="0"/>
              <a:t> и </a:t>
            </a:r>
            <a:r>
              <a:rPr lang="ru-RU" b="1" dirty="0" err="1" smtClean="0"/>
              <a:t>Мюнстенберга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Оборудование и материалы: таблицы исследования внимания, секундомер.</a:t>
            </a:r>
          </a:p>
          <a:p>
            <a:r>
              <a:rPr lang="ru-RU" b="1" dirty="0" smtClean="0"/>
              <a:t> </a:t>
            </a:r>
          </a:p>
          <a:p>
            <a:r>
              <a:rPr lang="ru-RU" dirty="0" smtClean="0">
                <a:latin typeface="Arial" pitchFamily="34" charset="0"/>
                <a:ea typeface="Calibri" pitchFamily="34" charset="0"/>
              </a:rPr>
              <a:t> </a:t>
            </a:r>
            <a:r>
              <a:rPr lang="ru-RU" sz="2800" dirty="0" smtClean="0">
                <a:latin typeface="Arial" pitchFamily="34" charset="0"/>
                <a:ea typeface="Calibri" pitchFamily="34" charset="0"/>
              </a:rPr>
              <a:t>  </a:t>
            </a:r>
            <a:r>
              <a:rPr lang="ru-RU" dirty="0" smtClean="0">
                <a:latin typeface="Arial" pitchFamily="34" charset="0"/>
                <a:ea typeface="Calibri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ea typeface="Calibri" pitchFamily="34" charset="0"/>
              </a:rPr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7572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 опроса: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9701" name="Picture 5" descr="C:\Documents and Settings\User\Рабочий стол\i[88]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787525"/>
            <a:ext cx="3313113" cy="4437063"/>
          </a:xfrm>
          <a:noFill/>
        </p:spPr>
      </p:pic>
      <p:sp>
        <p:nvSpPr>
          <p:cNvPr id="29699" name="Содержимое 10"/>
          <p:cNvSpPr>
            <a:spLocks noGrp="1"/>
          </p:cNvSpPr>
          <p:nvPr>
            <p:ph sz="quarter" idx="2"/>
          </p:nvPr>
        </p:nvSpPr>
        <p:spPr>
          <a:xfrm>
            <a:off x="4214813" y="3068960"/>
            <a:ext cx="4776787" cy="325564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Среди опрошенных учащихся у юношей среднее  время разговора  - 1 час в сутки, у девушек  - 2,5 часа. </a:t>
            </a:r>
          </a:p>
          <a:p>
            <a:endParaRPr lang="ru-RU" sz="2400" dirty="0" smtClean="0">
              <a:solidFill>
                <a:srgbClr val="333333"/>
              </a:solidFill>
              <a:latin typeface="Arial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333333"/>
              </a:solidFill>
              <a:latin typeface="Arial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333333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714348" y="357166"/>
          <a:ext cx="7786742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1115616" y="836712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2" descr="C:\Documents and Settings\Admin\Рабочий стол\новые изображения\13751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21116423">
            <a:off x="251520" y="2564904"/>
            <a:ext cx="3143253" cy="341897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1748" name="Содержимое 5"/>
          <p:cNvSpPr>
            <a:spLocks noGrp="1"/>
          </p:cNvSpPr>
          <p:nvPr>
            <p:ph sz="quarter" idx="2"/>
          </p:nvPr>
        </p:nvSpPr>
        <p:spPr>
          <a:xfrm>
            <a:off x="3500438" y="1600200"/>
            <a:ext cx="5176018" cy="47244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</a:rPr>
              <a:t>   Сотовый телефон, компьютер и различная бытовая электротехника похожи на огонь.</a:t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>Пока ими пользуешься </a:t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>аккуратно, соблюдаешь все правила, они приносит пользу и радость. </a:t>
            </a:r>
            <a:endParaRPr lang="ru-RU" sz="3200" dirty="0" smtClean="0"/>
          </a:p>
          <a:p>
            <a:endParaRPr lang="ru-RU" dirty="0" smtClean="0"/>
          </a:p>
        </p:txBody>
      </p:sp>
      <p:sp>
        <p:nvSpPr>
          <p:cNvPr id="35845" name="Прямоугольник 3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. </a:t>
            </a:r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Наташа\Мои документы\Downloads\139\139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315416"/>
            <a:ext cx="9865096" cy="7488832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Исследовательская работа по физике </a:t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«Влияние электромагнитного излучения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 здоровье  человека»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качестве  защитных  мер  можно назвать: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54960" cy="4925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/>
              <a:t>      </a:t>
            </a:r>
            <a:endParaRPr lang="ru-RU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b="1" dirty="0" smtClean="0"/>
              <a:t> регулярные прогулки на свежем воздухе,</a:t>
            </a:r>
          </a:p>
          <a:p>
            <a:r>
              <a:rPr lang="ru-RU" sz="2800" b="1" dirty="0" smtClean="0"/>
              <a:t> проветривание помещения, </a:t>
            </a:r>
          </a:p>
          <a:p>
            <a:r>
              <a:rPr lang="ru-RU" sz="2800" b="1" dirty="0" smtClean="0"/>
              <a:t>занятия спортом,</a:t>
            </a:r>
          </a:p>
          <a:p>
            <a:r>
              <a:rPr lang="ru-RU" sz="2800" b="1" dirty="0" smtClean="0"/>
              <a:t> зарядка для глаз,</a:t>
            </a:r>
          </a:p>
          <a:p>
            <a:r>
              <a:rPr lang="ru-RU" sz="2800" b="1" dirty="0" smtClean="0"/>
              <a:t> соблюдение правил работы за компьютером,</a:t>
            </a:r>
          </a:p>
          <a:p>
            <a:r>
              <a:rPr lang="ru-RU" sz="2800" b="1" dirty="0" smtClean="0"/>
              <a:t>хорошее питание,</a:t>
            </a:r>
          </a:p>
          <a:p>
            <a:r>
              <a:rPr lang="ru-RU" sz="2800" b="1" dirty="0" smtClean="0"/>
              <a:t> работа с хорошей техникой, которая удовлетворяет существующим стандартам безопасности и санитарным нормам.</a:t>
            </a:r>
          </a:p>
          <a:p>
            <a:r>
              <a:rPr lang="ru-RU" sz="2800" b="1" dirty="0" smtClean="0"/>
              <a:t> Не мало важно знать  нормы  работы  за компьютером</a:t>
            </a:r>
          </a:p>
          <a:p>
            <a:endParaRPr lang="ru-RU" dirty="0"/>
          </a:p>
        </p:txBody>
      </p:sp>
      <p:pic>
        <p:nvPicPr>
          <p:cNvPr id="9217" name="Picture 1" descr="C:\Documents and Settings\Наташа\Рабочий стол\На конкурс\электромагн излучение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88840"/>
            <a:ext cx="3483471" cy="2602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C:\Documents and Settings\Наташа\Рабочий стол\На конкурс\электромагн излучение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6858000" cy="5143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632848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Защита от э/м волн в учебном кабинете.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43808" y="2060848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-2380" y="0"/>
          <a:ext cx="9146380" cy="6858991"/>
        </p:xfrm>
        <a:graphic>
          <a:graphicData uri="http://schemas.openxmlformats.org/presentationml/2006/ole">
            <p:oleObj spid="_x0000_s7170" name="Презентация" r:id="rId3" imgW="4570532" imgH="3427608" progId="PowerPoint.Show.8">
              <p:embed/>
            </p:oleObj>
          </a:graphicData>
        </a:graphic>
      </p:graphicFrame>
      <p:sp>
        <p:nvSpPr>
          <p:cNvPr id="10" name="Левая фигурная скобка 9"/>
          <p:cNvSpPr/>
          <p:nvPr/>
        </p:nvSpPr>
        <p:spPr>
          <a:xfrm>
            <a:off x="2267744" y="1268760"/>
            <a:ext cx="2664296" cy="12241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836712"/>
            <a:ext cx="8136904" cy="52565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1.К.Э. </a:t>
            </a:r>
            <a:r>
              <a:rPr lang="ru-RU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Суорц</a:t>
            </a: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 « Необыкновенная физика обыкновенных явлений»Т.2.,М., «Наука»,1987г</a:t>
            </a: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/>
              </a:rPr>
              <a:t>2.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/>
              </a:rPr>
              <a:t>www.vrednost.ru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 3.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http://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ru.wikipedia.org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7"/>
              </a:rPr>
              <a:t>4.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7"/>
              </a:rPr>
              <a:t>www.mobiset.ru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5.  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http://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bio.1september.ru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6.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/>
              </a:rPr>
              <a:t>http://moskva.tiu.ru/p576984-muladhara-chakra.html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7.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8"/>
              </a:rPr>
              <a:t>http://www.bioresonanse.biz/</a:t>
            </a:r>
            <a:r>
              <a:rPr lang="ru-RU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8"/>
              </a:rPr>
              <a:t>Полезные-статьи-об-ЭМИ</a:t>
            </a: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8"/>
              </a:rPr>
              <a:t>.</a:t>
            </a:r>
            <a:r>
              <a:rPr lang="en-US" u="sng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8"/>
              </a:rPr>
              <a:t>php</a:t>
            </a:r>
            <a:endParaRPr lang="ru-RU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hlinkClick r:id="rId4"/>
            </a:endParaRPr>
          </a:p>
          <a:p>
            <a:pPr indent="-45720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9"/>
              </a:rPr>
              <a:t> 8.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9"/>
              </a:rPr>
              <a:t>http://www.dozimetr.biz/elektromagnitnoe_izluchenie_i_zdorovye</a:t>
            </a:r>
            <a:r>
              <a:rPr lang="en-US" u="sng" dirty="0" smtClean="0">
                <a:solidFill>
                  <a:schemeClr val="tx1"/>
                </a:solidFill>
                <a:hlinkClick r:id="rId9"/>
              </a:rPr>
              <a:t>.php</a:t>
            </a:r>
            <a:endParaRPr lang="ru-RU" u="sng" dirty="0" smtClean="0">
              <a:solidFill>
                <a:schemeClr val="tx1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/>
              </a:rPr>
              <a:t>9 . http://www.lady.ru/career/Советы-специалиста/Защита-от-излучения-компьютера-в-офисе-китайский-метод</a:t>
            </a:r>
            <a:endParaRPr lang="ru-RU" dirty="0" smtClean="0">
              <a:solidFill>
                <a:schemeClr val="tx1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</a:rPr>
              <a:t>10.</a:t>
            </a:r>
            <a:r>
              <a:rPr lang="ru-RU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10"/>
              </a:rPr>
              <a:t> </a:t>
            </a:r>
            <a:r>
              <a:rPr lang="ru-RU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10"/>
              </a:rPr>
              <a:t>http://colovada.eu/category/stati/page/19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Arial" pitchFamily="34" charset="0"/>
            </a:endParaRPr>
          </a:p>
          <a:p>
            <a:pPr marL="457200" indent="-457200"/>
            <a:endParaRPr lang="ru-RU" u="sng" dirty="0" smtClean="0"/>
          </a:p>
          <a:p>
            <a:pPr marL="457200" indent="-457200"/>
            <a:endParaRPr lang="ru-RU" u="sng" dirty="0" smtClean="0"/>
          </a:p>
          <a:p>
            <a:pPr marL="457200" indent="-457200"/>
            <a:endParaRPr lang="ru-RU" u="sng" dirty="0" smtClean="0">
              <a:solidFill>
                <a:srgbClr val="002060"/>
              </a:solidFill>
            </a:endParaRPr>
          </a:p>
          <a:p>
            <a:pPr marL="457200" indent="-457200"/>
            <a:endParaRPr lang="ru-RU" u="sng" dirty="0" smtClean="0">
              <a:solidFill>
                <a:srgbClr val="002060"/>
              </a:solidFill>
            </a:endParaRPr>
          </a:p>
          <a:p>
            <a:pPr marL="457200" indent="-457200"/>
            <a:endParaRPr lang="ru-RU" u="sng" dirty="0" smtClean="0">
              <a:solidFill>
                <a:srgbClr val="002060"/>
              </a:solidFill>
            </a:endParaRPr>
          </a:p>
          <a:p>
            <a:pPr marL="457200" indent="-457200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260648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Используемые ресурсы: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Наташа\Мои документы\Downloads\139\139\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-171400"/>
            <a:ext cx="9468544" cy="7200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   Узнать, какое  воздействие  оказывает  электромагнитное излучение  на  организм  человека 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04864"/>
            <a:ext cx="6995120" cy="399330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же нам можно </a:t>
            </a:r>
          </a:p>
          <a:p>
            <a:pPr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ничего не опасаться?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3" name="Picture 1" descr="C:\Documents and Settings\Наташа\Рабочий стол\На конкурс\электромагн излучение\DSC06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501008"/>
            <a:ext cx="388729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ru-RU" sz="2800" b="1" dirty="0" smtClean="0"/>
              <a:t>1. Влияние электромагнитного излучения на организм человека.</a:t>
            </a:r>
          </a:p>
          <a:p>
            <a:pPr>
              <a:buNone/>
            </a:pPr>
            <a:r>
              <a:rPr lang="ru-RU" sz="2800" b="1" dirty="0" smtClean="0"/>
              <a:t>2. Взаимодействие электромагнитного излучения с организмом человека.</a:t>
            </a:r>
          </a:p>
          <a:p>
            <a:pPr lvl="0">
              <a:buNone/>
            </a:pPr>
            <a:r>
              <a:rPr lang="ru-RU" sz="2800" b="1" dirty="0" smtClean="0"/>
              <a:t>3. Вред </a:t>
            </a:r>
            <a:r>
              <a:rPr lang="ru-RU" sz="2800" b="1" dirty="0" err="1" smtClean="0"/>
              <a:t>микроволновок</a:t>
            </a:r>
            <a:r>
              <a:rPr lang="ru-RU" sz="2800" b="1" dirty="0" smtClean="0"/>
              <a:t>, мобильных телефонов и компьютеров.</a:t>
            </a:r>
          </a:p>
          <a:p>
            <a:pPr>
              <a:buNone/>
            </a:pPr>
            <a:r>
              <a:rPr lang="ru-RU" sz="2800" b="1" dirty="0" smtClean="0"/>
              <a:t>4.  Последствия работы на компьютере и как защититься от ЭМИ?</a:t>
            </a:r>
          </a:p>
          <a:p>
            <a:pPr lvl="0">
              <a:buNone/>
            </a:pPr>
            <a:r>
              <a:rPr lang="ru-RU" sz="2800" b="1" dirty="0" smtClean="0"/>
              <a:t>5.Провести собственные исследования.</a:t>
            </a:r>
          </a:p>
          <a:p>
            <a:endParaRPr lang="ru-RU" sz="2800" b="1" dirty="0" smtClean="0"/>
          </a:p>
          <a:p>
            <a:pPr lvl="0"/>
            <a:endParaRPr lang="ru-RU" sz="2800" dirty="0" smtClean="0"/>
          </a:p>
          <a:p>
            <a:endParaRPr lang="ru-RU" sz="2800" dirty="0" smtClean="0"/>
          </a:p>
          <a:p>
            <a:pPr lvl="0"/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источники ЭМИ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4" name="Picture 5" descr="F:\новые изображения\15979_photo-id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72816"/>
            <a:ext cx="4176464" cy="3721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23928" y="908720"/>
            <a:ext cx="5220072" cy="5300464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dirty="0" smtClean="0">
                <a:solidFill>
                  <a:schemeClr val="tx1"/>
                </a:solidFill>
              </a:rPr>
              <a:t>  1</a:t>
            </a:r>
            <a:r>
              <a:rPr lang="ru-RU" sz="3100" b="1" dirty="0" smtClean="0">
                <a:solidFill>
                  <a:schemeClr val="tx1"/>
                </a:solidFill>
              </a:rPr>
              <a:t>. Электротранспорт </a:t>
            </a:r>
            <a:r>
              <a:rPr lang="ru-RU" sz="3100" b="1" dirty="0">
                <a:solidFill>
                  <a:schemeClr val="tx1"/>
                </a:solidFill>
              </a:rPr>
              <a:t>(трамваи, троллейбусы, поезда</a:t>
            </a:r>
            <a:r>
              <a:rPr lang="ru-RU" sz="3100" b="1" dirty="0" smtClean="0">
                <a:solidFill>
                  <a:schemeClr val="tx1"/>
                </a:solidFill>
              </a:rPr>
              <a:t>,…). 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2. Линии </a:t>
            </a:r>
            <a:r>
              <a:rPr lang="ru-RU" sz="3100" b="1" dirty="0">
                <a:solidFill>
                  <a:schemeClr val="tx1"/>
                </a:solidFill>
              </a:rPr>
              <a:t>электропередач (городского освещения, высоковольтные</a:t>
            </a:r>
            <a:r>
              <a:rPr lang="ru-RU" sz="3100" b="1" dirty="0" smtClean="0">
                <a:solidFill>
                  <a:schemeClr val="tx1"/>
                </a:solidFill>
              </a:rPr>
              <a:t>,…). 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3. Электропроводка </a:t>
            </a:r>
            <a:r>
              <a:rPr lang="ru-RU" sz="3100" b="1" dirty="0">
                <a:solidFill>
                  <a:schemeClr val="tx1"/>
                </a:solidFill>
              </a:rPr>
              <a:t>(внутри зданий, телекоммуникации</a:t>
            </a:r>
            <a:r>
              <a:rPr lang="ru-RU" sz="3100" b="1" dirty="0" smtClean="0">
                <a:solidFill>
                  <a:schemeClr val="tx1"/>
                </a:solidFill>
              </a:rPr>
              <a:t>,…). 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4. Бытовые </a:t>
            </a:r>
            <a:r>
              <a:rPr lang="ru-RU" sz="3100" b="1" dirty="0">
                <a:solidFill>
                  <a:schemeClr val="tx1"/>
                </a:solidFill>
              </a:rPr>
              <a:t>электроприборы 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5. Теле- </a:t>
            </a:r>
            <a:r>
              <a:rPr lang="ru-RU" sz="3100" b="1" dirty="0">
                <a:solidFill>
                  <a:schemeClr val="tx1"/>
                </a:solidFill>
              </a:rPr>
              <a:t>и радиостанции (транслирующие антенны) </a:t>
            </a:r>
            <a:r>
              <a:rPr lang="ru-RU" sz="3100" b="1" dirty="0" smtClean="0">
                <a:solidFill>
                  <a:schemeClr val="tx1"/>
                </a:solidFill>
              </a:rPr>
              <a:t>.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6. </a:t>
            </a:r>
            <a:r>
              <a:rPr lang="ru-RU" sz="3100" b="1" dirty="0" smtClean="0"/>
              <a:t>Спутниковая </a:t>
            </a:r>
            <a:r>
              <a:rPr lang="ru-RU" sz="3100" b="1" dirty="0"/>
              <a:t>и сотовая связь (транслирующие антенны) </a:t>
            </a:r>
            <a:r>
              <a:rPr lang="ru-RU" sz="3100" b="1" dirty="0" smtClean="0">
                <a:solidFill>
                  <a:schemeClr val="tx1"/>
                </a:solidFill>
              </a:rPr>
              <a:t>.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7. Радары. </a:t>
            </a:r>
            <a:endParaRPr lang="ru-RU" sz="31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  8. Персональные компьютеры.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Наташа\Мои документы\Downloads\139\139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2659063"/>
            <a:ext cx="9144000" cy="95170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3200" b="1" dirty="0" smtClean="0"/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ru-RU" sz="3200" dirty="0" smtClean="0"/>
          </a:p>
          <a:p>
            <a:pPr>
              <a:buFont typeface="Wingdings 2" pitchFamily="18" charset="2"/>
              <a:buNone/>
              <a:defRPr/>
            </a:pPr>
            <a:endParaRPr lang="ru-RU" sz="3200" dirty="0" smtClean="0"/>
          </a:p>
          <a:p>
            <a:pPr>
              <a:buFont typeface="Wingdings 2" pitchFamily="18" charset="2"/>
              <a:buNone/>
              <a:defRPr/>
            </a:pPr>
            <a:endParaRPr lang="ru-RU" sz="3200" dirty="0" smtClean="0"/>
          </a:p>
          <a:p>
            <a:pPr>
              <a:buFont typeface="Wingdings 2" pitchFamily="18" charset="2"/>
              <a:buNone/>
              <a:defRPr/>
            </a:pPr>
            <a:endParaRPr lang="ru-RU" sz="3200" dirty="0" smtClean="0"/>
          </a:p>
          <a:p>
            <a:pPr>
              <a:buFont typeface="Wingdings 2" pitchFamily="18" charset="2"/>
              <a:buNone/>
              <a:defRPr/>
            </a:pPr>
            <a:r>
              <a:rPr lang="ru-RU" sz="3200" dirty="0" smtClean="0"/>
              <a:t>     </a:t>
            </a:r>
            <a:endParaRPr lang="ru-RU" sz="3200" dirty="0"/>
          </a:p>
        </p:txBody>
      </p:sp>
      <p:pic>
        <p:nvPicPr>
          <p:cNvPr id="22529" name="Picture 1" descr="C:\Documents and Settings\Наташа\Рабочий стол\На конкурс\электромагн излучение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-4275856"/>
            <a:ext cx="10297144" cy="1216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Наташа\Мои документы\Downloads\139\139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темы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6012160" cy="4525963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Мы уже не представляем свою жизнь без сотовой связи, 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микроволновок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, телевизоров, компьютеров.</a:t>
            </a:r>
          </a:p>
          <a:p>
            <a:pPr>
              <a:buFont typeface="Wingdings 2" pitchFamily="18" charset="2"/>
              <a:buNone/>
            </a:pP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    В настоящее время актуальной      является проблема воздействия электромагнитных волн на                          организм человека .</a:t>
            </a:r>
          </a:p>
          <a:p>
            <a:endParaRPr lang="ru-RU" dirty="0"/>
          </a:p>
        </p:txBody>
      </p:sp>
      <p:pic>
        <p:nvPicPr>
          <p:cNvPr id="24577" name="Picture 1" descr="C:\Documents and Settings\Наташа\Рабочий стол\На конкурс\электромагн излучение\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2852936"/>
            <a:ext cx="428625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11960" y="260648"/>
            <a:ext cx="46805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Человек состоит из мельчайших живых структур - клеток. Внутри каждой клетки протекают химические процессы. В результате протекания  химических  реакций клетки вырабатывают ток. Электрические токи в свою очередь создают электромагнитное поле вокруг каждой клетки, а сливаясь от всех клеток вместе образуют вокруг человека электромагнитное поле (ауру).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3651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И если человек подвержен внешнему электромагнитному излучению, то разрушается собственное электромагнитное поле человека (аура), вследствие  этого происходят нарушения в химических процессах в клетках человека. </a:t>
            </a:r>
            <a:endParaRPr lang="ru-RU" sz="20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149080"/>
            <a:ext cx="4104456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04664"/>
            <a:ext cx="381000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3568" y="37170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Аура здорового человека.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371703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Аура больного человека.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таша\Мои документы\Downloads\139\139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91683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Приготовление пищи в микроволновых печах не естественно, не полезно, не здорово и намного опаснее, чем мы можем себе представить.</a:t>
            </a:r>
            <a:endParaRPr lang="ru-RU" sz="2800" b="1" dirty="0"/>
          </a:p>
        </p:txBody>
      </p:sp>
      <p:pic>
        <p:nvPicPr>
          <p:cNvPr id="18434" name="Picture 2" descr="C:\Documents and Settings\Наташа\Рабочий стол\На конкурс\электромагн излучение\1328181955_anna-ctepanenko-zdorove-020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4248472" cy="385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537321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Большинство людей даже не задумываются о безопасности пищи, приготовленной в микроволновой печи для здоровья человека.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18864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Микроволновка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это модно?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660</Words>
  <Application>Microsoft Office PowerPoint</Application>
  <PresentationFormat>Экран (4:3)</PresentationFormat>
  <Paragraphs>108</Paragraphs>
  <Slides>23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Презентация</vt:lpstr>
      <vt:lpstr>Работу выполнил: Мучкаев алексей  Руководитель: учитель физики  МБОУ СОШ №7 Фролова татьяна николаевна. </vt:lpstr>
      <vt:lpstr>Исследовательская работа по физике    «Влияние электромагнитного излучения на  здоровье  человека»</vt:lpstr>
      <vt:lpstr> Цель:   Узнать, какое  воздействие  оказывает  электромагнитное излучение  на  организм  человека .</vt:lpstr>
      <vt:lpstr>Задачи:</vt:lpstr>
      <vt:lpstr>Основные источники ЭМИ</vt:lpstr>
      <vt:lpstr>Слайд 6</vt:lpstr>
      <vt:lpstr>Актуальность темы:</vt:lpstr>
      <vt:lpstr>Слайд 8</vt:lpstr>
      <vt:lpstr>Слайд 9</vt:lpstr>
      <vt:lpstr>Слайд 10</vt:lpstr>
      <vt:lpstr>Слайд 11</vt:lpstr>
      <vt:lpstr> Сотовая связь и здоровье детей</vt:lpstr>
      <vt:lpstr>Вред   компьютера</vt:lpstr>
      <vt:lpstr>Наши исследования</vt:lpstr>
      <vt:lpstr>Слайд 15</vt:lpstr>
      <vt:lpstr>Результаты опроса:</vt:lpstr>
      <vt:lpstr>Слайд 17</vt:lpstr>
      <vt:lpstr>Слайд 18</vt:lpstr>
      <vt:lpstr>Вывод:</vt:lpstr>
      <vt:lpstr>В качестве  защитных  мер  можно назвать: </vt:lpstr>
      <vt:lpstr>Защита от э/м волн в учебном кабинете.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Алексей</cp:lastModifiedBy>
  <cp:revision>67</cp:revision>
  <dcterms:created xsi:type="dcterms:W3CDTF">2012-03-22T17:15:04Z</dcterms:created>
  <dcterms:modified xsi:type="dcterms:W3CDTF">2013-04-04T04:32:20Z</dcterms:modified>
</cp:coreProperties>
</file>