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3"/>
  </p:notesMasterIdLst>
  <p:sldIdLst>
    <p:sldId id="256" r:id="rId2"/>
    <p:sldId id="257" r:id="rId3"/>
    <p:sldId id="266" r:id="rId4"/>
    <p:sldId id="260" r:id="rId5"/>
    <p:sldId id="267" r:id="rId6"/>
    <p:sldId id="261" r:id="rId7"/>
    <p:sldId id="263" r:id="rId8"/>
    <p:sldId id="264" r:id="rId9"/>
    <p:sldId id="265" r:id="rId10"/>
    <p:sldId id="277" r:id="rId11"/>
    <p:sldId id="275" r:id="rId12"/>
    <p:sldId id="276" r:id="rId13"/>
    <p:sldId id="278" r:id="rId14"/>
    <p:sldId id="279" r:id="rId15"/>
    <p:sldId id="280" r:id="rId16"/>
    <p:sldId id="282" r:id="rId17"/>
    <p:sldId id="285" r:id="rId18"/>
    <p:sldId id="288" r:id="rId19"/>
    <p:sldId id="286" r:id="rId20"/>
    <p:sldId id="281" r:id="rId21"/>
    <p:sldId id="28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0E563B-3B4C-4F92-9BA9-65ED56BC8D73}" type="doc">
      <dgm:prSet loTypeId="urn:microsoft.com/office/officeart/2005/8/layout/cycle4" loCatId="cycle" qsTypeId="urn:microsoft.com/office/officeart/2005/8/quickstyle/simple1" qsCatId="simple" csTypeId="urn:microsoft.com/office/officeart/2005/8/colors/colorful2" csCatId="colorful" phldr="1"/>
      <dgm:spPr/>
    </dgm:pt>
    <dgm:pt modelId="{19F0DD98-1F78-49F5-B712-DA8EDD26E504}">
      <dgm:prSet phldrT="[Текст]"/>
      <dgm:spPr/>
      <dgm:t>
        <a:bodyPr/>
        <a:lstStyle/>
        <a:p>
          <a:r>
            <a:rPr lang="ru-RU" dirty="0" smtClean="0"/>
            <a:t>1этап-Организационно-подготовительный</a:t>
          </a:r>
          <a:endParaRPr lang="ru-RU" dirty="0"/>
        </a:p>
      </dgm:t>
    </dgm:pt>
    <dgm:pt modelId="{7FD3FC41-C918-4B88-89CB-F3AE90E1A728}" type="parTrans" cxnId="{1E2983A6-CC50-4B42-96A2-C1D6A981B6FF}">
      <dgm:prSet/>
      <dgm:spPr/>
      <dgm:t>
        <a:bodyPr/>
        <a:lstStyle/>
        <a:p>
          <a:endParaRPr lang="ru-RU"/>
        </a:p>
      </dgm:t>
    </dgm:pt>
    <dgm:pt modelId="{DF93A531-4F0B-4E0F-A8C3-4CDF1EDF9C44}" type="sibTrans" cxnId="{1E2983A6-CC50-4B42-96A2-C1D6A981B6FF}">
      <dgm:prSet/>
      <dgm:spPr/>
      <dgm:t>
        <a:bodyPr/>
        <a:lstStyle/>
        <a:p>
          <a:endParaRPr lang="ru-RU"/>
        </a:p>
      </dgm:t>
    </dgm:pt>
    <dgm:pt modelId="{94B4FFAC-5230-437F-87C5-8519A1BA49DD}">
      <dgm:prSet phldrT="[Текст]"/>
      <dgm:spPr/>
      <dgm:t>
        <a:bodyPr/>
        <a:lstStyle/>
        <a:p>
          <a:r>
            <a:rPr lang="ru-RU" dirty="0" smtClean="0"/>
            <a:t>2этап-рефлексивно-диагностический</a:t>
          </a:r>
          <a:endParaRPr lang="ru-RU" dirty="0"/>
        </a:p>
      </dgm:t>
    </dgm:pt>
    <dgm:pt modelId="{A83DAE5A-7AD4-4B93-BF9B-F178A9E6FF59}" type="parTrans" cxnId="{61319D17-66A8-4BE7-9103-71ED5F4D70D9}">
      <dgm:prSet/>
      <dgm:spPr/>
      <dgm:t>
        <a:bodyPr/>
        <a:lstStyle/>
        <a:p>
          <a:endParaRPr lang="ru-RU"/>
        </a:p>
      </dgm:t>
    </dgm:pt>
    <dgm:pt modelId="{04832CB4-D569-430E-82AC-E322D9EE9CD2}" type="sibTrans" cxnId="{61319D17-66A8-4BE7-9103-71ED5F4D70D9}">
      <dgm:prSet/>
      <dgm:spPr/>
      <dgm:t>
        <a:bodyPr/>
        <a:lstStyle/>
        <a:p>
          <a:endParaRPr lang="ru-RU"/>
        </a:p>
      </dgm:t>
    </dgm:pt>
    <dgm:pt modelId="{41120AAA-A4F9-4E0E-A638-FA15938F7F58}">
      <dgm:prSet phldrT="[Текст]"/>
      <dgm:spPr/>
      <dgm:t>
        <a:bodyPr/>
        <a:lstStyle/>
        <a:p>
          <a:r>
            <a:rPr lang="ru-RU" dirty="0" smtClean="0"/>
            <a:t>3этап-практический</a:t>
          </a:r>
          <a:endParaRPr lang="ru-RU" dirty="0"/>
        </a:p>
      </dgm:t>
    </dgm:pt>
    <dgm:pt modelId="{16D43028-5537-49B1-97DF-2F4A15760FF8}" type="parTrans" cxnId="{9453D7BF-E2D4-438B-883F-27C80A5423AE}">
      <dgm:prSet/>
      <dgm:spPr/>
      <dgm:t>
        <a:bodyPr/>
        <a:lstStyle/>
        <a:p>
          <a:endParaRPr lang="ru-RU"/>
        </a:p>
      </dgm:t>
    </dgm:pt>
    <dgm:pt modelId="{F0DC8C4A-5845-41A8-ACD4-E2B052008EC9}" type="sibTrans" cxnId="{9453D7BF-E2D4-438B-883F-27C80A5423AE}">
      <dgm:prSet/>
      <dgm:spPr/>
      <dgm:t>
        <a:bodyPr/>
        <a:lstStyle/>
        <a:p>
          <a:endParaRPr lang="ru-RU"/>
        </a:p>
      </dgm:t>
    </dgm:pt>
    <dgm:pt modelId="{7816496F-2E85-4F01-A37B-8F175B3D6958}">
      <dgm:prSet/>
      <dgm:spPr/>
      <dgm:t>
        <a:bodyPr/>
        <a:lstStyle/>
        <a:p>
          <a:r>
            <a:rPr lang="ru-RU" dirty="0" smtClean="0"/>
            <a:t>4этап-заключительный</a:t>
          </a:r>
          <a:endParaRPr lang="ru-RU" dirty="0"/>
        </a:p>
      </dgm:t>
    </dgm:pt>
    <dgm:pt modelId="{0C50F7C7-4EC2-4EFF-8D07-E303A98D620C}" type="parTrans" cxnId="{8B5BA397-57FF-4026-B9EC-B468A1AC0FE5}">
      <dgm:prSet/>
      <dgm:spPr/>
      <dgm:t>
        <a:bodyPr/>
        <a:lstStyle/>
        <a:p>
          <a:endParaRPr lang="ru-RU"/>
        </a:p>
      </dgm:t>
    </dgm:pt>
    <dgm:pt modelId="{6803D1C9-CFF3-4FA0-AF74-C5D7DC7FD99E}" type="sibTrans" cxnId="{8B5BA397-57FF-4026-B9EC-B468A1AC0FE5}">
      <dgm:prSet/>
      <dgm:spPr/>
      <dgm:t>
        <a:bodyPr/>
        <a:lstStyle/>
        <a:p>
          <a:endParaRPr lang="ru-RU"/>
        </a:p>
      </dgm:t>
    </dgm:pt>
    <dgm:pt modelId="{33340279-105B-49E1-941E-E25439A60E76}" type="pres">
      <dgm:prSet presAssocID="{930E563B-3B4C-4F92-9BA9-65ED56BC8D73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A9B007F9-7896-4012-8C63-4DE1D41845C8}" type="pres">
      <dgm:prSet presAssocID="{930E563B-3B4C-4F92-9BA9-65ED56BC8D73}" presName="children" presStyleCnt="0"/>
      <dgm:spPr/>
    </dgm:pt>
    <dgm:pt modelId="{653DFD7D-BD3E-41E1-B0EB-BE7AD0E3273C}" type="pres">
      <dgm:prSet presAssocID="{930E563B-3B4C-4F92-9BA9-65ED56BC8D73}" presName="childPlaceholder" presStyleCnt="0"/>
      <dgm:spPr/>
    </dgm:pt>
    <dgm:pt modelId="{1F713B0E-E673-46D0-A728-F3E7DA7542D7}" type="pres">
      <dgm:prSet presAssocID="{930E563B-3B4C-4F92-9BA9-65ED56BC8D73}" presName="circle" presStyleCnt="0"/>
      <dgm:spPr/>
    </dgm:pt>
    <dgm:pt modelId="{32B33CAB-B232-4CC9-BE69-0003344CE88B}" type="pres">
      <dgm:prSet presAssocID="{930E563B-3B4C-4F92-9BA9-65ED56BC8D73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F4D934-57FA-4804-92F3-AA2D2F3BBD59}" type="pres">
      <dgm:prSet presAssocID="{930E563B-3B4C-4F92-9BA9-65ED56BC8D73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536D55-2B72-4CF9-BDA0-6C1C917CB510}" type="pres">
      <dgm:prSet presAssocID="{930E563B-3B4C-4F92-9BA9-65ED56BC8D73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13BEE4-E518-4059-94EC-033D72350A1E}" type="pres">
      <dgm:prSet presAssocID="{930E563B-3B4C-4F92-9BA9-65ED56BC8D73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C877B0-C75A-4A60-9D5A-1576BE72884B}" type="pres">
      <dgm:prSet presAssocID="{930E563B-3B4C-4F92-9BA9-65ED56BC8D73}" presName="quadrantPlaceholder" presStyleCnt="0"/>
      <dgm:spPr/>
    </dgm:pt>
    <dgm:pt modelId="{605391B9-E477-4F98-8297-2CD6461DDDBF}" type="pres">
      <dgm:prSet presAssocID="{930E563B-3B4C-4F92-9BA9-65ED56BC8D73}" presName="center1" presStyleLbl="fgShp" presStyleIdx="0" presStyleCnt="2"/>
      <dgm:spPr/>
    </dgm:pt>
    <dgm:pt modelId="{F0E47B42-B0B5-4EE7-A9C0-3ADF5F70349F}" type="pres">
      <dgm:prSet presAssocID="{930E563B-3B4C-4F92-9BA9-65ED56BC8D73}" presName="center2" presStyleLbl="fgShp" presStyleIdx="1" presStyleCnt="2"/>
      <dgm:spPr/>
    </dgm:pt>
  </dgm:ptLst>
  <dgm:cxnLst>
    <dgm:cxn modelId="{9453D7BF-E2D4-438B-883F-27C80A5423AE}" srcId="{930E563B-3B4C-4F92-9BA9-65ED56BC8D73}" destId="{41120AAA-A4F9-4E0E-A638-FA15938F7F58}" srcOrd="2" destOrd="0" parTransId="{16D43028-5537-49B1-97DF-2F4A15760FF8}" sibTransId="{F0DC8C4A-5845-41A8-ACD4-E2B052008EC9}"/>
    <dgm:cxn modelId="{4C68A16F-FC2C-4497-8FEF-F96CFB685C17}" type="presOf" srcId="{930E563B-3B4C-4F92-9BA9-65ED56BC8D73}" destId="{33340279-105B-49E1-941E-E25439A60E76}" srcOrd="0" destOrd="0" presId="urn:microsoft.com/office/officeart/2005/8/layout/cycle4"/>
    <dgm:cxn modelId="{1E2983A6-CC50-4B42-96A2-C1D6A981B6FF}" srcId="{930E563B-3B4C-4F92-9BA9-65ED56BC8D73}" destId="{19F0DD98-1F78-49F5-B712-DA8EDD26E504}" srcOrd="0" destOrd="0" parTransId="{7FD3FC41-C918-4B88-89CB-F3AE90E1A728}" sibTransId="{DF93A531-4F0B-4E0F-A8C3-4CDF1EDF9C44}"/>
    <dgm:cxn modelId="{8B5BA397-57FF-4026-B9EC-B468A1AC0FE5}" srcId="{930E563B-3B4C-4F92-9BA9-65ED56BC8D73}" destId="{7816496F-2E85-4F01-A37B-8F175B3D6958}" srcOrd="3" destOrd="0" parTransId="{0C50F7C7-4EC2-4EFF-8D07-E303A98D620C}" sibTransId="{6803D1C9-CFF3-4FA0-AF74-C5D7DC7FD99E}"/>
    <dgm:cxn modelId="{9054E066-A463-44D4-B924-86CBDBD6A402}" type="presOf" srcId="{19F0DD98-1F78-49F5-B712-DA8EDD26E504}" destId="{32B33CAB-B232-4CC9-BE69-0003344CE88B}" srcOrd="0" destOrd="0" presId="urn:microsoft.com/office/officeart/2005/8/layout/cycle4"/>
    <dgm:cxn modelId="{0F14089D-63F5-42C5-B5B5-8C3E79B8C11C}" type="presOf" srcId="{94B4FFAC-5230-437F-87C5-8519A1BA49DD}" destId="{B0F4D934-57FA-4804-92F3-AA2D2F3BBD59}" srcOrd="0" destOrd="0" presId="urn:microsoft.com/office/officeart/2005/8/layout/cycle4"/>
    <dgm:cxn modelId="{C353653C-B6BC-49FC-BFB0-EDC5967ECC3D}" type="presOf" srcId="{7816496F-2E85-4F01-A37B-8F175B3D6958}" destId="{0213BEE4-E518-4059-94EC-033D72350A1E}" srcOrd="0" destOrd="0" presId="urn:microsoft.com/office/officeart/2005/8/layout/cycle4"/>
    <dgm:cxn modelId="{CBDD410F-0AC8-4E93-B0BA-2A5D2D7B4657}" type="presOf" srcId="{41120AAA-A4F9-4E0E-A638-FA15938F7F58}" destId="{2A536D55-2B72-4CF9-BDA0-6C1C917CB510}" srcOrd="0" destOrd="0" presId="urn:microsoft.com/office/officeart/2005/8/layout/cycle4"/>
    <dgm:cxn modelId="{61319D17-66A8-4BE7-9103-71ED5F4D70D9}" srcId="{930E563B-3B4C-4F92-9BA9-65ED56BC8D73}" destId="{94B4FFAC-5230-437F-87C5-8519A1BA49DD}" srcOrd="1" destOrd="0" parTransId="{A83DAE5A-7AD4-4B93-BF9B-F178A9E6FF59}" sibTransId="{04832CB4-D569-430E-82AC-E322D9EE9CD2}"/>
    <dgm:cxn modelId="{5203F6E1-E89B-4ECA-A3A1-392610AD14B9}" type="presParOf" srcId="{33340279-105B-49E1-941E-E25439A60E76}" destId="{A9B007F9-7896-4012-8C63-4DE1D41845C8}" srcOrd="0" destOrd="0" presId="urn:microsoft.com/office/officeart/2005/8/layout/cycle4"/>
    <dgm:cxn modelId="{CEA374C6-D2B7-4EC3-83CD-833A3849E6C1}" type="presParOf" srcId="{A9B007F9-7896-4012-8C63-4DE1D41845C8}" destId="{653DFD7D-BD3E-41E1-B0EB-BE7AD0E3273C}" srcOrd="0" destOrd="0" presId="urn:microsoft.com/office/officeart/2005/8/layout/cycle4"/>
    <dgm:cxn modelId="{1044E2F2-9ACF-4499-A3C9-D107DDF44032}" type="presParOf" srcId="{33340279-105B-49E1-941E-E25439A60E76}" destId="{1F713B0E-E673-46D0-A728-F3E7DA7542D7}" srcOrd="1" destOrd="0" presId="urn:microsoft.com/office/officeart/2005/8/layout/cycle4"/>
    <dgm:cxn modelId="{DE56FF51-96B3-4198-AE22-014999CC5009}" type="presParOf" srcId="{1F713B0E-E673-46D0-A728-F3E7DA7542D7}" destId="{32B33CAB-B232-4CC9-BE69-0003344CE88B}" srcOrd="0" destOrd="0" presId="urn:microsoft.com/office/officeart/2005/8/layout/cycle4"/>
    <dgm:cxn modelId="{9E674394-3450-4480-89CA-FCA6FF976765}" type="presParOf" srcId="{1F713B0E-E673-46D0-A728-F3E7DA7542D7}" destId="{B0F4D934-57FA-4804-92F3-AA2D2F3BBD59}" srcOrd="1" destOrd="0" presId="urn:microsoft.com/office/officeart/2005/8/layout/cycle4"/>
    <dgm:cxn modelId="{C0DEE3F2-92F7-429E-8445-8D87D35BD5EF}" type="presParOf" srcId="{1F713B0E-E673-46D0-A728-F3E7DA7542D7}" destId="{2A536D55-2B72-4CF9-BDA0-6C1C917CB510}" srcOrd="2" destOrd="0" presId="urn:microsoft.com/office/officeart/2005/8/layout/cycle4"/>
    <dgm:cxn modelId="{1F0DF824-1780-4CFA-BB2C-E348B4F16FE2}" type="presParOf" srcId="{1F713B0E-E673-46D0-A728-F3E7DA7542D7}" destId="{0213BEE4-E518-4059-94EC-033D72350A1E}" srcOrd="3" destOrd="0" presId="urn:microsoft.com/office/officeart/2005/8/layout/cycle4"/>
    <dgm:cxn modelId="{D360B3E6-17DF-49B2-A611-1324F52E646B}" type="presParOf" srcId="{1F713B0E-E673-46D0-A728-F3E7DA7542D7}" destId="{83C877B0-C75A-4A60-9D5A-1576BE72884B}" srcOrd="4" destOrd="0" presId="urn:microsoft.com/office/officeart/2005/8/layout/cycle4"/>
    <dgm:cxn modelId="{09040087-5CCA-4D0A-8CE2-90BC63EAEA24}" type="presParOf" srcId="{33340279-105B-49E1-941E-E25439A60E76}" destId="{605391B9-E477-4F98-8297-2CD6461DDDBF}" srcOrd="2" destOrd="0" presId="urn:microsoft.com/office/officeart/2005/8/layout/cycle4"/>
    <dgm:cxn modelId="{FB1F1114-5D75-4573-8CFF-9555C16284BE}" type="presParOf" srcId="{33340279-105B-49E1-941E-E25439A60E76}" destId="{F0E47B42-B0B5-4EE7-A9C0-3ADF5F70349F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B33CAB-B232-4CC9-BE69-0003344CE88B}">
      <dsp:nvSpPr>
        <dsp:cNvPr id="0" name=""/>
        <dsp:cNvSpPr/>
      </dsp:nvSpPr>
      <dsp:spPr>
        <a:xfrm>
          <a:off x="1171028" y="232654"/>
          <a:ext cx="1767357" cy="1767357"/>
        </a:xfrm>
        <a:prstGeom prst="pieWedg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1этап-Организационно-подготовительный</a:t>
          </a:r>
          <a:endParaRPr lang="ru-RU" sz="900" kern="1200" dirty="0"/>
        </a:p>
      </dsp:txBody>
      <dsp:txXfrm>
        <a:off x="1688675" y="750301"/>
        <a:ext cx="1249710" cy="1249710"/>
      </dsp:txXfrm>
    </dsp:sp>
    <dsp:sp modelId="{B0F4D934-57FA-4804-92F3-AA2D2F3BBD59}">
      <dsp:nvSpPr>
        <dsp:cNvPr id="0" name=""/>
        <dsp:cNvSpPr/>
      </dsp:nvSpPr>
      <dsp:spPr>
        <a:xfrm rot="5400000">
          <a:off x="3020018" y="232654"/>
          <a:ext cx="1767357" cy="1767357"/>
        </a:xfrm>
        <a:prstGeom prst="pieWedge">
          <a:avLst/>
        </a:prstGeom>
        <a:solidFill>
          <a:schemeClr val="accent2">
            <a:hueOff val="-6721062"/>
            <a:satOff val="2923"/>
            <a:lumOff val="85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2этап-рефлексивно-диагностический</a:t>
          </a:r>
          <a:endParaRPr lang="ru-RU" sz="900" kern="1200" dirty="0"/>
        </a:p>
      </dsp:txBody>
      <dsp:txXfrm rot="-5400000">
        <a:off x="3020018" y="750301"/>
        <a:ext cx="1249710" cy="1249710"/>
      </dsp:txXfrm>
    </dsp:sp>
    <dsp:sp modelId="{2A536D55-2B72-4CF9-BDA0-6C1C917CB510}">
      <dsp:nvSpPr>
        <dsp:cNvPr id="0" name=""/>
        <dsp:cNvSpPr/>
      </dsp:nvSpPr>
      <dsp:spPr>
        <a:xfrm rot="10800000">
          <a:off x="3020018" y="2081644"/>
          <a:ext cx="1767357" cy="1767357"/>
        </a:xfrm>
        <a:prstGeom prst="pieWedge">
          <a:avLst/>
        </a:prstGeom>
        <a:solidFill>
          <a:schemeClr val="accent2">
            <a:hueOff val="-13442124"/>
            <a:satOff val="5846"/>
            <a:lumOff val="170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3этап-практический</a:t>
          </a:r>
          <a:endParaRPr lang="ru-RU" sz="900" kern="1200" dirty="0"/>
        </a:p>
      </dsp:txBody>
      <dsp:txXfrm rot="10800000">
        <a:off x="3020018" y="2081644"/>
        <a:ext cx="1249710" cy="1249710"/>
      </dsp:txXfrm>
    </dsp:sp>
    <dsp:sp modelId="{0213BEE4-E518-4059-94EC-033D72350A1E}">
      <dsp:nvSpPr>
        <dsp:cNvPr id="0" name=""/>
        <dsp:cNvSpPr/>
      </dsp:nvSpPr>
      <dsp:spPr>
        <a:xfrm rot="16200000">
          <a:off x="1171028" y="2081644"/>
          <a:ext cx="1767357" cy="1767357"/>
        </a:xfrm>
        <a:prstGeom prst="pieWedge">
          <a:avLst/>
        </a:prstGeom>
        <a:solidFill>
          <a:schemeClr val="accent2">
            <a:hueOff val="-20163186"/>
            <a:satOff val="8769"/>
            <a:lumOff val="255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4этап-заключительный</a:t>
          </a:r>
          <a:endParaRPr lang="ru-RU" sz="900" kern="1200" dirty="0"/>
        </a:p>
      </dsp:txBody>
      <dsp:txXfrm rot="5400000">
        <a:off x="1688675" y="2081644"/>
        <a:ext cx="1249710" cy="1249710"/>
      </dsp:txXfrm>
    </dsp:sp>
    <dsp:sp modelId="{605391B9-E477-4F98-8297-2CD6461DDDBF}">
      <dsp:nvSpPr>
        <dsp:cNvPr id="0" name=""/>
        <dsp:cNvSpPr/>
      </dsp:nvSpPr>
      <dsp:spPr>
        <a:xfrm>
          <a:off x="2674098" y="1673478"/>
          <a:ext cx="610207" cy="530615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E47B42-B0B5-4EE7-A9C0-3ADF5F70349F}">
      <dsp:nvSpPr>
        <dsp:cNvPr id="0" name=""/>
        <dsp:cNvSpPr/>
      </dsp:nvSpPr>
      <dsp:spPr>
        <a:xfrm rot="10800000">
          <a:off x="2674098" y="1877561"/>
          <a:ext cx="610207" cy="530615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8A28B4-5364-4EB8-A1C8-75BDFD8F70FD}" type="datetimeFigureOut">
              <a:rPr lang="ru-RU" smtClean="0"/>
              <a:pPr/>
              <a:t>03.09.2017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5777A0-4EDC-4ED4-95BA-E0FAB7400FC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777A0-4EDC-4ED4-95BA-E0FAB7400FC3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5777A0-4EDC-4ED4-95BA-E0FAB7400FC3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4C45B33-D07C-4C3A-8908-143DD868C52E}" type="datetimeFigureOut">
              <a:rPr lang="ru-RU" smtClean="0"/>
              <a:pPr/>
              <a:t>03.09.2017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241698B-5449-4295-AEAC-BE7BF6A3469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B33-D07C-4C3A-8908-143DD868C52E}" type="datetimeFigureOut">
              <a:rPr lang="ru-RU" smtClean="0"/>
              <a:pPr/>
              <a:t>03.09.2017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698B-5449-4295-AEAC-BE7BF6A3469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B33-D07C-4C3A-8908-143DD868C52E}" type="datetimeFigureOut">
              <a:rPr lang="ru-RU" smtClean="0"/>
              <a:pPr/>
              <a:t>03.09.2017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698B-5449-4295-AEAC-BE7BF6A3469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B33-D07C-4C3A-8908-143DD868C52E}" type="datetimeFigureOut">
              <a:rPr lang="ru-RU" smtClean="0"/>
              <a:pPr/>
              <a:t>03.09.2017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698B-5449-4295-AEAC-BE7BF6A346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B33-D07C-4C3A-8908-143DD868C52E}" type="datetimeFigureOut">
              <a:rPr lang="ru-RU" smtClean="0"/>
              <a:pPr/>
              <a:t>03.09.2017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698B-5449-4295-AEAC-BE7BF6A346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B33-D07C-4C3A-8908-143DD868C52E}" type="datetimeFigureOut">
              <a:rPr lang="ru-RU" smtClean="0"/>
              <a:pPr/>
              <a:t>03.09.2017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698B-5449-4295-AEAC-BE7BF6A346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B33-D07C-4C3A-8908-143DD868C52E}" type="datetimeFigureOut">
              <a:rPr lang="ru-RU" smtClean="0"/>
              <a:pPr/>
              <a:t>03.09.2017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698B-5449-4295-AEAC-BE7BF6A3469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B33-D07C-4C3A-8908-143DD868C52E}" type="datetimeFigureOut">
              <a:rPr lang="ru-RU" smtClean="0"/>
              <a:pPr/>
              <a:t>03.09.2017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698B-5449-4295-AEAC-BE7BF6A346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B33-D07C-4C3A-8908-143DD868C52E}" type="datetimeFigureOut">
              <a:rPr lang="ru-RU" smtClean="0"/>
              <a:pPr/>
              <a:t>03.09.2017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698B-5449-4295-AEAC-BE7BF6A3469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94C45B33-D07C-4C3A-8908-143DD868C52E}" type="datetimeFigureOut">
              <a:rPr lang="ru-RU" smtClean="0"/>
              <a:pPr/>
              <a:t>03.09.2017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1698B-5449-4295-AEAC-BE7BF6A3469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4C45B33-D07C-4C3A-8908-143DD868C52E}" type="datetimeFigureOut">
              <a:rPr lang="ru-RU" smtClean="0"/>
              <a:pPr/>
              <a:t>03.09.2017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241698B-5449-4295-AEAC-BE7BF6A346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4C45B33-D07C-4C3A-8908-143DD868C52E}" type="datetimeFigureOut">
              <a:rPr lang="ru-RU" smtClean="0"/>
              <a:pPr/>
              <a:t>03.09.2017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241698B-5449-4295-AEAC-BE7BF6A3469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7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png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0"/>
            <a:ext cx="8286808" cy="3428999"/>
          </a:xfrm>
        </p:spPr>
        <p:txBody>
          <a:bodyPr/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8215370" cy="1631674"/>
          </a:xfrm>
        </p:spPr>
        <p:txBody>
          <a:bodyPr>
            <a:normAutofit fontScale="55000" lnSpcReduction="20000"/>
          </a:bodyPr>
          <a:lstStyle/>
          <a:p>
            <a:r>
              <a:rPr lang="ru-RU" sz="3200" b="1" dirty="0" smtClean="0"/>
              <a:t>   </a:t>
            </a:r>
          </a:p>
          <a:p>
            <a:pPr algn="ctr"/>
            <a:endParaRPr lang="ru-RU" sz="4800" b="1" dirty="0" smtClean="0"/>
          </a:p>
          <a:p>
            <a:pPr algn="ctr"/>
            <a:r>
              <a:rPr lang="ru-RU" sz="4800" b="1" dirty="0" smtClean="0"/>
              <a:t>Проект</a:t>
            </a:r>
          </a:p>
          <a:p>
            <a:pPr algn="ctr"/>
            <a:r>
              <a:rPr lang="ru-RU" sz="4800" b="1" dirty="0" smtClean="0"/>
              <a:t>«КАЛИНА КРАСНАЯ» </a:t>
            </a:r>
          </a:p>
          <a:p>
            <a:pPr algn="ctr"/>
            <a:r>
              <a:rPr lang="ru-RU" sz="2000" b="1" dirty="0" smtClean="0"/>
              <a:t>  </a:t>
            </a:r>
            <a:endParaRPr lang="ru-RU" sz="2400" b="1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928630" y="5085184"/>
            <a:ext cx="8215370" cy="1631674"/>
          </a:xfrm>
          <a:prstGeom prst="rect">
            <a:avLst/>
          </a:prstGeom>
        </p:spPr>
        <p:txBody>
          <a:bodyPr vert="horz" lIns="45720" rIns="45720">
            <a:normAutofit/>
          </a:bodyPr>
          <a:lstStyle>
            <a:lvl1pPr marL="0" marR="64008" indent="0" algn="r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ru-RU" sz="3200" b="1" dirty="0" smtClean="0"/>
              <a:t>  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МБДОУ д/с № 10 «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Ивушка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Головинова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Марина Анатольевна</a:t>
            </a:r>
            <a:r>
              <a:rPr lang="ru-RU" sz="2000" b="1" dirty="0" smtClean="0"/>
              <a:t>  </a:t>
            </a: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1603" y="1772816"/>
            <a:ext cx="4224469" cy="3168352"/>
          </a:xfrm>
          <a:prstGeom prst="rect">
            <a:avLst/>
          </a:prstGeom>
          <a:effectLst>
            <a:softEdge rad="2667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09728" indent="0" algn="ctr">
              <a:buNone/>
            </a:pPr>
            <a:r>
              <a:rPr lang="ru-RU" dirty="0" smtClean="0"/>
              <a:t>Посадим калину красную</a:t>
            </a:r>
          </a:p>
          <a:p>
            <a:pPr marL="109728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052736"/>
            <a:ext cx="3657600" cy="4876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0977" y="1052736"/>
            <a:ext cx="36576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9761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37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548680"/>
            <a:ext cx="7479792" cy="4297640"/>
          </a:xfrm>
        </p:spPr>
        <p:txBody>
          <a:bodyPr/>
          <a:lstStyle/>
          <a:p>
            <a:pPr marL="109728" indent="0" algn="ctr">
              <a:buNone/>
            </a:pPr>
            <a:r>
              <a:rPr lang="ru-RU" dirty="0" smtClean="0"/>
              <a:t>Посадим калину красную</a:t>
            </a:r>
          </a:p>
          <a:p>
            <a:pPr marL="109728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172" y="1153174"/>
            <a:ext cx="3126579" cy="41687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132856"/>
            <a:ext cx="3096344" cy="4128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8178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476672"/>
            <a:ext cx="7479792" cy="4369648"/>
          </a:xfrm>
        </p:spPr>
        <p:txBody>
          <a:bodyPr/>
          <a:lstStyle/>
          <a:p>
            <a:pPr marL="109728" indent="0" algn="ctr">
              <a:buNone/>
            </a:pPr>
            <a:r>
              <a:rPr lang="ru-RU" dirty="0" smtClean="0"/>
              <a:t>Фотоколлаж «Калина красная»</a:t>
            </a:r>
          </a:p>
          <a:p>
            <a:pPr marL="109728" indent="0" algn="ctr">
              <a:buNone/>
            </a:pPr>
            <a:endParaRPr lang="ru-RU" dirty="0" smtClean="0"/>
          </a:p>
          <a:p>
            <a:pPr marL="109728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196506"/>
            <a:ext cx="6897960" cy="5014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21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620688"/>
            <a:ext cx="7479792" cy="4225632"/>
          </a:xfrm>
        </p:spPr>
        <p:txBody>
          <a:bodyPr/>
          <a:lstStyle/>
          <a:p>
            <a:pPr marL="109728" indent="0" algn="ctr">
              <a:buNone/>
            </a:pPr>
            <a:r>
              <a:rPr lang="ru-RU" dirty="0"/>
              <a:t>М</a:t>
            </a:r>
            <a:r>
              <a:rPr lang="ru-RU" dirty="0" smtClean="0"/>
              <a:t>ы - казачата</a:t>
            </a:r>
          </a:p>
          <a:p>
            <a:pPr marL="109728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124744"/>
            <a:ext cx="6984776" cy="5238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7670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55576" y="764704"/>
            <a:ext cx="7638616" cy="5760640"/>
          </a:xfrm>
        </p:spPr>
        <p:txBody>
          <a:bodyPr>
            <a:normAutofit fontScale="47500" lnSpcReduction="20000"/>
          </a:bodyPr>
          <a:lstStyle/>
          <a:p>
            <a:pPr marL="109728" indent="0" algn="ctr">
              <a:buNone/>
            </a:pPr>
            <a:r>
              <a:rPr lang="ru-RU" sz="5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Мини-лаборатория</a:t>
            </a:r>
          </a:p>
          <a:p>
            <a:pPr marL="109728" indent="0">
              <a:buNone/>
            </a:pPr>
            <a:endParaRPr lang="ru-RU" dirty="0" smtClean="0"/>
          </a:p>
          <a:p>
            <a:pPr marL="109728" indent="0">
              <a:buNone/>
            </a:pPr>
            <a:endParaRPr lang="ru-RU" dirty="0" smtClean="0"/>
          </a:p>
          <a:p>
            <a:pPr marL="109728" indent="0">
              <a:buNone/>
            </a:pPr>
            <a:endParaRPr lang="ru-RU" dirty="0"/>
          </a:p>
          <a:p>
            <a:pPr marL="109728" indent="0">
              <a:buNone/>
            </a:pPr>
            <a:endParaRPr lang="ru-RU" dirty="0" smtClean="0"/>
          </a:p>
          <a:p>
            <a:pPr marL="109728" indent="0">
              <a:buNone/>
            </a:pPr>
            <a:endParaRPr lang="ru-RU" dirty="0"/>
          </a:p>
          <a:p>
            <a:pPr marL="109728" indent="0">
              <a:buNone/>
            </a:pPr>
            <a:endParaRPr lang="ru-RU" dirty="0" smtClean="0"/>
          </a:p>
          <a:p>
            <a:pPr marL="109728" indent="0">
              <a:buNone/>
            </a:pPr>
            <a:endParaRPr lang="ru-RU" dirty="0"/>
          </a:p>
          <a:p>
            <a:pPr marL="109728" indent="0">
              <a:buNone/>
            </a:pPr>
            <a:endParaRPr lang="ru-RU" dirty="0" smtClean="0"/>
          </a:p>
          <a:p>
            <a:pPr marL="109728" indent="0">
              <a:buNone/>
            </a:pPr>
            <a:endParaRPr lang="ru-RU" dirty="0"/>
          </a:p>
          <a:p>
            <a:pPr marL="109728" indent="0">
              <a:buNone/>
            </a:pPr>
            <a:endParaRPr lang="ru-RU" dirty="0" smtClean="0"/>
          </a:p>
          <a:p>
            <a:pPr marL="109728" indent="0">
              <a:buNone/>
            </a:pPr>
            <a:r>
              <a:rPr lang="ru-RU" dirty="0" smtClean="0"/>
              <a:t>          </a:t>
            </a:r>
          </a:p>
          <a:p>
            <a:pPr marL="109728" indent="0">
              <a:buNone/>
            </a:pPr>
            <a:r>
              <a:rPr lang="ru-RU" dirty="0" smtClean="0"/>
              <a:t>               Сок                                                                   Кора  </a:t>
            </a:r>
          </a:p>
          <a:p>
            <a:pPr marL="109728" indent="0">
              <a:buNone/>
            </a:pPr>
            <a:endParaRPr lang="ru-RU" dirty="0"/>
          </a:p>
          <a:p>
            <a:pPr marL="109728" indent="0">
              <a:buNone/>
            </a:pPr>
            <a:endParaRPr lang="ru-RU" dirty="0" smtClean="0"/>
          </a:p>
          <a:p>
            <a:pPr marL="109728" indent="0">
              <a:buNone/>
            </a:pPr>
            <a:endParaRPr lang="ru-RU" dirty="0"/>
          </a:p>
          <a:p>
            <a:pPr marL="109728" indent="0">
              <a:buNone/>
            </a:pPr>
            <a:endParaRPr lang="ru-RU" dirty="0" smtClean="0"/>
          </a:p>
          <a:p>
            <a:pPr marL="109728" indent="0">
              <a:buNone/>
            </a:pPr>
            <a:endParaRPr lang="ru-RU" dirty="0"/>
          </a:p>
          <a:p>
            <a:pPr marL="109728" indent="0">
              <a:buNone/>
            </a:pPr>
            <a:endParaRPr lang="ru-RU" dirty="0" smtClean="0"/>
          </a:p>
          <a:p>
            <a:pPr marL="109728" indent="0">
              <a:buNone/>
            </a:pPr>
            <a:endParaRPr lang="ru-RU" dirty="0"/>
          </a:p>
          <a:p>
            <a:pPr marL="109728" indent="0">
              <a:buNone/>
            </a:pPr>
            <a:r>
              <a:rPr lang="ru-RU" dirty="0" smtClean="0"/>
              <a:t>                                                       Листья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1209" y="1286644"/>
            <a:ext cx="1962150" cy="23241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1141" y="953227"/>
            <a:ext cx="2276889" cy="256762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4700"/>
                    </a14:imgEffect>
                    <a14:imgEffect>
                      <a14:saturation sat="8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5196" y="3709375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9557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620688"/>
            <a:ext cx="7479792" cy="720080"/>
          </a:xfrm>
        </p:spPr>
        <p:txBody>
          <a:bodyPr/>
          <a:lstStyle/>
          <a:p>
            <a:pPr marL="109728" indent="0" algn="ctr">
              <a:buNone/>
            </a:pPr>
            <a:r>
              <a:rPr lang="ru-RU" dirty="0" smtClean="0"/>
              <a:t>В гости к калине</a:t>
            </a:r>
          </a:p>
          <a:p>
            <a:pPr marL="109728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070" y="1268759"/>
            <a:ext cx="2425793" cy="323439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196752"/>
            <a:ext cx="2409732" cy="32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240969"/>
      </p:ext>
    </p:extLst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548680"/>
            <a:ext cx="7479792" cy="4297640"/>
          </a:xfrm>
        </p:spPr>
        <p:txBody>
          <a:bodyPr/>
          <a:lstStyle/>
          <a:p>
            <a:pPr marL="109728" indent="0" algn="ctr">
              <a:buNone/>
            </a:pPr>
            <a:r>
              <a:rPr lang="ru-RU" dirty="0" smtClean="0"/>
              <a:t>Рисование </a:t>
            </a:r>
            <a:r>
              <a:rPr lang="ru-RU" dirty="0"/>
              <a:t>«Гроздь калины» с использованием нестандартных техник рисования</a:t>
            </a:r>
          </a:p>
          <a:p>
            <a:pPr marL="109728" indent="0" algn="ctr">
              <a:buNone/>
            </a:pPr>
            <a:endParaRPr lang="ru-RU" dirty="0" smtClean="0"/>
          </a:p>
          <a:p>
            <a:pPr marL="109728" indent="0" algn="ctr">
              <a:buNone/>
            </a:pPr>
            <a:endParaRPr lang="ru-RU" dirty="0" smtClean="0"/>
          </a:p>
          <a:p>
            <a:pPr marL="109728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3446" y="1988840"/>
            <a:ext cx="5981700" cy="448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0093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980728"/>
            <a:ext cx="7479792" cy="720080"/>
          </a:xfrm>
        </p:spPr>
        <p:txBody>
          <a:bodyPr/>
          <a:lstStyle/>
          <a:p>
            <a:pPr marL="109728" indent="0" algn="ctr">
              <a:buNone/>
            </a:pPr>
            <a:r>
              <a:rPr lang="ru-RU" dirty="0" smtClean="0"/>
              <a:t>Лепка из соленого теста</a:t>
            </a:r>
          </a:p>
          <a:p>
            <a:pPr marL="109728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7995" y="1525609"/>
            <a:ext cx="1944216" cy="25922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640" y="1344960"/>
            <a:ext cx="1954167" cy="26055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5556" y="3318908"/>
            <a:ext cx="1720843" cy="22944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3284984"/>
            <a:ext cx="1609911" cy="2146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1503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980728"/>
            <a:ext cx="7479792" cy="720080"/>
          </a:xfrm>
        </p:spPr>
        <p:txBody>
          <a:bodyPr/>
          <a:lstStyle/>
          <a:p>
            <a:pPr marL="109728" indent="0" algn="ctr">
              <a:buNone/>
            </a:pPr>
            <a:r>
              <a:rPr lang="ru-RU" dirty="0" smtClean="0"/>
              <a:t>Хохломская роспись</a:t>
            </a:r>
          </a:p>
          <a:p>
            <a:pPr marL="109728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3234" y="1700808"/>
            <a:ext cx="2724061" cy="1872208"/>
          </a:xfrm>
          <a:prstGeom prst="rect">
            <a:avLst/>
          </a:prstGeom>
        </p:spPr>
      </p:pic>
      <p:sp>
        <p:nvSpPr>
          <p:cNvPr id="3" name="AutoShape 2" descr="Картинки по запросу хохломская роспись элемент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2080" y="1916832"/>
            <a:ext cx="2520280" cy="2000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0795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620688"/>
            <a:ext cx="7479792" cy="4225632"/>
          </a:xfrm>
        </p:spPr>
        <p:txBody>
          <a:bodyPr/>
          <a:lstStyle/>
          <a:p>
            <a:pPr marL="109728" indent="0" algn="ctr">
              <a:buNone/>
            </a:pPr>
            <a:r>
              <a:rPr lang="ru-RU" dirty="0" smtClean="0"/>
              <a:t>Аппликация</a:t>
            </a:r>
          </a:p>
          <a:p>
            <a:pPr marL="109728" indent="0" algn="ctr">
              <a:buNone/>
            </a:pPr>
            <a:r>
              <a:rPr lang="ru-RU" dirty="0"/>
              <a:t>«Что нам осень в подарок оставит -  гроздь рябины, кисть калины?»</a:t>
            </a:r>
          </a:p>
          <a:p>
            <a:pPr marL="109728" indent="0" algn="ctr">
              <a:buNone/>
            </a:pPr>
            <a:r>
              <a:rPr lang="ru-RU" dirty="0" smtClean="0"/>
              <a:t> </a:t>
            </a:r>
          </a:p>
          <a:p>
            <a:pPr marL="109728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454" y="2560320"/>
            <a:ext cx="4082143" cy="2286000"/>
          </a:xfrm>
          <a:prstGeom prst="rect">
            <a:avLst/>
          </a:prstGeom>
          <a:ln w="57150" cmpd="sng">
            <a:solidFill>
              <a:srgbClr val="FF0000"/>
            </a:solidFill>
            <a:rou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2001" y="4005064"/>
            <a:ext cx="3812191" cy="2134827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748789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7" y="1628800"/>
            <a:ext cx="6768753" cy="3600400"/>
          </a:xfrm>
        </p:spPr>
        <p:txBody>
          <a:bodyPr>
            <a:normAutofit/>
          </a:bodyPr>
          <a:lstStyle/>
          <a:p>
            <a:pPr lvl="0"/>
            <a:r>
              <a:rPr lang="ru-RU" sz="1600" b="1" dirty="0"/>
              <a:t>Тип проекта – </a:t>
            </a:r>
            <a:r>
              <a:rPr lang="ru-RU" sz="1600" dirty="0"/>
              <a:t>познавательно – исследовательский</a:t>
            </a:r>
            <a:r>
              <a:rPr lang="ru-RU" sz="1600" dirty="0" smtClean="0"/>
              <a:t>.</a:t>
            </a:r>
            <a:endParaRPr lang="ru-RU" sz="1600" dirty="0"/>
          </a:p>
          <a:p>
            <a:r>
              <a:rPr lang="ru-RU" sz="1600" b="1" dirty="0"/>
              <a:t>Руководитель проекта </a:t>
            </a:r>
            <a:r>
              <a:rPr lang="ru-RU" sz="1600" b="1" dirty="0" smtClean="0"/>
              <a:t>-</a:t>
            </a:r>
            <a:r>
              <a:rPr lang="ru-RU" sz="1600" b="1" dirty="0"/>
              <a:t> </a:t>
            </a:r>
            <a:r>
              <a:rPr lang="ru-RU" sz="1600" b="1" dirty="0" smtClean="0"/>
              <a:t>воспитатель.</a:t>
            </a:r>
            <a:endParaRPr lang="ru-RU" sz="1600" dirty="0"/>
          </a:p>
          <a:p>
            <a:pPr lvl="0"/>
            <a:r>
              <a:rPr lang="ru-RU" sz="1600" b="1" dirty="0"/>
              <a:t>Участники проекта – </a:t>
            </a:r>
            <a:r>
              <a:rPr lang="ru-RU" sz="1600" dirty="0" smtClean="0"/>
              <a:t> воспитатели, музыкальный руководитель, </a:t>
            </a:r>
            <a:r>
              <a:rPr lang="ru-RU" sz="1600" dirty="0"/>
              <a:t>дети, родители.</a:t>
            </a:r>
          </a:p>
          <a:p>
            <a:pPr lvl="0"/>
            <a:r>
              <a:rPr lang="ru-RU" sz="1600" b="1" dirty="0"/>
              <a:t>Сроки реализации </a:t>
            </a:r>
            <a:r>
              <a:rPr lang="ru-RU" sz="1600" b="1" dirty="0" smtClean="0"/>
              <a:t>–  </a:t>
            </a:r>
            <a:r>
              <a:rPr lang="ru-RU" sz="1600" dirty="0" smtClean="0"/>
              <a:t>с сентября2015 по май 2016г /долгосрочный/.</a:t>
            </a:r>
            <a:endParaRPr lang="ru-RU" sz="1600" dirty="0"/>
          </a:p>
          <a:p>
            <a:pPr lvl="0"/>
            <a:r>
              <a:rPr lang="ru-RU" sz="1600" b="1" dirty="0" smtClean="0"/>
              <a:t>Проблема:  </a:t>
            </a:r>
            <a:r>
              <a:rPr lang="ru-RU" sz="1600" dirty="0" smtClean="0"/>
              <a:t>Воспитание экологической культуры,</a:t>
            </a:r>
            <a:r>
              <a:rPr lang="ru-RU" sz="1600" dirty="0"/>
              <a:t> </a:t>
            </a:r>
            <a:r>
              <a:rPr lang="ru-RU" sz="1600" dirty="0" smtClean="0"/>
              <a:t>любви к природе родного края, расширение знаний о </a:t>
            </a:r>
            <a:r>
              <a:rPr lang="ru-RU" sz="1600" dirty="0"/>
              <a:t>калине,  её роли в жизни человека (эстетической, оздоровительной и т. д.) </a:t>
            </a:r>
            <a:r>
              <a:rPr lang="ru-RU" sz="1600" dirty="0" smtClean="0"/>
              <a:t>;</a:t>
            </a:r>
          </a:p>
          <a:p>
            <a:pPr lvl="0"/>
            <a:r>
              <a:rPr lang="ru-RU" sz="1600" dirty="0" smtClean="0"/>
              <a:t> Развитие речевого творчества, коррекция звукопроизношения через познавательную деятельность.</a:t>
            </a:r>
            <a:endParaRPr lang="ru-RU" sz="1600" dirty="0"/>
          </a:p>
          <a:p>
            <a:pPr lvl="0"/>
            <a:r>
              <a:rPr lang="ru-RU" sz="1600" b="1" dirty="0" smtClean="0"/>
              <a:t>Тема проекта : </a:t>
            </a:r>
            <a:r>
              <a:rPr lang="ru-RU" sz="1600" b="1" dirty="0"/>
              <a:t>«Калина красная</a:t>
            </a:r>
            <a:r>
              <a:rPr lang="ru-RU" sz="1600" b="1" dirty="0" smtClean="0"/>
              <a:t>».</a:t>
            </a:r>
          </a:p>
          <a:p>
            <a:pPr lvl="0"/>
            <a:endParaRPr lang="ru-RU" sz="1600" b="1" dirty="0" smtClean="0"/>
          </a:p>
          <a:p>
            <a:pPr lvl="0"/>
            <a:endParaRPr lang="ru-RU" sz="1600" b="1" dirty="0" smtClean="0"/>
          </a:p>
          <a:p>
            <a:pPr lvl="0"/>
            <a:endParaRPr lang="ru-RU" sz="1600" b="1" dirty="0" smtClean="0"/>
          </a:p>
          <a:p>
            <a:pPr lvl="0"/>
            <a:endParaRPr lang="ru-RU" sz="1600" b="1" dirty="0" smtClean="0"/>
          </a:p>
          <a:p>
            <a:pPr lvl="0"/>
            <a:endParaRPr lang="ru-RU" sz="1600" b="1" dirty="0" smtClean="0"/>
          </a:p>
          <a:p>
            <a:pPr lvl="0"/>
            <a:endParaRPr lang="ru-RU" sz="1600" b="1" dirty="0" smtClean="0"/>
          </a:p>
          <a:p>
            <a:pPr lvl="0">
              <a:buNone/>
            </a:pPr>
            <a:endParaRPr lang="ru-RU" sz="1600" b="1" dirty="0" smtClean="0"/>
          </a:p>
          <a:p>
            <a:pPr lvl="0"/>
            <a:endParaRPr lang="ru-RU" sz="1600" dirty="0"/>
          </a:p>
          <a:p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357190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                                                                                                   проект  «КАЛИНА КРАСНАЯ»</a:t>
            </a:r>
            <a:endParaRPr lang="ru-RU" sz="1600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476672"/>
            <a:ext cx="7479792" cy="576064"/>
          </a:xfrm>
        </p:spPr>
        <p:txBody>
          <a:bodyPr>
            <a:normAutofit lnSpcReduction="10000"/>
          </a:bodyPr>
          <a:lstStyle/>
          <a:p>
            <a:pPr marL="109728" indent="0" algn="ctr">
              <a:buNone/>
            </a:pPr>
            <a:r>
              <a:rPr lang="ru-RU" dirty="0" smtClean="0"/>
              <a:t>Пасха 2016</a:t>
            </a:r>
          </a:p>
          <a:p>
            <a:pPr marL="109728" indent="0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60" y="1154403"/>
            <a:ext cx="3312368" cy="2752531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184605" y="1454029"/>
            <a:ext cx="3096344" cy="2449347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3768" y="3501008"/>
            <a:ext cx="3960440" cy="288032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318580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1628800"/>
            <a:ext cx="4248472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416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1052736"/>
            <a:ext cx="7056784" cy="5019470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                                        Цель проекта</a:t>
            </a:r>
            <a:r>
              <a:rPr lang="ru-RU" sz="1600" dirty="0" smtClean="0">
                <a:solidFill>
                  <a:schemeClr val="tx1"/>
                </a:solidFill>
              </a:rPr>
              <a:t>: 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 экологической воспитанности  детей  дошкольного возраста, расширение знаний о растительном мире Краснодарского края, обогащение словарного запаса по теме проекта,</a:t>
            </a: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</a:t>
            </a: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 к духовной культуре русского 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народа, казачеству.</a:t>
            </a:r>
            <a:r>
              <a:rPr lang="ru-RU" sz="1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 smtClean="0">
                <a:solidFill>
                  <a:schemeClr val="tx1"/>
                </a:solidFill>
              </a:rPr>
              <a:t/>
            </a:r>
            <a:br>
              <a:rPr lang="ru-RU" sz="1600" b="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                                                   </a:t>
            </a:r>
            <a:r>
              <a:rPr lang="ru-RU" sz="1800" dirty="0" smtClean="0">
                <a:solidFill>
                  <a:schemeClr val="tx1"/>
                </a:solidFill>
                <a:effectLst/>
              </a:rPr>
              <a:t>Задачи:</a:t>
            </a: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* Воспитание интереса к объектам живой природы.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* Знакомство детей с кустарником, произрастающим на территории     Краснодарского края (калиной), его особенностями.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* Развитие познавательно-исследовательской деятельности, как фактора, способствующего обогащению словаря и развитию речевого творчества детей (составление творческих рассказов).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*  Накопление детьми эмоционально – позитивного опыта общения с природой, привитие любви к флоре регионального компонента  Кубани (калине).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* Развитие творческой активности в доступных видах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музыкальной деятельности.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264" y="4725144"/>
            <a:ext cx="1398943" cy="1933618"/>
          </a:xfrm>
          <a:prstGeom prst="rect">
            <a:avLst/>
          </a:prstGeom>
          <a:effectLst>
            <a:softEdge rad="241300"/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187624" y="1484784"/>
            <a:ext cx="6912768" cy="4301670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b="1" dirty="0" smtClean="0"/>
              <a:t>                 Ожидаемый результат:</a:t>
            </a:r>
            <a:endParaRPr lang="ru-RU" dirty="0" smtClean="0"/>
          </a:p>
          <a:p>
            <a:pPr lvl="0"/>
            <a:r>
              <a:rPr lang="ru-RU" sz="2100" dirty="0" smtClean="0"/>
              <a:t>Повышение уровня знаний в области экологического воспитания детей. </a:t>
            </a:r>
          </a:p>
          <a:p>
            <a:pPr lvl="0"/>
            <a:r>
              <a:rPr lang="ru-RU" sz="2100" dirty="0" smtClean="0"/>
              <a:t>Воспитание эмоционального, бережного отношения к калине , как живому объекту природы Кубани. </a:t>
            </a:r>
          </a:p>
          <a:p>
            <a:pPr lvl="0"/>
            <a:r>
              <a:rPr lang="ru-RU" sz="2100" dirty="0" smtClean="0"/>
              <a:t>Положительная динамика в расширении словарного запаса , способности составлять творческий рассказ на заданную тему.</a:t>
            </a:r>
          </a:p>
          <a:p>
            <a:pPr lvl="0"/>
            <a:r>
              <a:rPr lang="ru-RU" sz="2100" dirty="0" smtClean="0"/>
              <a:t> Формирование представлений о явлениях и закономерностях в природном мире через экспертно-исследовательскую деятельность. </a:t>
            </a:r>
          </a:p>
          <a:p>
            <a:r>
              <a:rPr lang="ru-RU" sz="2100" dirty="0" smtClean="0"/>
              <a:t> Эмоциональное развитие ребенка в целом, развитие творческой активности в доступных видах музыкальной деятельности.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ru-RU" sz="1400" dirty="0" smtClean="0"/>
              <a:t>                                                                                                           проект  «КАЛИНА КРАСНАЯ</a:t>
            </a:r>
            <a:r>
              <a:rPr lang="ru-RU" sz="1600" dirty="0" smtClean="0"/>
              <a:t>»</a:t>
            </a:r>
            <a:endParaRPr lang="ru-RU" sz="1600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5816651"/>
              </p:ext>
            </p:extLst>
          </p:nvPr>
        </p:nvGraphicFramePr>
        <p:xfrm>
          <a:off x="1763688" y="1700808"/>
          <a:ext cx="5958404" cy="4081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9752" y="980728"/>
            <a:ext cx="5256584" cy="864096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Перспективный  план реализации проекта                                                                                        «КАЛИНА КРАСНАЯ»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115616" y="980728"/>
            <a:ext cx="7571184" cy="511256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600" b="1" dirty="0" smtClean="0"/>
              <a:t>1этап  </a:t>
            </a:r>
          </a:p>
          <a:p>
            <a:pPr algn="ctr">
              <a:buNone/>
            </a:pPr>
            <a:r>
              <a:rPr lang="ru-RU" sz="3600" b="1" dirty="0" smtClean="0"/>
              <a:t>–организационно – подготовительный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Содержание работы</a:t>
            </a:r>
          </a:p>
          <a:p>
            <a:pPr>
              <a:buNone/>
            </a:pPr>
            <a:r>
              <a:rPr lang="ru-RU" i="1" dirty="0" smtClean="0"/>
              <a:t>Подборка программно – методического обеспечения </a:t>
            </a:r>
          </a:p>
          <a:p>
            <a:pPr>
              <a:buNone/>
            </a:pPr>
            <a:r>
              <a:rPr lang="ru-RU" i="1" dirty="0" smtClean="0"/>
              <a:t>                            для  реализации проекта</a:t>
            </a:r>
            <a:r>
              <a:rPr lang="ru-RU" dirty="0" smtClean="0"/>
              <a:t>:</a:t>
            </a:r>
          </a:p>
          <a:p>
            <a:pPr lvl="0"/>
            <a:r>
              <a:rPr lang="ru-RU" sz="2500" dirty="0" smtClean="0"/>
              <a:t>рассказы о калине, стихи, загадки, пословицы и поговорки;</a:t>
            </a:r>
          </a:p>
          <a:p>
            <a:pPr lvl="0"/>
            <a:r>
              <a:rPr lang="ru-RU" sz="2500" dirty="0" smtClean="0"/>
              <a:t>Кубанские песни, игры;</a:t>
            </a:r>
          </a:p>
          <a:p>
            <a:pPr lvl="0"/>
            <a:r>
              <a:rPr lang="ru-RU" sz="2500" dirty="0" smtClean="0"/>
              <a:t>картины с изображением калины ;</a:t>
            </a:r>
          </a:p>
          <a:p>
            <a:pPr lvl="0"/>
            <a:r>
              <a:rPr lang="ru-RU" sz="2500" dirty="0" smtClean="0"/>
              <a:t>Информация, беседы о лекарственных качествах калины и других лекарственных растений (на экологической тропе)</a:t>
            </a:r>
          </a:p>
          <a:p>
            <a:pPr lvl="0">
              <a:buNone/>
            </a:pPr>
            <a:r>
              <a:rPr lang="ru-RU" dirty="0" smtClean="0"/>
              <a:t> </a:t>
            </a:r>
            <a:r>
              <a:rPr lang="ru-RU" i="1" dirty="0" smtClean="0"/>
              <a:t>Пополнение предметно – развивающей среды:</a:t>
            </a:r>
          </a:p>
          <a:p>
            <a:pPr lvl="0"/>
            <a:r>
              <a:rPr lang="ru-RU" sz="2500" dirty="0" smtClean="0"/>
              <a:t>изготовление дидактических игр «Что лишнее», «Что от чего», « С какого дерева листок», «Составь картинку»;</a:t>
            </a:r>
          </a:p>
          <a:p>
            <a:pPr lvl="0"/>
            <a:r>
              <a:rPr lang="ru-RU" sz="2500" dirty="0" smtClean="0"/>
              <a:t>создание фото-коллажа «Калина красная»;</a:t>
            </a:r>
          </a:p>
          <a:p>
            <a:pPr lvl="0"/>
            <a:r>
              <a:rPr lang="ru-RU" sz="2500" dirty="0" smtClean="0"/>
              <a:t>сбор  материала для изготовления поделок;</a:t>
            </a:r>
          </a:p>
          <a:p>
            <a:pPr lvl="0"/>
            <a:r>
              <a:rPr lang="ru-RU" sz="2800" dirty="0"/>
              <a:t>экологическая акция «Посадим калину красную» </a:t>
            </a:r>
          </a:p>
          <a:p>
            <a:pPr marL="109728" lvl="0" indent="0">
              <a:buNone/>
            </a:pPr>
            <a:r>
              <a:rPr lang="ru-RU" i="1" dirty="0" smtClean="0"/>
              <a:t>Подбор диагностического инструментария для выявления знаний детей:</a:t>
            </a:r>
          </a:p>
          <a:p>
            <a:pPr lvl="0"/>
            <a:r>
              <a:rPr lang="ru-RU" sz="2500" dirty="0" smtClean="0"/>
              <a:t>создание мини – лаборатории для исследования калины (кора, лист, сок);</a:t>
            </a:r>
          </a:p>
          <a:p>
            <a:pPr marL="109728" indent="0">
              <a:buNone/>
            </a:pPr>
            <a:r>
              <a:rPr lang="ru-RU" dirty="0" smtClean="0"/>
              <a:t>   Срок- сентябрь 2015- декабрь 2015</a:t>
            </a:r>
          </a:p>
          <a:p>
            <a:r>
              <a:rPr lang="ru-RU" dirty="0" smtClean="0"/>
              <a:t>Ответственные- воспитатели, музыкальный руководитель.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186766" cy="45719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                                                                           </a:t>
            </a:r>
            <a:endParaRPr lang="ru-RU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1484784"/>
            <a:ext cx="772956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                               2этап 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>         рефлексивно – диагностический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                             Содержание работы</a:t>
            </a:r>
            <a:br>
              <a:rPr lang="ru-RU" b="1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     </a:t>
            </a:r>
            <a:r>
              <a:rPr lang="ru-RU" i="1" dirty="0"/>
              <a:t>Выявление интереса и уровня знаний детей по теме проекта:</a:t>
            </a:r>
            <a:br>
              <a:rPr lang="ru-RU" i="1" dirty="0"/>
            </a:br>
            <a:r>
              <a:rPr lang="ru-RU" i="1" dirty="0" smtClean="0"/>
              <a:t>    </a:t>
            </a:r>
            <a:r>
              <a:rPr lang="ru-RU" dirty="0"/>
              <a:t>-составление вопросника для детей на тему «Что мы знаем о калине красной?»;</a:t>
            </a:r>
            <a:br>
              <a:rPr lang="ru-RU" dirty="0"/>
            </a:br>
            <a:r>
              <a:rPr lang="ru-RU" dirty="0"/>
              <a:t>    - Анкетирование родителей по теме проекта.</a:t>
            </a:r>
            <a:br>
              <a:rPr lang="ru-RU" dirty="0"/>
            </a:br>
            <a:r>
              <a:rPr lang="ru-RU" dirty="0"/>
              <a:t>    - Консультация для родителей по теме «Что такое проектная деятельность</a:t>
            </a:r>
            <a:r>
              <a:rPr lang="ru-RU" dirty="0" smtClean="0"/>
              <a:t>?»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27584" y="1196752"/>
            <a:ext cx="8064896" cy="4641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000000"/>
                </a:solidFill>
                <a:effectLst>
                  <a:outerShdw blurRad="31750" dist="25400" dir="5400000" algn="tl">
                    <a:srgbClr val="000000">
                      <a:alpha val="25000"/>
                    </a:srgbClr>
                  </a:outerShdw>
                </a:effectLst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200" b="1" dirty="0" smtClean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smtClean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Практический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i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Реализация</a:t>
            </a:r>
            <a:r>
              <a:rPr lang="ru-RU" sz="1200" b="1" i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1200" b="1" i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через</a:t>
            </a:r>
            <a:r>
              <a:rPr lang="ru-RU" sz="1200" b="1" i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взаимодействие</a:t>
            </a:r>
            <a:r>
              <a:rPr lang="ru-RU" sz="1200" b="1" i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200" b="1" i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родителями</a:t>
            </a:r>
            <a:r>
              <a:rPr lang="ru-RU" sz="1200" b="1" i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1200" b="1" i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активное</a:t>
            </a:r>
            <a:r>
              <a:rPr lang="ru-RU" sz="1200" b="1" i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внедрение</a:t>
            </a:r>
            <a:r>
              <a:rPr lang="ru-RU" sz="1200" b="1" i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нетрадиционных</a:t>
            </a:r>
            <a:r>
              <a:rPr lang="ru-RU" sz="1200" b="1" i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</a:t>
            </a:r>
            <a:r>
              <a:rPr lang="ru-RU" sz="1200" b="1" i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sz="1200" b="1" i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200" b="1" i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детьми</a:t>
            </a:r>
            <a:r>
              <a:rPr lang="ru-RU" sz="1200" b="1" i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i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200" b="1" i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1200" b="1" i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b="1" i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1200" b="1" i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b="1" i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проективно</a:t>
            </a:r>
            <a:r>
              <a:rPr lang="ru-RU" sz="1200" b="1" i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200" b="1" i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игровую</a:t>
            </a:r>
            <a:r>
              <a:rPr lang="ru-RU" sz="1200" b="1" i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r>
              <a:rPr lang="ru-RU" sz="1200" b="1" i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  <a:r>
              <a:rPr lang="ru-RU" sz="1200" b="1" i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*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проведение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цикла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экологических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занятий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«знакомство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калиной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*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экскурсии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калине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разное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время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*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беседа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детьми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тему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«Какую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пользу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приносит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калина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?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*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заучивание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стихотворений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автоматизация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дифференциация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звуков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*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занятия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лепке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соленого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теста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рисованию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200" b="1" dirty="0" err="1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b="1" dirty="0" err="1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1200" b="1" dirty="0" err="1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b="1" dirty="0" err="1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.;</a:t>
            </a:r>
            <a:b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*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музыкальные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развлечения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«Масленица»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*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проведение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подвижных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«Раз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два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три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дереву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беги»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«Кто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быстрее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вокруг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калины»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*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«Наша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калина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умеет…»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«Что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лишнее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«Я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начну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ты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продолжи»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*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исследование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лаборатории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коры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калины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строения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листьев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сока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калины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*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экологическая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акция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«Посадим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калину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красную»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b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Обобщение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распространение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опыта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представление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«Калина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красная»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педагогическом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совете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МБДОУ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\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с№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«Ивушка»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Срок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февраль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апрель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2016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Ответственные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воспитатели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учитель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логопед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b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музыкальный</a:t>
            </a:r>
            <a:r>
              <a:rPr lang="ru-RU" sz="12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Lucida Sans Unicode" panose="020B0602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руководитель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24744"/>
            <a:ext cx="6912768" cy="4209256"/>
          </a:xfrm>
        </p:spPr>
        <p:txBody>
          <a:bodyPr/>
          <a:lstStyle/>
          <a:p>
            <a:pPr algn="l"/>
            <a:r>
              <a:rPr lang="ru-RU" sz="1600" b="1" dirty="0" smtClean="0"/>
              <a:t>    </a:t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                                  </a:t>
            </a:r>
            <a:r>
              <a:rPr lang="ru-RU" sz="2000" b="1" dirty="0" smtClean="0">
                <a:solidFill>
                  <a:schemeClr val="tx1"/>
                </a:solidFill>
              </a:rPr>
              <a:t>4 этап 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                    заключительный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   Анализ достигнутых целей и полученных результатов: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   *Составление диагностических карт и проведение диагностики с целью       выявления знаний у детей по теме «Калина красная»;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   *Проведение анкетирования родителей на тему «Чему мы научились,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 участвуя в проекте «Калина красная?».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0034" y="5214950"/>
            <a:ext cx="7894158" cy="785818"/>
          </a:xfrm>
        </p:spPr>
        <p:txBody>
          <a:bodyPr>
            <a:normAutofit/>
          </a:bodyPr>
          <a:lstStyle/>
          <a:p>
            <a:pPr algn="l"/>
            <a:endParaRPr lang="ru-RU" dirty="0" smtClean="0"/>
          </a:p>
          <a:p>
            <a:pPr algn="l"/>
            <a:r>
              <a:rPr lang="ru-RU" dirty="0" smtClean="0"/>
              <a:t>Срок- май 2016г.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912</TotalTime>
  <Words>278</Words>
  <Application>Microsoft Office PowerPoint</Application>
  <PresentationFormat>Экран (4:3)</PresentationFormat>
  <Paragraphs>100</Paragraphs>
  <Slides>21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Calibri</vt:lpstr>
      <vt:lpstr>Calibri Light</vt:lpstr>
      <vt:lpstr>Lucida Sans Unicode</vt:lpstr>
      <vt:lpstr>Times New Roman</vt:lpstr>
      <vt:lpstr>Verdana</vt:lpstr>
      <vt:lpstr>Wingdings 2</vt:lpstr>
      <vt:lpstr>Wingdings 3</vt:lpstr>
      <vt:lpstr>Открытая</vt:lpstr>
      <vt:lpstr>     </vt:lpstr>
      <vt:lpstr>                                                                                                   проект  «КАЛИНА КРАСНАЯ»</vt:lpstr>
      <vt:lpstr>                                        Цель проекта:  Формирование  экологической воспитанности  детей  дошкольного возраста, расширение знаний о растительном мире Краснодарского края, обогащение словарного запаса по теме проекта, приобщение дошкольников к духовной культуре русского народа, казачеству.                                                      Задачи: * Воспитание интереса к объектам живой природы. * Знакомство детей с кустарником, произрастающим на территории     Краснодарского края (калиной), его особенностями. * Развитие познавательно-исследовательской деятельности, как фактора, способствующего обогащению словаря и развитию речевого творчества детей (составление творческих рассказов). *  Накопление детьми эмоционально – позитивного опыта общения с природой, привитие любви к флоре регионального компонента  Кубани (калине). * Развитие творческой активности в доступных видах  музыкальной деятельности. </vt:lpstr>
      <vt:lpstr>                                                                                                           проект  «КАЛИНА КРАСНАЯ»</vt:lpstr>
      <vt:lpstr> Перспективный  план реализации проекта                                                                                        «КАЛИНА КРАСНАЯ»</vt:lpstr>
      <vt:lpstr>                                                                           </vt:lpstr>
      <vt:lpstr>Презентация PowerPoint</vt:lpstr>
      <vt:lpstr>Презентация PowerPoint</vt:lpstr>
      <vt:lpstr>                                        4 этап                      заключительный     Анализ достигнутых целей и полученных результатов:     *Составление диагностических карт и проведение диагностики с целью       выявления знаний у детей по теме «Калина красная»;     *Проведение анкетирования родителей на тему «Чему мы научились,  участвуя в проекте «Калина красная?».  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кубановедению</dc:title>
  <dc:creator>User</dc:creator>
  <cp:lastModifiedBy>Admin</cp:lastModifiedBy>
  <cp:revision>83</cp:revision>
  <dcterms:created xsi:type="dcterms:W3CDTF">2012-03-16T07:38:43Z</dcterms:created>
  <dcterms:modified xsi:type="dcterms:W3CDTF">2017-09-03T10:11:17Z</dcterms:modified>
</cp:coreProperties>
</file>