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22" autoAdjust="0"/>
    <p:restoredTop sz="94660"/>
  </p:normalViewPr>
  <p:slideViewPr>
    <p:cSldViewPr>
      <p:cViewPr varScale="1">
        <p:scale>
          <a:sx n="94" d="100"/>
          <a:sy n="94" d="100"/>
        </p:scale>
        <p:origin x="-5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sa=i&amp;rct=j&amp;q=&amp;esrc=s&amp;source=images&amp;cd=&amp;cad=rja&amp;uact=8&amp;ved=0ahUKEwiH-s2V0MjQAhUjS5oKHYZZAJgQjhwIBQ&amp;url=http://www.liveinternet.ru/users/5044159/post297012154/&amp;psig=AFQjCNG_nizc4WxnbAZuhtfnggVa0qSLIA&amp;ust=1480325430921478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851648" cy="15001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Министерство образования Нижегородской области</a:t>
            </a:r>
            <a:br>
              <a:rPr lang="ru-RU" sz="2200" dirty="0" smtClean="0"/>
            </a:br>
            <a:r>
              <a:rPr lang="ru-RU" sz="2200" dirty="0" smtClean="0"/>
              <a:t>ГБПОУ “Нижегородский автотранспортный техникум”</a:t>
            </a:r>
            <a:br>
              <a:rPr lang="ru-RU" sz="2200" dirty="0" smtClean="0"/>
            </a:br>
            <a:r>
              <a:rPr lang="ru-RU" sz="2200" dirty="0" smtClean="0"/>
              <a:t>Специальность 23.02.01 “Организация перевозок и управление на транспорте (по видам)”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500306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Тема: «Математическое ожидание случайной величины»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786546" y="3857628"/>
            <a:ext cx="235745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Выполнила: </a:t>
            </a:r>
            <a:r>
              <a:rPr lang="ru-RU" sz="2000" dirty="0" err="1" smtClean="0"/>
              <a:t>Камбаратова</a:t>
            </a:r>
            <a:r>
              <a:rPr lang="ru-RU" sz="2000" dirty="0" smtClean="0"/>
              <a:t> В.А</a:t>
            </a:r>
          </a:p>
          <a:p>
            <a:r>
              <a:rPr lang="ru-RU" sz="2000" dirty="0" smtClean="0"/>
              <a:t>Группа:  1Э-15</a:t>
            </a:r>
          </a:p>
          <a:p>
            <a:r>
              <a:rPr lang="ru-RU" sz="2000" dirty="0" smtClean="0"/>
              <a:t>Проверила: Демьянова Е.А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00430" y="5934670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Нижний Новгород</a:t>
            </a:r>
          </a:p>
          <a:p>
            <a:pPr algn="ctr"/>
            <a:r>
              <a:rPr lang="ru-RU" dirty="0" smtClean="0"/>
              <a:t>2016</a:t>
            </a:r>
          </a:p>
          <a:p>
            <a:pPr algn="ctr"/>
            <a:endParaRPr lang="ru-RU" dirty="0"/>
          </a:p>
        </p:txBody>
      </p:sp>
      <p:pic>
        <p:nvPicPr>
          <p:cNvPr id="14338" name="Picture 2" descr="http://xn--80azqa.xn--p1ai/wp-content/themes/marena/images/logo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1"/>
            <a:ext cx="857256" cy="797447"/>
          </a:xfrm>
          <a:prstGeom prst="rect">
            <a:avLst/>
          </a:prstGeom>
          <a:noFill/>
        </p:spPr>
      </p:pic>
      <p:pic>
        <p:nvPicPr>
          <p:cNvPr id="14340" name="Picture 4" descr="http://xn--80azqa.xn--p1ai/wp-content/themes/marena/images/logo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142852"/>
            <a:ext cx="928694" cy="863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вероятности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1. Вероятность достоверного события Ω равна единице. </a:t>
            </a:r>
          </a:p>
          <a:p>
            <a:pPr>
              <a:buNone/>
            </a:pPr>
            <a:r>
              <a:rPr lang="ru-RU" b="1" dirty="0" smtClean="0"/>
              <a:t>Доказательство.</a:t>
            </a:r>
            <a:r>
              <a:rPr lang="ru-RU" dirty="0" smtClean="0"/>
              <a:t> Так как достоверное событие всегда происходит в результате опыта, то все исходы этого опыта являются для него благоприятными, то есть т = </a:t>
            </a:r>
            <a:r>
              <a:rPr lang="ru-RU" dirty="0" err="1" smtClean="0"/>
              <a:t>п</a:t>
            </a:r>
            <a:r>
              <a:rPr lang="ru-RU" dirty="0" smtClean="0"/>
              <a:t>, следовательно исходя из (1.1), Р(Ω) = 1.</a:t>
            </a:r>
          </a:p>
          <a:p>
            <a:pPr>
              <a:buNone/>
            </a:pPr>
            <a:r>
              <a:rPr lang="ru-RU" dirty="0" smtClean="0"/>
              <a:t> 2. Вероятность невозможного события ∅ равна нулю.</a:t>
            </a:r>
          </a:p>
          <a:p>
            <a:pPr>
              <a:buNone/>
            </a:pPr>
            <a:r>
              <a:rPr lang="ru-RU" b="1" dirty="0" smtClean="0"/>
              <a:t> Доказательство. </a:t>
            </a:r>
            <a:r>
              <a:rPr lang="ru-RU" dirty="0" smtClean="0"/>
              <a:t>Для невозможного события ни один исход опыта не является благоприятным, поэтому т = 0 и на основании формулы (1.1) имеем P(∅ ) = 0.</a:t>
            </a:r>
          </a:p>
          <a:p>
            <a:pPr>
              <a:buNone/>
            </a:pPr>
            <a:r>
              <a:rPr lang="ru-RU" dirty="0" smtClean="0"/>
              <a:t> 3. Вероятность любого события удовлетворяет двойному неравенству 0 ≤ P(A) ≤1.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Доказательство.</a:t>
            </a:r>
            <a:r>
              <a:rPr lang="ru-RU" dirty="0" smtClean="0"/>
              <a:t> Случайное событие происходит при некоторых благоприятствующих исходах опыта , удовлетворяющих неравенству (0–для невозможного события и –для достоверного), и из (1.1) следует, что </a:t>
            </a:r>
            <a:r>
              <a:rPr lang="ru-RU" dirty="0" err="1" smtClean="0"/>
              <a:t>m</a:t>
            </a:r>
            <a:r>
              <a:rPr lang="ru-RU" dirty="0" smtClean="0"/>
              <a:t> 0 ≤ </a:t>
            </a:r>
            <a:r>
              <a:rPr lang="ru-RU" dirty="0" err="1" smtClean="0"/>
              <a:t>m</a:t>
            </a:r>
            <a:r>
              <a:rPr lang="ru-RU" dirty="0" smtClean="0"/>
              <a:t> ≤ </a:t>
            </a:r>
            <a:r>
              <a:rPr lang="ru-RU" dirty="0" err="1" smtClean="0"/>
              <a:t>n</a:t>
            </a:r>
            <a:r>
              <a:rPr lang="ru-RU" dirty="0" smtClean="0"/>
              <a:t> </a:t>
            </a:r>
            <a:r>
              <a:rPr lang="ru-RU" dirty="0" err="1" smtClean="0"/>
              <a:t>n</a:t>
            </a:r>
            <a:r>
              <a:rPr lang="ru-RU" dirty="0" smtClean="0"/>
              <a:t> 0 ≤ P(A) ≤1. </a:t>
            </a:r>
          </a:p>
          <a:p>
            <a:pPr>
              <a:buNone/>
            </a:pPr>
            <a:r>
              <a:rPr lang="ru-RU" dirty="0" smtClean="0"/>
              <a:t>События, вероятности которых очень малы (близки к нулю) или очень велики (близки к единице), называются </a:t>
            </a:r>
            <a:r>
              <a:rPr lang="ru-RU" b="1" dirty="0" smtClean="0"/>
              <a:t>практически невозможными или практически достоверными</a:t>
            </a:r>
            <a:r>
              <a:rPr lang="ru-RU" dirty="0" smtClean="0"/>
              <a:t> событиями.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686800" cy="4525963"/>
          </a:xfrm>
        </p:spPr>
        <p:txBody>
          <a:bodyPr/>
          <a:lstStyle/>
          <a:p>
            <a:r>
              <a:rPr lang="ru-RU" i="1" dirty="0" smtClean="0"/>
              <a:t>Математическое ожидание - </a:t>
            </a:r>
            <a:r>
              <a:rPr lang="ru-RU" dirty="0" smtClean="0"/>
              <a:t>число, вокруг которого сосредоточены значения случайной величины. Математическое ожидание случайной величины </a:t>
            </a:r>
            <a:r>
              <a:rPr lang="ru-RU" dirty="0" err="1" smtClean="0"/>
              <a:t>x</a:t>
            </a:r>
            <a:r>
              <a:rPr lang="ru-RU" dirty="0" smtClean="0"/>
              <a:t> обозначается </a:t>
            </a:r>
            <a:r>
              <a:rPr lang="ru-RU" b="1" i="1" dirty="0" err="1" smtClean="0"/>
              <a:t>M</a:t>
            </a:r>
            <a:r>
              <a:rPr lang="ru-RU" i="1" dirty="0" err="1" smtClean="0"/>
              <a:t>x</a:t>
            </a:r>
            <a:r>
              <a:rPr lang="ru-RU" i="1" dirty="0" smtClean="0"/>
              <a:t> </a:t>
            </a:r>
            <a:r>
              <a:rPr lang="ru-RU" dirty="0" smtClean="0"/>
              <a:t>.</a:t>
            </a:r>
          </a:p>
          <a:p>
            <a:r>
              <a:rPr lang="ru-RU" i="1" dirty="0" smtClean="0"/>
              <a:t>Математическое ожидание дискретной случайной величины</a:t>
            </a:r>
            <a:r>
              <a:rPr lang="ru-RU" dirty="0" smtClean="0"/>
              <a:t> </a:t>
            </a:r>
            <a:r>
              <a:rPr lang="ru-RU" dirty="0" err="1" smtClean="0"/>
              <a:t>x</a:t>
            </a:r>
            <a:r>
              <a:rPr lang="ru-RU" dirty="0" smtClean="0"/>
              <a:t> , имеющей распределение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4714884"/>
          <a:ext cx="6096000" cy="1571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US" b="0" i="0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US" b="0" i="0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US" b="0" i="0" kern="1200" baseline="-250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ru-RU" dirty="0" smtClean="0"/>
                    </a:p>
                  </a:txBody>
                  <a:tcPr anchor="ctr"/>
                </a:tc>
              </a:tr>
              <a:tr h="785818"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en-US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ru-RU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en-US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6868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Основные свойства математического ожидания:</a:t>
            </a:r>
          </a:p>
          <a:p>
            <a:r>
              <a:rPr lang="ru-RU" dirty="0" smtClean="0"/>
              <a:t>математическое ожидание константы равно этой константе, </a:t>
            </a:r>
            <a:r>
              <a:rPr lang="ru-RU" b="1" i="1" dirty="0" err="1" smtClean="0"/>
              <a:t>M</a:t>
            </a:r>
            <a:r>
              <a:rPr lang="ru-RU" i="1" dirty="0" err="1" smtClean="0"/>
              <a:t>c=c</a:t>
            </a:r>
            <a:r>
              <a:rPr lang="ru-RU" dirty="0" smtClean="0"/>
              <a:t> ;</a:t>
            </a:r>
          </a:p>
          <a:p>
            <a:r>
              <a:rPr lang="ru-RU" dirty="0" smtClean="0"/>
              <a:t>математическое ожидание - линейный функционал на пространстве случайных величин, т.е. для любых двух случайных величин </a:t>
            </a:r>
            <a:r>
              <a:rPr lang="ru-RU" dirty="0" err="1" smtClean="0"/>
              <a:t>x</a:t>
            </a:r>
            <a:r>
              <a:rPr lang="ru-RU" dirty="0" smtClean="0"/>
              <a:t> , </a:t>
            </a:r>
            <a:r>
              <a:rPr lang="ru-RU" dirty="0" err="1" smtClean="0"/>
              <a:t>h</a:t>
            </a:r>
            <a:r>
              <a:rPr lang="ru-RU" dirty="0" smtClean="0"/>
              <a:t> и произвольных постоянных </a:t>
            </a:r>
            <a:r>
              <a:rPr lang="ru-RU" i="1" dirty="0" err="1" smtClean="0"/>
              <a:t>a</a:t>
            </a:r>
            <a:r>
              <a:rPr lang="ru-RU" dirty="0" smtClean="0"/>
              <a:t> и </a:t>
            </a:r>
            <a:r>
              <a:rPr lang="ru-RU" i="1" dirty="0" err="1" smtClean="0"/>
              <a:t>b</a:t>
            </a:r>
            <a:r>
              <a:rPr lang="ru-RU" dirty="0" err="1" smtClean="0"/>
              <a:t>справедливо</a:t>
            </a:r>
            <a:r>
              <a:rPr lang="ru-RU" dirty="0" smtClean="0"/>
              <a:t>: </a:t>
            </a:r>
            <a:r>
              <a:rPr lang="ru-RU" b="1" i="1" dirty="0" smtClean="0"/>
              <a:t>M</a:t>
            </a:r>
            <a:r>
              <a:rPr lang="ru-RU" dirty="0" smtClean="0"/>
              <a:t>(</a:t>
            </a:r>
            <a:r>
              <a:rPr lang="ru-RU" i="1" dirty="0" err="1" smtClean="0"/>
              <a:t>ax</a:t>
            </a:r>
            <a:r>
              <a:rPr lang="ru-RU" i="1" dirty="0" smtClean="0"/>
              <a:t> </a:t>
            </a:r>
            <a:r>
              <a:rPr lang="ru-RU" dirty="0" smtClean="0"/>
              <a:t>+ </a:t>
            </a:r>
            <a:r>
              <a:rPr lang="ru-RU" i="1" dirty="0" err="1" smtClean="0"/>
              <a:t>bh</a:t>
            </a:r>
            <a:r>
              <a:rPr lang="ru-RU" i="1" dirty="0" smtClean="0"/>
              <a:t> </a:t>
            </a:r>
            <a:r>
              <a:rPr lang="ru-RU" dirty="0" smtClean="0"/>
              <a:t>) = </a:t>
            </a:r>
            <a:r>
              <a:rPr lang="ru-RU" i="1" dirty="0" err="1" smtClean="0"/>
              <a:t>a</a:t>
            </a:r>
            <a:r>
              <a:rPr lang="ru-RU" i="1" dirty="0" smtClean="0"/>
              <a:t> </a:t>
            </a:r>
            <a:r>
              <a:rPr lang="ru-RU" b="1" i="1" dirty="0" smtClean="0"/>
              <a:t>M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 )+</a:t>
            </a:r>
            <a:r>
              <a:rPr lang="ru-RU" i="1" dirty="0" smtClean="0"/>
              <a:t> </a:t>
            </a:r>
            <a:r>
              <a:rPr lang="ru-RU" i="1" dirty="0" err="1" smtClean="0"/>
              <a:t>b</a:t>
            </a:r>
            <a:r>
              <a:rPr lang="ru-RU" i="1" dirty="0" smtClean="0"/>
              <a:t> </a:t>
            </a:r>
            <a:r>
              <a:rPr lang="ru-RU" b="1" i="1" dirty="0" smtClean="0"/>
              <a:t>M</a:t>
            </a:r>
            <a:r>
              <a:rPr lang="ru-RU" dirty="0" smtClean="0"/>
              <a:t>(</a:t>
            </a:r>
            <a:r>
              <a:rPr lang="ru-RU" dirty="0" err="1" smtClean="0"/>
              <a:t>h</a:t>
            </a:r>
            <a:r>
              <a:rPr lang="ru-RU" dirty="0" smtClean="0"/>
              <a:t> );</a:t>
            </a:r>
          </a:p>
          <a:p>
            <a:r>
              <a:rPr lang="ru-RU" dirty="0" smtClean="0"/>
              <a:t>математическое ожидание произведения двух </a:t>
            </a:r>
            <a:r>
              <a:rPr lang="ru-RU" i="1" dirty="0" smtClean="0"/>
              <a:t>независимых </a:t>
            </a:r>
            <a:r>
              <a:rPr lang="ru-RU" dirty="0" smtClean="0"/>
              <a:t>случайных величин равно произведению их математических ожиданий, т.е. </a:t>
            </a:r>
            <a:r>
              <a:rPr lang="ru-RU" b="1" i="1" dirty="0" smtClean="0"/>
              <a:t>M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 </a:t>
            </a:r>
            <a:r>
              <a:rPr lang="ru-RU" dirty="0" err="1" smtClean="0"/>
              <a:t>h</a:t>
            </a:r>
            <a:r>
              <a:rPr lang="ru-RU" dirty="0" smtClean="0"/>
              <a:t> ) = </a:t>
            </a:r>
            <a:r>
              <a:rPr lang="ru-RU" b="1" i="1" dirty="0" smtClean="0"/>
              <a:t>M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 )</a:t>
            </a:r>
            <a:r>
              <a:rPr lang="ru-RU" b="1" i="1" dirty="0" smtClean="0"/>
              <a:t>M</a:t>
            </a:r>
            <a:r>
              <a:rPr lang="ru-RU" dirty="0" smtClean="0"/>
              <a:t>(</a:t>
            </a:r>
            <a:r>
              <a:rPr lang="ru-RU" dirty="0" err="1" smtClean="0"/>
              <a:t>h</a:t>
            </a:r>
            <a:r>
              <a:rPr lang="ru-RU" dirty="0" smtClean="0"/>
              <a:t> ).</a:t>
            </a:r>
          </a:p>
          <a:p>
            <a:endParaRPr lang="ru-RU" dirty="0" smtClean="0"/>
          </a:p>
        </p:txBody>
      </p:sp>
      <p:pic>
        <p:nvPicPr>
          <p:cNvPr id="24580" name="Picture 4" descr="Картинки по запросу Математическое ожидание случайной величи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572008"/>
            <a:ext cx="6500859" cy="21431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Моменты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429684" cy="494667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В теории вероятностей и математической статистике, помимо математического ожидания и дисперсии, используются и другие числовые характеристики случайных величин. В первую очередь это </a:t>
            </a:r>
            <a:r>
              <a:rPr lang="ru-RU" sz="1800" i="1" dirty="0" smtClean="0"/>
              <a:t>начальные </a:t>
            </a:r>
            <a:r>
              <a:rPr lang="ru-RU" sz="1800" dirty="0" smtClean="0"/>
              <a:t>и</a:t>
            </a:r>
            <a:r>
              <a:rPr lang="ru-RU" sz="1800" i="1" dirty="0" smtClean="0"/>
              <a:t> центральные</a:t>
            </a:r>
            <a:r>
              <a:rPr lang="ru-RU" sz="1800" dirty="0" smtClean="0"/>
              <a:t> моменты.</a:t>
            </a:r>
          </a:p>
          <a:p>
            <a:r>
              <a:rPr lang="ru-RU" sz="1800" i="1" dirty="0" smtClean="0"/>
              <a:t>Начальным моментом k-го порядка</a:t>
            </a:r>
            <a:r>
              <a:rPr lang="ru-RU" sz="1800" dirty="0" smtClean="0"/>
              <a:t> случайной величины </a:t>
            </a:r>
            <a:r>
              <a:rPr lang="ru-RU" sz="1800" dirty="0" err="1" smtClean="0"/>
              <a:t>x</a:t>
            </a:r>
            <a:r>
              <a:rPr lang="ru-RU" sz="1800" dirty="0" smtClean="0"/>
              <a:t> называется математическое ожидание </a:t>
            </a:r>
            <a:r>
              <a:rPr lang="ru-RU" sz="1800" i="1" dirty="0" err="1" smtClean="0"/>
              <a:t>k</a:t>
            </a:r>
            <a:r>
              <a:rPr lang="ru-RU" sz="1800" dirty="0" err="1" smtClean="0"/>
              <a:t>-й</a:t>
            </a:r>
            <a:r>
              <a:rPr lang="ru-RU" sz="1800" dirty="0" smtClean="0"/>
              <a:t> степени случайной величины </a:t>
            </a:r>
            <a:r>
              <a:rPr lang="ru-RU" sz="1800" dirty="0" err="1" smtClean="0"/>
              <a:t>x</a:t>
            </a:r>
            <a:r>
              <a:rPr lang="ru-RU" sz="1800" dirty="0" smtClean="0"/>
              <a:t> , т.е. </a:t>
            </a:r>
            <a:r>
              <a:rPr lang="ru-RU" sz="1800" dirty="0" err="1" smtClean="0"/>
              <a:t>a</a:t>
            </a:r>
            <a:r>
              <a:rPr lang="ru-RU" sz="1800" dirty="0" smtClean="0"/>
              <a:t> </a:t>
            </a:r>
            <a:r>
              <a:rPr lang="ru-RU" sz="1800" i="1" baseline="-25000" dirty="0" err="1" smtClean="0"/>
              <a:t>k</a:t>
            </a:r>
            <a:r>
              <a:rPr lang="ru-RU" sz="1800" i="1" baseline="-25000" dirty="0" smtClean="0"/>
              <a:t> </a:t>
            </a:r>
            <a:r>
              <a:rPr lang="ru-RU" sz="1800" i="1" dirty="0" smtClean="0"/>
              <a:t>= </a:t>
            </a:r>
            <a:r>
              <a:rPr lang="ru-RU" sz="1800" b="1" i="1" dirty="0" err="1" smtClean="0"/>
              <a:t>M</a:t>
            </a:r>
            <a:r>
              <a:rPr lang="ru-RU" sz="1800" i="1" dirty="0" err="1" smtClean="0"/>
              <a:t>x</a:t>
            </a:r>
            <a:r>
              <a:rPr lang="ru-RU" sz="1800" i="1" dirty="0" smtClean="0"/>
              <a:t> </a:t>
            </a:r>
            <a:r>
              <a:rPr lang="ru-RU" sz="1800" i="1" baseline="30000" dirty="0" err="1" smtClean="0"/>
              <a:t>k</a:t>
            </a:r>
            <a:r>
              <a:rPr lang="ru-RU" sz="1800" dirty="0" smtClean="0"/>
              <a:t>.</a:t>
            </a:r>
          </a:p>
          <a:p>
            <a:r>
              <a:rPr lang="ru-RU" sz="1800" i="1" dirty="0" smtClean="0"/>
              <a:t>Центральным моментом k-го порядка</a:t>
            </a:r>
            <a:r>
              <a:rPr lang="ru-RU" sz="1800" dirty="0" smtClean="0"/>
              <a:t> случайной величины </a:t>
            </a:r>
            <a:r>
              <a:rPr lang="ru-RU" sz="1800" dirty="0" err="1" smtClean="0"/>
              <a:t>x</a:t>
            </a:r>
            <a:r>
              <a:rPr lang="ru-RU" sz="1800" dirty="0" smtClean="0"/>
              <a:t> называется величина </a:t>
            </a:r>
            <a:r>
              <a:rPr lang="ru-RU" sz="1800" dirty="0" err="1" smtClean="0"/>
              <a:t>m</a:t>
            </a:r>
            <a:r>
              <a:rPr lang="ru-RU" sz="1800" dirty="0" smtClean="0"/>
              <a:t> </a:t>
            </a:r>
            <a:r>
              <a:rPr lang="ru-RU" sz="1800" i="1" baseline="-25000" dirty="0" err="1" smtClean="0"/>
              <a:t>k</a:t>
            </a:r>
            <a:r>
              <a:rPr lang="ru-RU" sz="1800" dirty="0" smtClean="0"/>
              <a:t>, определяемая формулой </a:t>
            </a:r>
            <a:r>
              <a:rPr lang="ru-RU" sz="1800" dirty="0" err="1" smtClean="0"/>
              <a:t>m</a:t>
            </a:r>
            <a:r>
              <a:rPr lang="ru-RU" sz="1800" dirty="0" smtClean="0"/>
              <a:t> </a:t>
            </a:r>
            <a:r>
              <a:rPr lang="ru-RU" sz="1800" baseline="-25000" dirty="0" err="1" smtClean="0"/>
              <a:t>k</a:t>
            </a:r>
            <a:r>
              <a:rPr lang="ru-RU" sz="1800" dirty="0" smtClean="0"/>
              <a:t> = </a:t>
            </a:r>
            <a:r>
              <a:rPr lang="ru-RU" sz="1800" b="1" i="1" dirty="0" smtClean="0"/>
              <a:t>M</a:t>
            </a:r>
            <a:r>
              <a:rPr lang="ru-RU" sz="1800" dirty="0" smtClean="0"/>
              <a:t>(</a:t>
            </a:r>
            <a:r>
              <a:rPr lang="ru-RU" sz="1800" dirty="0" err="1" smtClean="0"/>
              <a:t>x</a:t>
            </a:r>
            <a:r>
              <a:rPr lang="ru-RU" sz="1800" dirty="0" smtClean="0"/>
              <a:t> </a:t>
            </a:r>
            <a:r>
              <a:rPr lang="ru-RU" sz="1800" i="1" dirty="0" smtClean="0"/>
              <a:t>- </a:t>
            </a:r>
            <a:r>
              <a:rPr lang="ru-RU" sz="1800" b="1" i="1" dirty="0" err="1" smtClean="0"/>
              <a:t>M</a:t>
            </a:r>
            <a:r>
              <a:rPr lang="ru-RU" sz="1800" i="1" dirty="0" err="1" smtClean="0"/>
              <a:t>x</a:t>
            </a:r>
            <a:r>
              <a:rPr lang="ru-RU" sz="1800" i="1" dirty="0" smtClean="0"/>
              <a:t> </a:t>
            </a:r>
            <a:r>
              <a:rPr lang="ru-RU" sz="1800" dirty="0" smtClean="0"/>
              <a:t>)</a:t>
            </a:r>
            <a:r>
              <a:rPr lang="ru-RU" sz="1800" i="1" baseline="30000" dirty="0" err="1" smtClean="0"/>
              <a:t>k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Заметим, что математическое ожидание случайной величины - начальный момент первого порядка, </a:t>
            </a:r>
            <a:r>
              <a:rPr lang="ru-RU" sz="1800" dirty="0" err="1" smtClean="0"/>
              <a:t>a</a:t>
            </a:r>
            <a:r>
              <a:rPr lang="ru-RU" sz="1800" dirty="0" smtClean="0"/>
              <a:t> </a:t>
            </a:r>
            <a:r>
              <a:rPr lang="ru-RU" sz="1800" baseline="-25000" dirty="0" smtClean="0"/>
              <a:t>1</a:t>
            </a:r>
            <a:r>
              <a:rPr lang="ru-RU" sz="1800" i="1" baseline="-25000" dirty="0" smtClean="0"/>
              <a:t> </a:t>
            </a:r>
            <a:r>
              <a:rPr lang="ru-RU" sz="1800" i="1" dirty="0" smtClean="0"/>
              <a:t>= </a:t>
            </a:r>
            <a:r>
              <a:rPr lang="ru-RU" sz="1800" b="1" i="1" dirty="0" err="1" smtClean="0"/>
              <a:t>M</a:t>
            </a:r>
            <a:r>
              <a:rPr lang="ru-RU" sz="1800" i="1" dirty="0" err="1" smtClean="0"/>
              <a:t>x</a:t>
            </a:r>
            <a:r>
              <a:rPr lang="ru-RU" sz="1800" i="1" dirty="0" smtClean="0"/>
              <a:t> </a:t>
            </a:r>
            <a:r>
              <a:rPr lang="ru-RU" sz="1800" dirty="0" smtClean="0"/>
              <a:t>, а дисперсия - центральный момент второго порядка,</a:t>
            </a:r>
          </a:p>
          <a:p>
            <a:r>
              <a:rPr lang="ru-RU" sz="1800" i="1" dirty="0" err="1" smtClean="0"/>
              <a:t>a</a:t>
            </a:r>
            <a:r>
              <a:rPr lang="ru-RU" sz="1800" i="1" dirty="0" smtClean="0"/>
              <a:t> </a:t>
            </a:r>
            <a:r>
              <a:rPr lang="ru-RU" sz="1800" baseline="-25000" dirty="0" smtClean="0"/>
              <a:t>2 </a:t>
            </a:r>
            <a:r>
              <a:rPr lang="ru-RU" sz="1800" i="1" dirty="0" smtClean="0"/>
              <a:t>= </a:t>
            </a:r>
            <a:r>
              <a:rPr lang="ru-RU" sz="1800" b="1" i="1" dirty="0" err="1" smtClean="0"/>
              <a:t>M</a:t>
            </a:r>
            <a:r>
              <a:rPr lang="ru-RU" sz="1800" i="1" dirty="0" err="1" smtClean="0"/>
              <a:t>x</a:t>
            </a:r>
            <a:r>
              <a:rPr lang="ru-RU" sz="1800" i="1" dirty="0" smtClean="0"/>
              <a:t> </a:t>
            </a:r>
            <a:r>
              <a:rPr lang="ru-RU" sz="1800" baseline="30000" dirty="0" smtClean="0"/>
              <a:t>2</a:t>
            </a:r>
            <a:r>
              <a:rPr lang="ru-RU" sz="1800" dirty="0" smtClean="0"/>
              <a:t> =</a:t>
            </a:r>
            <a:r>
              <a:rPr lang="ru-RU" sz="1800" i="1" dirty="0" smtClean="0"/>
              <a:t> </a:t>
            </a:r>
            <a:r>
              <a:rPr lang="ru-RU" sz="1800" b="1" i="1" dirty="0" smtClean="0"/>
              <a:t>M</a:t>
            </a:r>
            <a:r>
              <a:rPr lang="ru-RU" sz="1800" dirty="0" smtClean="0"/>
              <a:t>(</a:t>
            </a:r>
            <a:r>
              <a:rPr lang="ru-RU" sz="1800" dirty="0" err="1" smtClean="0"/>
              <a:t>x</a:t>
            </a:r>
            <a:r>
              <a:rPr lang="ru-RU" sz="1800" dirty="0" smtClean="0"/>
              <a:t> </a:t>
            </a:r>
            <a:r>
              <a:rPr lang="ru-RU" sz="1800" i="1" dirty="0" smtClean="0"/>
              <a:t>- </a:t>
            </a:r>
            <a:r>
              <a:rPr lang="ru-RU" sz="1800" b="1" i="1" dirty="0" err="1" smtClean="0"/>
              <a:t>M</a:t>
            </a:r>
            <a:r>
              <a:rPr lang="ru-RU" sz="1800" i="1" dirty="0" err="1" smtClean="0"/>
              <a:t>x</a:t>
            </a:r>
            <a:r>
              <a:rPr lang="ru-RU" sz="1800" i="1" dirty="0" smtClean="0"/>
              <a:t> </a:t>
            </a:r>
            <a:r>
              <a:rPr lang="ru-RU" sz="1800" dirty="0" smtClean="0"/>
              <a:t>)</a:t>
            </a:r>
            <a:r>
              <a:rPr lang="ru-RU" sz="1800" baseline="30000" dirty="0" smtClean="0"/>
              <a:t>2 </a:t>
            </a:r>
            <a:r>
              <a:rPr lang="ru-RU" sz="1800" dirty="0" smtClean="0"/>
              <a:t>=</a:t>
            </a:r>
            <a:r>
              <a:rPr lang="ru-RU" sz="1800" b="1" dirty="0" smtClean="0"/>
              <a:t> </a:t>
            </a:r>
            <a:r>
              <a:rPr lang="ru-RU" sz="1800" b="1" i="1" dirty="0" err="1" smtClean="0"/>
              <a:t>D</a:t>
            </a:r>
            <a:r>
              <a:rPr lang="ru-RU" sz="1800" i="1" dirty="0" err="1" smtClean="0"/>
              <a:t>x</a:t>
            </a:r>
            <a:r>
              <a:rPr lang="ru-RU" sz="1800" i="1" dirty="0" smtClean="0"/>
              <a:t> 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Существуют формулы, позволяющие выразить центральные моменты случайной величины через ее начальные моменты, например:</a:t>
            </a:r>
          </a:p>
          <a:p>
            <a:r>
              <a:rPr lang="ru-RU" sz="1800" dirty="0" err="1" smtClean="0"/>
              <a:t>m</a:t>
            </a:r>
            <a:r>
              <a:rPr lang="ru-RU" sz="1800" dirty="0" smtClean="0"/>
              <a:t> </a:t>
            </a:r>
            <a:r>
              <a:rPr lang="ru-RU" sz="1800" baseline="-25000" dirty="0" smtClean="0"/>
              <a:t>2</a:t>
            </a:r>
            <a:r>
              <a:rPr lang="ru-RU" sz="1800" i="1" dirty="0" smtClean="0"/>
              <a:t>=a </a:t>
            </a:r>
            <a:r>
              <a:rPr lang="ru-RU" sz="1800" baseline="-25000" dirty="0" smtClean="0"/>
              <a:t>2</a:t>
            </a:r>
            <a:r>
              <a:rPr lang="ru-RU" sz="1800" i="1" dirty="0" smtClean="0"/>
              <a:t>-a </a:t>
            </a:r>
            <a:r>
              <a:rPr lang="ru-RU" sz="1800" baseline="-25000" dirty="0" smtClean="0"/>
              <a:t>1</a:t>
            </a:r>
            <a:r>
              <a:rPr lang="ru-RU" sz="1800" baseline="30000" dirty="0" smtClean="0"/>
              <a:t>2</a:t>
            </a:r>
            <a:r>
              <a:rPr lang="ru-RU" sz="1800" dirty="0" smtClean="0"/>
              <a:t>, </a:t>
            </a:r>
            <a:r>
              <a:rPr lang="ru-RU" sz="1800" dirty="0" err="1" smtClean="0"/>
              <a:t>m</a:t>
            </a:r>
            <a:r>
              <a:rPr lang="ru-RU" sz="1800" dirty="0" smtClean="0"/>
              <a:t> </a:t>
            </a:r>
            <a:r>
              <a:rPr lang="ru-RU" sz="1800" baseline="-25000" dirty="0" smtClean="0"/>
              <a:t>3 </a:t>
            </a:r>
            <a:r>
              <a:rPr lang="ru-RU" sz="1800" i="1" dirty="0" smtClean="0"/>
              <a:t>= </a:t>
            </a:r>
            <a:r>
              <a:rPr lang="ru-RU" sz="1800" i="1" dirty="0" err="1" smtClean="0"/>
              <a:t>a</a:t>
            </a:r>
            <a:r>
              <a:rPr lang="ru-RU" sz="1800" i="1" dirty="0" smtClean="0"/>
              <a:t> </a:t>
            </a:r>
            <a:r>
              <a:rPr lang="ru-RU" sz="1800" baseline="-25000" dirty="0" smtClean="0"/>
              <a:t>3 </a:t>
            </a:r>
            <a:r>
              <a:rPr lang="ru-RU" sz="1800" i="1" dirty="0" smtClean="0"/>
              <a:t>- </a:t>
            </a:r>
            <a:r>
              <a:rPr lang="ru-RU" sz="1800" dirty="0" smtClean="0"/>
              <a:t>3a </a:t>
            </a:r>
            <a:r>
              <a:rPr lang="ru-RU" sz="1800" baseline="-25000" dirty="0" smtClean="0"/>
              <a:t>2a 1 </a:t>
            </a:r>
            <a:r>
              <a:rPr lang="ru-RU" sz="1800" i="1" dirty="0" smtClean="0"/>
              <a:t>+ </a:t>
            </a:r>
            <a:r>
              <a:rPr lang="ru-RU" sz="1800" dirty="0" smtClean="0"/>
              <a:t>2a </a:t>
            </a:r>
            <a:r>
              <a:rPr lang="ru-RU" sz="1800" baseline="-25000" dirty="0" smtClean="0"/>
              <a:t>1</a:t>
            </a:r>
            <a:r>
              <a:rPr lang="ru-RU" sz="1800" baseline="30000" dirty="0" smtClean="0"/>
              <a:t>3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Если плотность распределения вероятностей непрерывной случайной величины симметрична относительно прямой </a:t>
            </a:r>
            <a:r>
              <a:rPr lang="ru-RU" sz="1800" i="1" dirty="0" err="1" smtClean="0"/>
              <a:t>x</a:t>
            </a:r>
            <a:r>
              <a:rPr lang="ru-RU" sz="1800" i="1" dirty="0" smtClean="0"/>
              <a:t> = </a:t>
            </a:r>
            <a:r>
              <a:rPr lang="ru-RU" sz="1800" b="1" i="1" dirty="0" err="1" smtClean="0"/>
              <a:t>M</a:t>
            </a:r>
            <a:r>
              <a:rPr lang="ru-RU" sz="1800" i="1" dirty="0" err="1" smtClean="0"/>
              <a:t>x</a:t>
            </a:r>
            <a:r>
              <a:rPr lang="ru-RU" sz="1800" i="1" dirty="0" smtClean="0"/>
              <a:t> </a:t>
            </a:r>
            <a:r>
              <a:rPr lang="ru-RU" sz="1800" dirty="0" smtClean="0"/>
              <a:t>, то все ее центральные моменты нечетного порядка равны нулю.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Асимметрия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В теории вероятностей и в математической статистике в качестве меры асимметрии распределения является коэффициент асимметрии, который определяется формулой </a:t>
            </a:r>
            <a:r>
              <a:rPr lang="ru-RU" dirty="0" smtClean="0"/>
              <a:t>,</a:t>
            </a:r>
            <a:endParaRPr lang="ru-RU" dirty="0" smtClean="0"/>
          </a:p>
          <a:p>
            <a:r>
              <a:rPr lang="ru-RU" dirty="0" smtClean="0"/>
              <a:t>где </a:t>
            </a:r>
            <a:r>
              <a:rPr lang="ru-RU" dirty="0" err="1" smtClean="0"/>
              <a:t>m</a:t>
            </a:r>
            <a:r>
              <a:rPr lang="ru-RU" dirty="0" smtClean="0"/>
              <a:t> </a:t>
            </a:r>
            <a:r>
              <a:rPr lang="ru-RU" baseline="-25000" dirty="0" smtClean="0"/>
              <a:t>3 </a:t>
            </a:r>
            <a:r>
              <a:rPr lang="ru-RU" dirty="0" smtClean="0"/>
              <a:t>- центральный момент третьего порядка, - среднеквадратичное отклонение.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www.exponenta.ru/educat/class/courses/tv/theme0/images/Image427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500438"/>
            <a:ext cx="857256" cy="571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Эксцесс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7410472" cy="487523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Нормальное распределение наиболее часто используется в теории вероятностей и в математической статистике, поэтому график плотности вероятностей нормального распределения стал своего рода эталоном, с которым сравнивают другие распределения. Одним из параметров, определяющих отличие распределения случайной величины </a:t>
            </a:r>
            <a:r>
              <a:rPr lang="ru-RU" dirty="0" err="1" smtClean="0"/>
              <a:t>x</a:t>
            </a:r>
            <a:r>
              <a:rPr lang="ru-RU" dirty="0" smtClean="0"/>
              <a:t> , от нормального распределения, является эксцесс.</a:t>
            </a:r>
          </a:p>
          <a:p>
            <a:r>
              <a:rPr lang="ru-RU" i="1" dirty="0" smtClean="0"/>
              <a:t>Эксцесс </a:t>
            </a:r>
            <a:r>
              <a:rPr lang="ru-RU" i="1" dirty="0" err="1" smtClean="0"/>
              <a:t>g</a:t>
            </a:r>
            <a:r>
              <a:rPr lang="ru-RU" i="1" dirty="0" smtClean="0"/>
              <a:t> </a:t>
            </a:r>
            <a:r>
              <a:rPr lang="ru-RU" dirty="0" smtClean="0"/>
              <a:t>случайной величины </a:t>
            </a:r>
            <a:r>
              <a:rPr lang="ru-RU" dirty="0" err="1" smtClean="0"/>
              <a:t>x</a:t>
            </a:r>
            <a:r>
              <a:rPr lang="ru-RU" dirty="0" smtClean="0"/>
              <a:t> определяется равенством .</a:t>
            </a:r>
          </a:p>
          <a:p>
            <a:r>
              <a:rPr lang="ru-RU" dirty="0" smtClean="0"/>
              <a:t>У нормального распределения, естественно, </a:t>
            </a:r>
            <a:r>
              <a:rPr lang="ru-RU" dirty="0" err="1" smtClean="0"/>
              <a:t>g</a:t>
            </a:r>
            <a:r>
              <a:rPr lang="ru-RU" dirty="0" smtClean="0"/>
              <a:t> </a:t>
            </a:r>
            <a:r>
              <a:rPr lang="ru-RU" i="1" dirty="0" smtClean="0"/>
              <a:t>= </a:t>
            </a:r>
            <a:r>
              <a:rPr lang="ru-RU" dirty="0" smtClean="0"/>
              <a:t>0. Если </a:t>
            </a:r>
            <a:r>
              <a:rPr lang="ru-RU" dirty="0" err="1" smtClean="0"/>
              <a:t>g</a:t>
            </a:r>
            <a:r>
              <a:rPr lang="ru-RU" dirty="0" smtClean="0"/>
              <a:t> (</a:t>
            </a:r>
            <a:r>
              <a:rPr lang="ru-RU" dirty="0" err="1" smtClean="0"/>
              <a:t>x</a:t>
            </a:r>
            <a:r>
              <a:rPr lang="ru-RU" dirty="0" smtClean="0"/>
              <a:t> ) &gt; 0, то это означает, что график плотности вероятностей </a:t>
            </a:r>
            <a:r>
              <a:rPr lang="ru-RU" i="1" dirty="0" err="1" smtClean="0"/>
              <a:t>p</a:t>
            </a:r>
            <a:r>
              <a:rPr lang="ru-RU" i="1" baseline="-25000" dirty="0" err="1" smtClean="0"/>
              <a:t>x</a:t>
            </a:r>
            <a:r>
              <a:rPr lang="ru-RU" i="1" dirty="0" smtClean="0"/>
              <a:t> </a:t>
            </a:r>
            <a:r>
              <a:rPr lang="ru-RU" dirty="0" smtClean="0"/>
              <a:t>(</a:t>
            </a:r>
            <a:r>
              <a:rPr lang="ru-RU" i="1" dirty="0" err="1" smtClean="0"/>
              <a:t>x</a:t>
            </a:r>
            <a:r>
              <a:rPr lang="ru-RU" dirty="0" smtClean="0"/>
              <a:t>) сильнее “заострен”, чем у нормального распределения, если же </a:t>
            </a:r>
            <a:r>
              <a:rPr lang="ru-RU" dirty="0" err="1" smtClean="0"/>
              <a:t>g</a:t>
            </a:r>
            <a:r>
              <a:rPr lang="ru-RU" dirty="0" smtClean="0"/>
              <a:t> (</a:t>
            </a:r>
            <a:r>
              <a:rPr lang="ru-RU" dirty="0" err="1" smtClean="0"/>
              <a:t>x</a:t>
            </a:r>
            <a:r>
              <a:rPr lang="ru-RU" dirty="0" smtClean="0"/>
              <a:t> ) &lt; 0, то “заостренность” графика</a:t>
            </a:r>
            <a:r>
              <a:rPr lang="ru-RU" i="1" dirty="0" smtClean="0"/>
              <a:t> </a:t>
            </a:r>
            <a:r>
              <a:rPr lang="ru-RU" i="1" dirty="0" err="1" smtClean="0"/>
              <a:t>p</a:t>
            </a:r>
            <a:r>
              <a:rPr lang="ru-RU" i="1" baseline="-25000" dirty="0" err="1" smtClean="0"/>
              <a:t>x</a:t>
            </a:r>
            <a:r>
              <a:rPr lang="ru-RU" i="1" dirty="0" smtClean="0"/>
              <a:t> </a:t>
            </a:r>
            <a:r>
              <a:rPr lang="ru-RU" dirty="0" smtClean="0"/>
              <a:t>(</a:t>
            </a:r>
            <a:r>
              <a:rPr lang="ru-RU" i="1" dirty="0" err="1" smtClean="0"/>
              <a:t>x</a:t>
            </a:r>
            <a:r>
              <a:rPr lang="ru-RU" dirty="0" smtClean="0"/>
              <a:t>) меньше, чем у нормального распределения.</a:t>
            </a:r>
          </a:p>
          <a:p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2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.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http://www.exponenta.ru/educat/class/courses/tv/theme0/images/Image427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4286256"/>
            <a:ext cx="1214446" cy="428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686800" cy="4525963"/>
          </a:xfrm>
        </p:spPr>
        <p:txBody>
          <a:bodyPr/>
          <a:lstStyle/>
          <a:p>
            <a:r>
              <a:rPr lang="ru-RU" i="1" dirty="0" smtClean="0"/>
              <a:t>Средним геометрическим </a:t>
            </a:r>
            <a:r>
              <a:rPr lang="ru-RU" dirty="0" smtClean="0"/>
              <a:t>случайной величины, принимающей положительные значения, называется </a:t>
            </a:r>
            <a:r>
              <a:rPr lang="ru-RU" dirty="0" smtClean="0"/>
              <a:t>величина</a:t>
            </a:r>
          </a:p>
          <a:p>
            <a:r>
              <a:rPr lang="ru-RU" dirty="0" smtClean="0"/>
              <a:t>Название “среднее геометрическое” происходит от выражения среднего геометрического дискретной случайной величины, имеющей равномерное распределение </a:t>
            </a:r>
            <a:endParaRPr lang="ru-RU" dirty="0"/>
          </a:p>
        </p:txBody>
      </p:sp>
      <p:pic>
        <p:nvPicPr>
          <p:cNvPr id="28674" name="Picture 2" descr="http://www.exponenta.ru/educat/class/courses/tv/theme0/images/Image427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1500174"/>
            <a:ext cx="1901729" cy="641281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4857760"/>
          <a:ext cx="7215240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540"/>
                <a:gridCol w="1202540"/>
                <a:gridCol w="1202540"/>
                <a:gridCol w="1202540"/>
                <a:gridCol w="1202540"/>
                <a:gridCol w="1202540"/>
              </a:tblGrid>
              <a:tr h="892975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>
                          <a:latin typeface="Verdana"/>
                        </a:rPr>
                        <a:t>x</a:t>
                      </a:r>
                      <a:endParaRPr lang="en-US" sz="1600" dirty="0"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>
                          <a:latin typeface="Verdana"/>
                        </a:rPr>
                        <a:t>a</a:t>
                      </a:r>
                      <a:r>
                        <a:rPr lang="en-US" sz="1600" baseline="-25000">
                          <a:latin typeface="Verdana"/>
                        </a:rPr>
                        <a:t>1</a:t>
                      </a:r>
                      <a:endParaRPr lang="en-US" sz="1600"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>
                          <a:latin typeface="Verdana"/>
                        </a:rPr>
                        <a:t>a</a:t>
                      </a:r>
                      <a:r>
                        <a:rPr lang="en-US" sz="1600" baseline="-25000">
                          <a:latin typeface="Verdana"/>
                        </a:rPr>
                        <a:t>2</a:t>
                      </a:r>
                      <a:endParaRPr lang="en-US" sz="1600"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>
                          <a:latin typeface="Verdana"/>
                        </a:rPr>
                        <a:t>a</a:t>
                      </a:r>
                      <a:r>
                        <a:rPr lang="en-US" sz="1600" baseline="-25000">
                          <a:latin typeface="Verdana"/>
                        </a:rPr>
                        <a:t>3</a:t>
                      </a:r>
                      <a:endParaRPr lang="en-US" sz="1600"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Verdana"/>
                        </a:rPr>
                        <a:t>...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>
                          <a:latin typeface="Verdana"/>
                        </a:rPr>
                        <a:t>a</a:t>
                      </a:r>
                      <a:r>
                        <a:rPr lang="en-US" sz="1600" i="1" baseline="-25000">
                          <a:latin typeface="Verdana"/>
                        </a:rPr>
                        <a:t>n</a:t>
                      </a:r>
                      <a:endParaRPr lang="en-US" sz="1600">
                        <a:latin typeface="Verdana"/>
                      </a:endParaRPr>
                    </a:p>
                  </a:txBody>
                  <a:tcPr marL="0" marR="0" marT="0" marB="0" anchor="ctr"/>
                </a:tc>
              </a:tr>
              <a:tr h="892975">
                <a:tc>
                  <a:txBody>
                    <a:bodyPr/>
                    <a:lstStyle/>
                    <a:p>
                      <a:pPr algn="ctr"/>
                      <a:r>
                        <a:rPr lang="en-US" sz="1600" i="1">
                          <a:latin typeface="Verdana"/>
                        </a:rPr>
                        <a:t>p</a:t>
                      </a:r>
                      <a:endParaRPr lang="en-US" sz="1600">
                        <a:latin typeface="Verdana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Verdana"/>
                        </a:rPr>
                        <a:t>1/n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Verdana"/>
                        </a:rPr>
                        <a:t>1/n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Verdana"/>
                        </a:rPr>
                        <a:t>1/n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Verdana"/>
                        </a:rPr>
                        <a:t>...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Verdana"/>
                        </a:rPr>
                        <a:t>1/n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6868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Среднее геометрическое, вычисляется следующим образом</a:t>
            </a:r>
            <a:r>
              <a:rPr lang="ru-RU" dirty="0" smtClean="0"/>
              <a:t>:</a:t>
            </a:r>
          </a:p>
          <a:p>
            <a:r>
              <a:rPr lang="ru-RU" dirty="0" smtClean="0"/>
              <a:t>т.е. получилось традиционное определение среднего геометрического чисел </a:t>
            </a:r>
            <a:r>
              <a:rPr lang="ru-RU" i="1" dirty="0" smtClean="0"/>
              <a:t>a</a:t>
            </a:r>
            <a:r>
              <a:rPr lang="ru-RU" baseline="-25000" dirty="0" smtClean="0"/>
              <a:t>1</a:t>
            </a:r>
            <a:r>
              <a:rPr lang="ru-RU" dirty="0" smtClean="0"/>
              <a:t>, </a:t>
            </a:r>
            <a:r>
              <a:rPr lang="ru-RU" i="1" dirty="0" smtClean="0"/>
              <a:t>a</a:t>
            </a:r>
            <a:r>
              <a:rPr lang="ru-RU" baseline="-25000" dirty="0" smtClean="0"/>
              <a:t>2</a:t>
            </a:r>
            <a:r>
              <a:rPr lang="ru-RU" dirty="0" smtClean="0"/>
              <a:t>, …, </a:t>
            </a:r>
            <a:r>
              <a:rPr lang="ru-RU" i="1" dirty="0" err="1" smtClean="0"/>
              <a:t>a</a:t>
            </a:r>
            <a:r>
              <a:rPr lang="ru-RU" i="1" baseline="-25000" dirty="0" err="1" smtClean="0"/>
              <a:t>n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Например, среднее геометрическое случайной величины, имеющей показательное распределение с параметром </a:t>
            </a:r>
            <a:r>
              <a:rPr lang="ru-RU" dirty="0" err="1" smtClean="0"/>
              <a:t>l</a:t>
            </a:r>
            <a:r>
              <a:rPr lang="ru-RU" dirty="0" smtClean="0"/>
              <a:t> ,</a:t>
            </a:r>
            <a:r>
              <a:rPr lang="ru-RU" i="1" dirty="0" smtClean="0"/>
              <a:t> </a:t>
            </a:r>
            <a:r>
              <a:rPr lang="ru-RU" dirty="0" smtClean="0"/>
              <a:t>вычисляется следующим образом: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9698" name="Picture 2" descr="http://www.exponenta.ru/educat/class/courses/tv/theme0/images/Image428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785794"/>
            <a:ext cx="3500462" cy="532235"/>
          </a:xfrm>
          <a:prstGeom prst="rect">
            <a:avLst/>
          </a:prstGeom>
          <a:noFill/>
        </p:spPr>
      </p:pic>
      <p:pic>
        <p:nvPicPr>
          <p:cNvPr id="29700" name="Picture 4" descr="http://www.exponenta.ru/educat/class/courses/tv/theme0/images/Image428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143380"/>
            <a:ext cx="3641956" cy="785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Дисперсия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Дисперсией конечной случайной величины </a:t>
            </a:r>
            <a:r>
              <a:rPr lang="ru-RU" dirty="0" err="1" smtClean="0"/>
              <a:t>x</a:t>
            </a:r>
            <a:r>
              <a:rPr lang="ru-RU" dirty="0" smtClean="0"/>
              <a:t> называется число по определению математического ожидания, дисперсия вычисляется по следующей формуле Дисперсию иногда обозначают как </a:t>
            </a:r>
            <a:r>
              <a:rPr lang="ru-RU" dirty="0" err="1" smtClean="0"/>
              <a:t>s</a:t>
            </a:r>
            <a:r>
              <a:rPr lang="ru-RU" dirty="0" smtClean="0"/>
              <a:t> 2 (</a:t>
            </a:r>
            <a:r>
              <a:rPr lang="ru-RU" dirty="0" err="1" smtClean="0"/>
              <a:t>x</a:t>
            </a:r>
            <a:r>
              <a:rPr lang="ru-RU" dirty="0" smtClean="0"/>
              <a:t>) или называется среднеквадратичным отклонением или стандартным отклонением случайной величины 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дисперсии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1.Дисперсия любой случайной величины неотрицательна D </a:t>
            </a:r>
            <a:r>
              <a:rPr lang="ru-RU" dirty="0" err="1" smtClean="0"/>
              <a:t>x</a:t>
            </a:r>
            <a:r>
              <a:rPr lang="ru-RU" dirty="0" smtClean="0"/>
              <a:t>&gt;0 При этом D x=0 тогда и только тогда, когда случайная величина постоянна.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Константа выносится из-под знака дисперсии с </a:t>
            </a:r>
            <a:r>
              <a:rPr lang="ru-RU" dirty="0" smtClean="0"/>
              <a:t>квадратом</a:t>
            </a:r>
          </a:p>
          <a:p>
            <a:r>
              <a:rPr lang="ru-RU" dirty="0" smtClean="0"/>
              <a:t> </a:t>
            </a:r>
            <a:r>
              <a:rPr lang="ru-RU" dirty="0" smtClean="0"/>
              <a:t>3. Сдвиг на константу не меняет дисперсии: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 smtClean="0"/>
              <a:t>. Дисперсия суммы независимых случайных величин равна сумме их дисперсий: ( </a:t>
            </a:r>
            <a:r>
              <a:rPr lang="ru-RU" dirty="0" err="1" smtClean="0"/>
              <a:t>x</a:t>
            </a:r>
            <a:r>
              <a:rPr lang="ru-RU" dirty="0" smtClean="0"/>
              <a:t> и </a:t>
            </a:r>
            <a:r>
              <a:rPr lang="ru-RU" dirty="0" err="1" smtClean="0"/>
              <a:t>h</a:t>
            </a:r>
            <a:r>
              <a:rPr lang="ru-RU" dirty="0" smtClean="0"/>
              <a:t> независимы ) 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643050"/>
            <a:ext cx="6562740" cy="478634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Возникновение теории вероятностей как науки относят к средним векам, к романтическому времени королей и мушкетеров, прекрасных дам и благородных рыцарей. Первоначальным толчком к развитию теории вероятностей послужили задачи, относящиеся к азартным играм, таким, как орлянка, кости, карты, рулетка, когда в них начали применять количественные подсчеты и прогнозирование шансов на успех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0011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Историческая справка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Картинки по запросу АЗАРТНЫЕ ИГ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2344329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3500430" y="428604"/>
            <a:ext cx="5133980" cy="60801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Зарождение теории вероятностей началось с того, что придворный французского короля, шевалье (кавалер) де Мере (1607-1648), сам азартный игрок, обратился к французскому физику, математику и философу</a:t>
            </a:r>
            <a:endParaRPr lang="ru-RU" dirty="0"/>
          </a:p>
        </p:txBody>
      </p:sp>
      <p:pic>
        <p:nvPicPr>
          <p:cNvPr id="15362" name="Picture 2" descr="Картинки по запросу короля, шевалье (кавалер) де Ме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3683783" cy="35290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4714884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hlinkClick r:id="rId3"/>
              </a:rPr>
              <a:t>Кавалер Шарль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643602" cy="635798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/>
              <a:t>До нас дошли два опроса де Мере к Паскалю: </a:t>
            </a:r>
          </a:p>
          <a:p>
            <a:pPr>
              <a:buNone/>
            </a:pPr>
            <a:r>
              <a:rPr lang="ru-RU" sz="2000" dirty="0" smtClean="0"/>
              <a:t>1) сколько раз надо бросить две игральные кости, чтобы случаев выпадения сразу двух шестерок было больше половины от общего числа бросаний; </a:t>
            </a:r>
          </a:p>
          <a:p>
            <a:pPr>
              <a:buNone/>
            </a:pPr>
            <a:r>
              <a:rPr lang="ru-RU" sz="2000" dirty="0" smtClean="0"/>
              <a:t>2) как справедливо разделить поставленные на кон деньги, если игроки прекратили игру преждевременно? В 1654 г. Паскаль обратился к математику Пьеру Ферма (1601-1665) и переписывался с ним по поводу этих задач. Они вдвоем установили некоторые исходные положения ТВ, в частности пришли к понятию математического ожидания и теоремам сложения и умножения вероятностей. Далее голландский ученый Х.Гюйгенс (1629-1695) в книге «О расчетах при азартных играх» (1657 г.) попытался дать собственное решение вопросов, затронутых в этой переписке. знаменитых в этой переписке. </a:t>
            </a:r>
          </a:p>
        </p:txBody>
      </p:sp>
      <p:sp>
        <p:nvSpPr>
          <p:cNvPr id="16386" name="AutoShape 2" descr="Картинки по запросу Пьеру Фер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и по запросу Пьеру Фер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и по запросу Пьеру Фер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2" name="Picture 8" descr="Картинки по запрос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85727"/>
            <a:ext cx="2757489" cy="368698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72198" y="4214818"/>
            <a:ext cx="2714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Пьер Ферма (1601-1665)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500174"/>
            <a:ext cx="6705616" cy="457995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В теории вероятностей рассматриваются </a:t>
            </a:r>
            <a:r>
              <a:rPr lang="ru-RU" b="1" dirty="0" smtClean="0"/>
              <a:t>испытания</a:t>
            </a:r>
            <a:r>
              <a:rPr lang="ru-RU" dirty="0" smtClean="0"/>
              <a:t>, результаты которых нельзя предсказать заранее, а сами испытания можно повторять, хотя бы теоретически, произвольное число раз при неизменном комплексе условий. Испытаниями, например, являются: подбрасывание монеты, выстрел из винтовки, проведение денежно-вещевой лотереи.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14290"/>
            <a:ext cx="8050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понятия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410" name="Picture 2" descr="Картинки по запросу подбрасывание монеты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6"/>
            <a:ext cx="321945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6215106" cy="67151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Случайным событием (возможным событием или просто событием) называется любой факт, который в результате испытания может произойти или не произойти. Для приведенных выше испытаний приведем примеры случайных событий: появление герба (реверса), попадание (промах) в цель, выигрыш автомобиля по билету лотереи. Случайное событие – это не какое-нибудь происшествие, а лишь возможный </a:t>
            </a:r>
            <a:r>
              <a:rPr lang="ru-RU" b="1" dirty="0" smtClean="0"/>
              <a:t>исход</a:t>
            </a:r>
            <a:r>
              <a:rPr lang="ru-RU" dirty="0" smtClean="0"/>
              <a:t>, результат испытания (опыта, эксперимента). События обозначаются прописными (заглавными) буквами латинского алфавита: A,B,C. </a:t>
            </a:r>
            <a:endParaRPr lang="ru-RU" dirty="0"/>
          </a:p>
        </p:txBody>
      </p:sp>
      <p:pic>
        <p:nvPicPr>
          <p:cNvPr id="19458" name="Picture 2" descr="Картинки по запросу Случайным событие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57166"/>
            <a:ext cx="2357454" cy="552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28604"/>
            <a:ext cx="8277252" cy="565152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Если при каждом испытании, при котором происходит событие A, происходит и событие B, то говорят, что A влечет за собой событие B (входит в В) или В включает событие А и обозначают A ⊂ B . Если одновременно A ⊂ B и B ⊂ A, то в этом случае события A и B называются равносильными. События A и B называются </a:t>
            </a:r>
            <a:r>
              <a:rPr lang="ru-RU" b="1" dirty="0" smtClean="0"/>
              <a:t>несовместными</a:t>
            </a:r>
            <a:r>
              <a:rPr lang="ru-RU" dirty="0" smtClean="0"/>
              <a:t>, если наступление одного из них исключает появление другого в одном и том же испытании. События A и B называются </a:t>
            </a:r>
            <a:r>
              <a:rPr lang="ru-RU" b="1" dirty="0" smtClean="0"/>
              <a:t>совместными</a:t>
            </a:r>
            <a:r>
              <a:rPr lang="ru-RU" dirty="0" smtClean="0"/>
              <a:t> если они могут произойти вместе в одном и том же испытании.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357298"/>
            <a:ext cx="5205418" cy="321470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Испытание состоит в однократном подбрасывании игральной кости с шестью гранями. Событие A – появление трех очков, событие B – появление четного числа очков, С – появление нечетного числа очков. События A и С совместны, поскольку число 3 – нечетное, а значит, если выпало 3 очка, то произошло и событие A и событие С. Кроме того, событие A влечет за собой событие С. </a:t>
            </a:r>
            <a:endParaRPr lang="ru-RU" dirty="0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2571768" cy="25717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4286256"/>
            <a:ext cx="8001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События A и В несовместны, т.к. если произошло и событие A, то не произойдет событие В, а если произошло событие В, то не произойдет событие А. События В и С также являются несовместными. События называются </a:t>
            </a:r>
            <a:r>
              <a:rPr lang="ru-RU" b="1" dirty="0" smtClean="0"/>
              <a:t>попарно несовместными </a:t>
            </a:r>
            <a:r>
              <a:rPr lang="ru-RU" dirty="0" smtClean="0"/>
              <a:t>(или </a:t>
            </a:r>
            <a:r>
              <a:rPr lang="ru-RU" b="1" dirty="0" smtClean="0"/>
              <a:t>взаимоисключающими</a:t>
            </a:r>
            <a:r>
              <a:rPr lang="ru-RU" dirty="0" smtClean="0"/>
              <a:t>), если любые два из них несовместны.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3.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6348426" cy="486570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«Выигрыш» и «проигрыш» по одному билету денежно- вещевой лотереи – события противоположные. Событие называется </a:t>
            </a:r>
            <a:r>
              <a:rPr lang="ru-RU" b="1" dirty="0" smtClean="0"/>
              <a:t>достоверным</a:t>
            </a:r>
            <a:r>
              <a:rPr lang="ru-RU" dirty="0" smtClean="0"/>
              <a:t>, если в результате испытания оно обязательно должно произойти. Событие называется </a:t>
            </a:r>
            <a:r>
              <a:rPr lang="ru-RU" b="1" dirty="0" smtClean="0"/>
              <a:t>невозможным</a:t>
            </a:r>
            <a:r>
              <a:rPr lang="ru-RU" dirty="0" smtClean="0"/>
              <a:t>, если в данном испытании оно заведомо не может произойти. Обозначим достоверное событие Ω , а невозможное ∅ .</a:t>
            </a:r>
            <a:endParaRPr lang="ru-RU" dirty="0"/>
          </a:p>
        </p:txBody>
      </p:sp>
      <p:pic>
        <p:nvPicPr>
          <p:cNvPr id="21506" name="Picture 2" descr="Картинки по запросу денежно- вещевой лотере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2679">
            <a:off x="6165686" y="657579"/>
            <a:ext cx="2773305" cy="1594235"/>
          </a:xfrm>
          <a:prstGeom prst="rect">
            <a:avLst/>
          </a:prstGeom>
          <a:noFill/>
        </p:spPr>
      </p:pic>
      <p:pic>
        <p:nvPicPr>
          <p:cNvPr id="21508" name="Picture 4" descr="Картинки по запросу денежно- вещевой лотере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436233">
            <a:off x="6326478" y="4428540"/>
            <a:ext cx="2367534" cy="1657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496</TotalTime>
  <Words>1096</Words>
  <PresentationFormat>Экран (4:3)</PresentationFormat>
  <Paragraphs>88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Министерство образования Нижегородской области ГБПОУ “Нижегородский автотранспортный техникум” Специальность 23.02.01 “Организация перевозок и управление на транспорте (по видам)” </vt:lpstr>
      <vt:lpstr>Слайд 2</vt:lpstr>
      <vt:lpstr>Слайд 3</vt:lpstr>
      <vt:lpstr>Слайд 4</vt:lpstr>
      <vt:lpstr>Слайд 5</vt:lpstr>
      <vt:lpstr>Слайд 6</vt:lpstr>
      <vt:lpstr>Слайд 7</vt:lpstr>
      <vt:lpstr>Пример 1</vt:lpstr>
      <vt:lpstr>Пример 3.</vt:lpstr>
      <vt:lpstr>Свойства вероятности</vt:lpstr>
      <vt:lpstr>Слайд 11</vt:lpstr>
      <vt:lpstr>Слайд 12</vt:lpstr>
      <vt:lpstr>Моменты </vt:lpstr>
      <vt:lpstr>Асимметрия </vt:lpstr>
      <vt:lpstr>Эксцесс  </vt:lpstr>
      <vt:lpstr>Слайд 16</vt:lpstr>
      <vt:lpstr>Слайд 17</vt:lpstr>
      <vt:lpstr>Дисперсия </vt:lpstr>
      <vt:lpstr>Свойства дисперсии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47</cp:revision>
  <dcterms:created xsi:type="dcterms:W3CDTF">2016-11-23T11:54:02Z</dcterms:created>
  <dcterms:modified xsi:type="dcterms:W3CDTF">2016-12-04T11:08:06Z</dcterms:modified>
</cp:coreProperties>
</file>