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95943B-1AAF-4B31-A4A8-6F740E9A77F8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BE1296-EB2D-4DD5-8313-9260B322923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4632" cy="204365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ОБЫКНОВЕННЫХ ДИФФЕРЕНЦИАЛЬНЫХ УРАВНЕНИЙ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100139"/>
            <a:ext cx="6400800" cy="1752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Подготовил 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студент </a:t>
            </a:r>
            <a:r>
              <a:rPr lang="ru-RU" sz="1800" dirty="0" err="1" smtClean="0">
                <a:solidFill>
                  <a:schemeClr val="tx1"/>
                </a:solidFill>
              </a:rPr>
              <a:t>гр</a:t>
            </a:r>
            <a:r>
              <a:rPr lang="ru-RU" sz="1800" dirty="0" smtClean="0">
                <a:solidFill>
                  <a:schemeClr val="tx1"/>
                </a:solidFill>
              </a:rPr>
              <a:t> 1Э-15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</a:t>
            </a:r>
            <a:r>
              <a:rPr lang="ru-RU" sz="1800" dirty="0" err="1" smtClean="0">
                <a:solidFill>
                  <a:schemeClr val="tx1"/>
                </a:solidFill>
              </a:rPr>
              <a:t>Молодовский</a:t>
            </a:r>
            <a:r>
              <a:rPr lang="ru-RU" sz="1800" dirty="0" smtClean="0">
                <a:solidFill>
                  <a:schemeClr val="tx1"/>
                </a:solidFill>
              </a:rPr>
              <a:t> А.И.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        Проверила</a:t>
            </a:r>
            <a:r>
              <a:rPr lang="en-US" sz="1800" dirty="0" smtClean="0">
                <a:solidFill>
                  <a:schemeClr val="tx1"/>
                </a:solidFill>
              </a:rPr>
              <a:t>:</a:t>
            </a:r>
            <a:r>
              <a:rPr lang="ru-RU" sz="1800" dirty="0" smtClean="0">
                <a:solidFill>
                  <a:schemeClr val="tx1"/>
                </a:solidFill>
              </a:rPr>
              <a:t> Демьянова Е.А.</a:t>
            </a:r>
          </a:p>
          <a:p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77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effectLst/>
              </a:rPr>
              <a:t>Обзор методов </a:t>
            </a:r>
            <a:r>
              <a:rPr lang="ru-RU" u="sng" dirty="0" smtClean="0">
                <a:effectLst/>
              </a:rPr>
              <a:t>интегрирования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31157" y="1268760"/>
            <a:ext cx="8964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Методы вычисления однократных интегралов называются </a:t>
            </a:r>
            <a:r>
              <a:rPr lang="ru-RU" i="1" dirty="0"/>
              <a:t>квадратурными</a:t>
            </a:r>
            <a:r>
              <a:rPr lang="ru-RU" dirty="0"/>
              <a:t> (для кратных интегралов – </a:t>
            </a:r>
            <a:r>
              <a:rPr lang="ru-RU" i="1" dirty="0"/>
              <a:t>кубатурными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r>
              <a:rPr lang="ru-RU" b="1" dirty="0"/>
              <a:t>Методы Ньютона-</a:t>
            </a:r>
            <a:r>
              <a:rPr lang="ru-RU" b="1" dirty="0" err="1"/>
              <a:t>Котеса</a:t>
            </a:r>
            <a:r>
              <a:rPr lang="ru-RU" b="1" dirty="0"/>
              <a:t>.</a:t>
            </a:r>
            <a:r>
              <a:rPr lang="ru-RU" dirty="0"/>
              <a:t> Здесь </a:t>
            </a:r>
            <a:r>
              <a:rPr lang="ru-RU" i="1" dirty="0"/>
              <a:t>φ(x)</a:t>
            </a:r>
            <a:r>
              <a:rPr lang="ru-RU" dirty="0"/>
              <a:t> – полином различных степеней. Сюда относятся метод прямоугольников, трапеций, Симпсона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/>
              <a:t>Методы статистических испытаний (методы Монте-Карло).</a:t>
            </a:r>
            <a:r>
              <a:rPr lang="ru-RU" dirty="0"/>
              <a:t> Здесь узлы сетки для квадратурного или кубатурного интегрирования выбираются с помощью датчика случайных чисел, ответ носит вероятностный характер. В основном применяются для вычисления кратных </a:t>
            </a:r>
            <a:r>
              <a:rPr lang="ru-RU" dirty="0" smtClean="0"/>
              <a:t>интегралов</a:t>
            </a:r>
          </a:p>
          <a:p>
            <a:r>
              <a:rPr lang="ru-RU" dirty="0" smtClean="0"/>
              <a:t>.</a:t>
            </a:r>
            <a:endParaRPr lang="ru-RU" dirty="0"/>
          </a:p>
          <a:p>
            <a:r>
              <a:rPr lang="ru-RU" b="1" dirty="0"/>
              <a:t>Сплайновые методы.</a:t>
            </a:r>
            <a:r>
              <a:rPr lang="ru-RU" dirty="0"/>
              <a:t> Здесь </a:t>
            </a:r>
            <a:r>
              <a:rPr lang="ru-RU" i="1" dirty="0"/>
              <a:t>φ(x)</a:t>
            </a:r>
            <a:r>
              <a:rPr lang="ru-RU" dirty="0"/>
              <a:t> – </a:t>
            </a:r>
            <a:r>
              <a:rPr lang="ru-RU" dirty="0" err="1"/>
              <a:t>кусочный</a:t>
            </a:r>
            <a:r>
              <a:rPr lang="ru-RU" dirty="0"/>
              <a:t> полином с условиями связи между отдельными полиномами посредством системы коэффициентов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/>
              <a:t>Методы наивысшей алгебраической точности.</a:t>
            </a:r>
            <a:r>
              <a:rPr lang="ru-RU" dirty="0"/>
              <a:t> Обеспечивают оптимальную расстановку узлов сетки </a:t>
            </a:r>
          </a:p>
        </p:txBody>
      </p:sp>
    </p:spTree>
    <p:extLst>
      <p:ext uri="{BB962C8B-B14F-4D97-AF65-F5344CB8AC3E}">
        <p14:creationId xmlns:p14="http://schemas.microsoft.com/office/powerpoint/2010/main" val="256146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91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Рассмотрим один из них</a:t>
            </a:r>
            <a:r>
              <a:rPr lang="en-US" dirty="0"/>
              <a:t>:</a:t>
            </a:r>
            <a:r>
              <a:rPr lang="ru-RU" dirty="0" smtClean="0"/>
              <a:t>метод прямоугольников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196752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Различают метод левых, правых и средних прямоугольников. Суть метода ясна из рисунка. На каждом шаге интегрирования функция аппроксимируется полиномом нулевой степени – отрезком, параллельным оси абсцисс.</a:t>
            </a:r>
          </a:p>
        </p:txBody>
      </p:sp>
      <p:pic>
        <p:nvPicPr>
          <p:cNvPr id="9220" name="Picture 4" descr="http://dssp.petrsu.ru/p/tutorial/meth_calc/files/04.files/image00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35576"/>
            <a:ext cx="855455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482786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</a:rPr>
              <a:t>Выведем формулу метода прямоугольников из анализа разложения функции </a:t>
            </a:r>
            <a:r>
              <a:rPr lang="ru-RU" sz="2000" i="1" dirty="0">
                <a:solidFill>
                  <a:srgbClr val="000000"/>
                </a:solidFill>
              </a:rPr>
              <a:t>f(x)</a:t>
            </a:r>
            <a:r>
              <a:rPr lang="ru-RU" sz="2000" dirty="0">
                <a:solidFill>
                  <a:srgbClr val="000000"/>
                </a:solidFill>
              </a:rPr>
              <a:t> в ряд Тейлора вблизи некоторой точки </a:t>
            </a:r>
            <a:r>
              <a:rPr lang="ru-RU" sz="2000" i="1" dirty="0">
                <a:solidFill>
                  <a:srgbClr val="000000"/>
                </a:solidFill>
              </a:rPr>
              <a:t>x = </a:t>
            </a:r>
            <a:r>
              <a:rPr lang="ru-RU" sz="2000" i="1" dirty="0" err="1">
                <a:solidFill>
                  <a:srgbClr val="000000"/>
                </a:solidFill>
              </a:rPr>
              <a:t>x</a:t>
            </a:r>
            <a:r>
              <a:rPr lang="ru-RU" sz="2000" i="1" baseline="-25000" dirty="0" err="1">
                <a:solidFill>
                  <a:srgbClr val="000000"/>
                </a:solidFill>
              </a:rPr>
              <a:t>i</a:t>
            </a:r>
            <a:r>
              <a:rPr lang="ru-RU" sz="2000" dirty="0">
                <a:solidFill>
                  <a:srgbClr val="000000"/>
                </a:solidFill>
              </a:rPr>
              <a:t>.</a:t>
            </a:r>
            <a:endParaRPr lang="ru-RU" sz="2000" dirty="0"/>
          </a:p>
        </p:txBody>
      </p:sp>
      <p:pic>
        <p:nvPicPr>
          <p:cNvPr id="9222" name="Picture 6" descr="http://dssp.petrsu.ru/p/tutorial/meth_calc/files/04.files/image01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649" y="5661248"/>
            <a:ext cx="586143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6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392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</a:rPr>
              <a:t>Выведем формулу метода прямоугольников из анализа разложения функции </a:t>
            </a:r>
            <a:r>
              <a:rPr lang="ru-RU" sz="2000" i="1" dirty="0">
                <a:solidFill>
                  <a:srgbClr val="000000"/>
                </a:solidFill>
              </a:rPr>
              <a:t>f(x)</a:t>
            </a:r>
            <a:r>
              <a:rPr lang="ru-RU" sz="2000" dirty="0">
                <a:solidFill>
                  <a:srgbClr val="000000"/>
                </a:solidFill>
              </a:rPr>
              <a:t> в ряд Тейлора вблизи некоторой точки </a:t>
            </a:r>
            <a:r>
              <a:rPr lang="ru-RU" sz="2000" i="1" dirty="0">
                <a:solidFill>
                  <a:srgbClr val="000000"/>
                </a:solidFill>
              </a:rPr>
              <a:t>x = </a:t>
            </a:r>
            <a:r>
              <a:rPr lang="ru-RU" sz="2000" i="1" dirty="0" err="1">
                <a:solidFill>
                  <a:srgbClr val="000000"/>
                </a:solidFill>
              </a:rPr>
              <a:t>x</a:t>
            </a:r>
            <a:r>
              <a:rPr lang="ru-RU" sz="2000" i="1" baseline="-25000" dirty="0" err="1">
                <a:solidFill>
                  <a:srgbClr val="000000"/>
                </a:solidFill>
              </a:rPr>
              <a:t>i</a:t>
            </a:r>
            <a:r>
              <a:rPr lang="ru-RU" sz="2000" dirty="0">
                <a:solidFill>
                  <a:srgbClr val="000000"/>
                </a:solidFill>
              </a:rPr>
              <a:t>.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84666"/>
            <a:ext cx="3417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 flipH="1">
            <a:off x="341760" y="969449"/>
            <a:ext cx="5578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4" name="Picture 4" descr="http://dssp.petrsu.ru/p/tutorial/meth_calc/files/04.files/image01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63" y="1154115"/>
            <a:ext cx="801087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491880" y="673111"/>
            <a:ext cx="16450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</a:rPr>
              <a:t>Вычислим </a:t>
            </a:r>
            <a:endParaRPr lang="ru-RU" sz="2400" dirty="0"/>
          </a:p>
        </p:txBody>
      </p:sp>
      <p:pic>
        <p:nvPicPr>
          <p:cNvPr id="10246" name="Picture 6" descr="http://dssp.petrsu.ru/p/tutorial/meth_calc/files/04.files/image01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0" y="2056670"/>
            <a:ext cx="466250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http://dssp.petrsu.ru/p/tutorial/meth_calc/files/04.files/image018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00238"/>
            <a:ext cx="2556809" cy="87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-21882" y="2980003"/>
            <a:ext cx="90583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</a:rPr>
              <a:t>Получили формулу </a:t>
            </a:r>
            <a:r>
              <a:rPr lang="ru-RU" sz="2000" i="1" dirty="0">
                <a:solidFill>
                  <a:srgbClr val="000000"/>
                </a:solidFill>
              </a:rPr>
              <a:t>правых (или левых) прямоугольников</a:t>
            </a:r>
            <a:r>
              <a:rPr lang="ru-RU" sz="2000" dirty="0">
                <a:solidFill>
                  <a:srgbClr val="000000"/>
                </a:solidFill>
              </a:rPr>
              <a:t> и априорную оценку погрешности </a:t>
            </a:r>
            <a:r>
              <a:rPr lang="ru-RU" sz="2000" i="1" dirty="0">
                <a:solidFill>
                  <a:srgbClr val="000000"/>
                </a:solidFill>
              </a:rPr>
              <a:t>r</a:t>
            </a:r>
            <a:r>
              <a:rPr lang="ru-RU" sz="2000" dirty="0">
                <a:solidFill>
                  <a:srgbClr val="000000"/>
                </a:solidFill>
              </a:rPr>
              <a:t> на отдельном шаге интегрирования. Основной критерий, по которому судят о точности алгоритма – степень при величине шага в формуле априорной оценки погрешности.</a:t>
            </a:r>
            <a:endParaRPr lang="ru-RU" sz="2000" dirty="0"/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307" y="4149078"/>
            <a:ext cx="2899535" cy="2518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09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385"/>
            <a:ext cx="5472608" cy="6601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26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460" y="-3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0" dirty="0">
                <a:effectLst/>
              </a:rPr>
              <a:t>Численное дифференцирование</a:t>
            </a:r>
            <a:br>
              <a:rPr lang="ru-RU" b="0" dirty="0">
                <a:effectLst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85034" y="764703"/>
            <a:ext cx="92525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000" dirty="0"/>
              <a:t>основе численного дифференцирования лежит аппроксимация функции, от которой берется </a:t>
            </a:r>
            <a:r>
              <a:rPr lang="ru-RU" sz="2000" dirty="0" smtClean="0"/>
              <a:t>производная, интерполяционным многочленом</a:t>
            </a:r>
            <a:r>
              <a:rPr lang="ru-RU" sz="2000" dirty="0"/>
              <a:t>. Все основные формулы численного дифференцирования могут быть получены при помощи первого интерполяционного многочлена Ньютона (формулы Ньютона для начала таблицы).</a:t>
            </a:r>
          </a:p>
          <a:p>
            <a:r>
              <a:rPr lang="ru-RU" sz="2000" dirty="0"/>
              <a:t>Основными задачами являются вычисление производной на краях таблицы и в её середине. Для равномерной сетки формулы численного дифференцирования «в начале таблицы» можно представить в общем </a:t>
            </a:r>
            <a:r>
              <a:rPr lang="ru-RU" sz="2000" dirty="0" smtClean="0"/>
              <a:t>виде:</a:t>
            </a:r>
            <a:endParaRPr lang="ru-RU" sz="2000" dirty="0"/>
          </a:p>
        </p:txBody>
      </p:sp>
      <p:sp>
        <p:nvSpPr>
          <p:cNvPr id="5" name="AutoShape 2" descr="f'_{i}={\frac  {1}{bh}}\sum _{j}a_{j}f_{{i+j}}+\Delta (f),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f'_{i}={\frac  {1}{bh}}\sum _{j}a_{j}f_{{i+j}}+\Delta (f),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491" y="3341696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Методы численного дифференцирования применяются, если исходную функцию f(x) трудно или невозможно продифференцировать аналитически. Например, эта функция может быть задана таблично. Задача численного дифференцирования – выбрать легко вычисляемую функцию (обычно полином) , для которой приближенно полагают </a:t>
            </a:r>
            <a:endParaRPr lang="ru-RU" sz="2000" dirty="0"/>
          </a:p>
        </p:txBody>
      </p:sp>
      <p:pic>
        <p:nvPicPr>
          <p:cNvPr id="12295" name="Picture 7" descr="http://dssp.petrsu.ru/p/tutorial/meth_calc/files/06.files/image0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273248"/>
            <a:ext cx="4200575" cy="87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8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247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Один из универсальных способов построения формул численного дифференцирования состоит в том, что по значениям функции </a:t>
            </a:r>
            <a:r>
              <a:rPr lang="en-US" sz="2000" dirty="0" smtClean="0"/>
              <a:t>f(x) </a:t>
            </a:r>
            <a:r>
              <a:rPr lang="ru-RU" sz="2000" dirty="0" smtClean="0"/>
              <a:t>в некоторых узлах </a:t>
            </a:r>
            <a:r>
              <a:rPr lang="en-US" sz="2000" dirty="0" smtClean="0"/>
              <a:t>x</a:t>
            </a:r>
            <a:r>
              <a:rPr lang="ru-RU" sz="2000" dirty="0" smtClean="0"/>
              <a:t>о,</a:t>
            </a:r>
            <a:r>
              <a:rPr lang="en-US" sz="2000" dirty="0" smtClean="0"/>
              <a:t>x1</a:t>
            </a:r>
            <a:r>
              <a:rPr lang="ru-RU" sz="2000" dirty="0" smtClean="0"/>
              <a:t>,…,</a:t>
            </a:r>
            <a:r>
              <a:rPr lang="en-US" sz="2000" dirty="0" err="1" smtClean="0"/>
              <a:t>xn</a:t>
            </a:r>
            <a:r>
              <a:rPr lang="ru-RU" sz="2000" dirty="0" smtClean="0"/>
              <a:t> строят интерполяционный полином</a:t>
            </a:r>
            <a:r>
              <a:rPr lang="en-US" sz="2000" dirty="0"/>
              <a:t>P</a:t>
            </a:r>
            <a:r>
              <a:rPr lang="en-US" sz="2000" dirty="0" smtClean="0"/>
              <a:t>(n)(x)</a:t>
            </a:r>
            <a:r>
              <a:rPr lang="ru-RU" sz="2000" dirty="0" smtClean="0"/>
              <a:t> в форме Лагранжа или в форме Ньютона) и приближенно полагают</a:t>
            </a:r>
            <a:endParaRPr lang="ru-RU" sz="2000" dirty="0"/>
          </a:p>
        </p:txBody>
      </p:sp>
      <p:sp>
        <p:nvSpPr>
          <p:cNvPr id="5" name="AutoShape 4" descr="f^{{(r)}}(x)=P_{N}^{{(r)}}(x)+R,0\leq r\leq 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f^{{(r)}}(x)=P_{N}^{{(r)}}(x)+R,0\leq r\leq 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f^{{(r)}}(x)=P_{N}^{{(r)}}(x)+R,0\leq r\leq 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4" y="2204864"/>
            <a:ext cx="4541342" cy="3406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2204864"/>
            <a:ext cx="4266249" cy="3312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308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11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391" y="116632"/>
            <a:ext cx="912324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Первоначально дифференциальные уравнения возникли из задач механики, в которых требовалось определить координаты тел, их скорости и ускорения, рассматриваемые как функции времени при различных воздействиях. К дифференциальным уравнениям приводили также некоторые рассмотренные в то время геометрические задачи.</a:t>
            </a:r>
          </a:p>
          <a:p>
            <a:r>
              <a:rPr lang="ru-RU" sz="2000" dirty="0"/>
              <a:t>Основой теории дифференциальных уравнений стало дифференциальное исчисление, созданное Лейбницем и Ньютоном(1642—1727). Сам термин «дифференциальное уравнение» был предложен в 1676 году Лейбницем</a:t>
            </a:r>
            <a:r>
              <a:rPr lang="ru-RU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94083"/>
            <a:ext cx="3372481" cy="4271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94083"/>
            <a:ext cx="3312368" cy="4256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57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67"/>
            <a:ext cx="8229600" cy="1143000"/>
          </a:xfrm>
        </p:spPr>
        <p:txBody>
          <a:bodyPr/>
          <a:lstStyle/>
          <a:p>
            <a:r>
              <a:rPr lang="ru-RU" dirty="0">
                <a:effectLst/>
              </a:rPr>
              <a:t>Постановка задачи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При решении научных и инженерно-технических задач часто бывает необходимо математически описать какую-либо динамическую систему. Лучше всего это делать в виде дифференциальных уравнений (</a:t>
            </a:r>
            <a:r>
              <a:rPr lang="ru-RU" sz="2000" b="1" dirty="0"/>
              <a:t>ДУ</a:t>
            </a:r>
            <a:r>
              <a:rPr lang="ru-RU" sz="2000" dirty="0"/>
              <a:t>) или системы дифференциальных уравнений. Наиболее часто они такая задача возникает при решении проблем, связанных с моделированием кинетики химических реакций и различных явлений переноса (тепла, массы, импульса) – теплообмена, перемешивания, сушки, адсорбции, при описании движения макро- и микрочастиц.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31" y="3535273"/>
            <a:ext cx="4430304" cy="3322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30189"/>
            <a:ext cx="3024336" cy="3283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472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252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Обыкновенным дифференциальным уравнением</a:t>
            </a:r>
            <a:r>
              <a:rPr lang="ru-RU" sz="2400" dirty="0"/>
              <a:t> (ОДУ) n-</a:t>
            </a:r>
            <a:r>
              <a:rPr lang="ru-RU" sz="2400" dirty="0" err="1"/>
              <a:t>го</a:t>
            </a:r>
            <a:r>
              <a:rPr lang="ru-RU" sz="2400" dirty="0"/>
              <a:t> порядка называется следующее уравнение, которое содержит одну или несколько производных от искомой функции y(x):</a:t>
            </a:r>
          </a:p>
        </p:txBody>
      </p:sp>
      <p:pic>
        <p:nvPicPr>
          <p:cNvPr id="3076" name="Picture 4" descr="http://www.physchem.chimfak.rsu.ru/Source/NumMethods/ODE.files/image0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48326"/>
            <a:ext cx="4366121" cy="56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916832"/>
            <a:ext cx="93610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з</a:t>
            </a:r>
            <a:r>
              <a:rPr lang="ru-RU" sz="2000" dirty="0" smtClean="0"/>
              <a:t>десь y(n) обозначает производную порядка n некоторой функции y(x), x – это независимая переменная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8" name="Picture 6" descr="http://www.physchem.chimfak.rsu.ru/Source/NumMethods/ODE.files/image00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880" y="2624718"/>
            <a:ext cx="4798169" cy="67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964" y="34290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Именно такая форма записи принята в качестве </a:t>
            </a:r>
            <a:r>
              <a:rPr lang="ru-RU" sz="2000" i="1" dirty="0"/>
              <a:t>стандартной</a:t>
            </a:r>
            <a:r>
              <a:rPr lang="ru-RU" sz="2000" dirty="0"/>
              <a:t> при рассмотрении численных методов решения ОДУ.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964" y="4963289"/>
            <a:ext cx="9252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smtClean="0"/>
              <a:t>Общее решение ОДУ</a:t>
            </a:r>
            <a:r>
              <a:rPr lang="ru-RU" sz="2400" smtClean="0"/>
              <a:t> </a:t>
            </a:r>
            <a:r>
              <a:rPr lang="ru-RU" sz="2400" i="1" smtClean="0"/>
              <a:t>n</a:t>
            </a:r>
            <a:r>
              <a:rPr lang="ru-RU" sz="2400" smtClean="0"/>
              <a:t>-го порядка содержит n произвольных констант </a:t>
            </a:r>
            <a:endParaRPr lang="ru-RU" sz="2400" dirty="0"/>
          </a:p>
        </p:txBody>
      </p:sp>
      <p:pic>
        <p:nvPicPr>
          <p:cNvPr id="3080" name="Picture 8" descr="http://www.physchem.chimfak.rsu.ru/Source/NumMethods/ODE.files/image0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044627"/>
            <a:ext cx="4844972" cy="67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403648" y="5424954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1" dirty="0" smtClean="0">
                <a:solidFill>
                  <a:srgbClr val="000000"/>
                </a:solidFill>
                <a:effectLst/>
                <a:latin typeface="Times New Roman"/>
              </a:rPr>
              <a:t>C</a:t>
            </a:r>
            <a:r>
              <a:rPr lang="en-US" b="0" i="1" baseline="-25000" dirty="0" smtClean="0">
                <a:solidFill>
                  <a:srgbClr val="000000"/>
                </a:solidFill>
                <a:effectLst/>
                <a:latin typeface="Times New Roman"/>
              </a:rPr>
              <a:t>1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, </a:t>
            </a:r>
            <a:r>
              <a:rPr lang="en-US" b="0" i="1" dirty="0" smtClean="0">
                <a:solidFill>
                  <a:srgbClr val="000000"/>
                </a:solidFill>
                <a:effectLst/>
                <a:latin typeface="Times New Roman"/>
              </a:rPr>
              <a:t>C</a:t>
            </a:r>
            <a:r>
              <a:rPr lang="en-US" b="0" i="1" baseline="-25000" dirty="0" smtClean="0">
                <a:solidFill>
                  <a:srgbClr val="000000"/>
                </a:solidFill>
                <a:effectLst/>
                <a:latin typeface="Times New Roman"/>
              </a:rPr>
              <a:t>2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, …, </a:t>
            </a:r>
            <a:r>
              <a:rPr lang="en-US" b="0" i="1" dirty="0" err="1" smtClean="0">
                <a:solidFill>
                  <a:srgbClr val="000000"/>
                </a:solidFill>
                <a:effectLst/>
                <a:latin typeface="Times New Roman"/>
              </a:rPr>
              <a:t>C</a:t>
            </a:r>
            <a:r>
              <a:rPr lang="en-US" b="0" i="1" baseline="-25000" dirty="0" err="1" smtClean="0">
                <a:solidFill>
                  <a:srgbClr val="000000"/>
                </a:solidFill>
                <a:effectLst/>
                <a:latin typeface="Times New Roman"/>
              </a:rPr>
              <a:t>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31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Задача Коши (начальная задача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Необходимо найти такое </a:t>
            </a:r>
            <a:r>
              <a:rPr lang="ru-RU" sz="2400" i="1" dirty="0"/>
              <a:t>частное </a:t>
            </a:r>
            <a:r>
              <a:rPr lang="ru-RU" sz="2400" i="1" dirty="0" smtClean="0"/>
              <a:t>решение </a:t>
            </a:r>
            <a:r>
              <a:rPr lang="ru-RU" sz="2400" dirty="0" smtClean="0"/>
              <a:t>дифференциального </a:t>
            </a:r>
            <a:r>
              <a:rPr lang="ru-RU" sz="2400" dirty="0"/>
              <a:t>уравнения, которое удовлетворяет определенным </a:t>
            </a:r>
            <a:r>
              <a:rPr lang="ru-RU" sz="2400" i="1" dirty="0"/>
              <a:t>начальными условиям, заданным в одной точке</a:t>
            </a:r>
            <a:r>
              <a:rPr lang="ru-RU" sz="2400" dirty="0"/>
              <a:t>:</a:t>
            </a:r>
          </a:p>
        </p:txBody>
      </p:sp>
      <p:pic>
        <p:nvPicPr>
          <p:cNvPr id="4098" name="Picture 2" descr="http://www.physchem.chimfak.rsu.ru/Source/NumMethods/ODE.files/image02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22" y="2017751"/>
            <a:ext cx="8035235" cy="70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08520" y="2636912"/>
            <a:ext cx="9252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то есть, задано определенное значение независимой переменной </a:t>
            </a:r>
            <a:r>
              <a:rPr lang="ru-RU" sz="2000" i="1" dirty="0"/>
              <a:t>(х</a:t>
            </a:r>
            <a:r>
              <a:rPr lang="ru-RU" sz="2000" i="1" baseline="-25000" dirty="0"/>
              <a:t>0</a:t>
            </a:r>
            <a:r>
              <a:rPr lang="ru-RU" sz="2000" i="1" dirty="0"/>
              <a:t>)</a:t>
            </a:r>
            <a:r>
              <a:rPr lang="ru-RU" sz="2000" dirty="0"/>
              <a:t>, и значение функции и всех ее производных вплоть до порядка </a:t>
            </a:r>
            <a:r>
              <a:rPr lang="ru-RU" sz="2000" i="1" dirty="0"/>
              <a:t>(n-1)</a:t>
            </a:r>
            <a:r>
              <a:rPr lang="ru-RU" sz="2000" dirty="0"/>
              <a:t> в этой точке. Эта точка </a:t>
            </a:r>
            <a:r>
              <a:rPr lang="ru-RU" sz="2000" i="1" dirty="0"/>
              <a:t>(х</a:t>
            </a:r>
            <a:r>
              <a:rPr lang="ru-RU" sz="2000" i="1" baseline="-25000" dirty="0"/>
              <a:t>0</a:t>
            </a:r>
            <a:r>
              <a:rPr lang="ru-RU" sz="2000" i="1" dirty="0"/>
              <a:t>)</a:t>
            </a:r>
            <a:r>
              <a:rPr lang="ru-RU" sz="2000" dirty="0"/>
              <a:t>называется </a:t>
            </a:r>
            <a:r>
              <a:rPr lang="ru-RU" sz="2000" i="1" dirty="0"/>
              <a:t>начальной</a:t>
            </a:r>
            <a:r>
              <a:rPr lang="ru-RU" sz="2000" dirty="0"/>
              <a:t>. Например, если решается ДУ 1-го порядка, то начальные условия выражаются в виде пары чисел </a:t>
            </a:r>
            <a:r>
              <a:rPr lang="ru-RU" sz="2000" i="1" dirty="0"/>
              <a:t>(x</a:t>
            </a:r>
            <a:r>
              <a:rPr lang="ru-RU" sz="2000" i="1" baseline="-25000" dirty="0"/>
              <a:t>0</a:t>
            </a:r>
            <a:r>
              <a:rPr lang="ru-RU" sz="2000" i="1" dirty="0"/>
              <a:t>, y</a:t>
            </a:r>
            <a:r>
              <a:rPr lang="ru-RU" sz="2000" i="1" baseline="-25000" dirty="0"/>
              <a:t>0</a:t>
            </a:r>
            <a:r>
              <a:rPr lang="ru-RU" sz="2000" i="1" dirty="0"/>
              <a:t>)</a:t>
            </a:r>
            <a:endParaRPr lang="ru-RU" sz="2000" dirty="0"/>
          </a:p>
        </p:txBody>
      </p:sp>
      <p:pic>
        <p:nvPicPr>
          <p:cNvPr id="4100" name="Picture 4" descr="http://www.physchem.chimfak.rsu.ru/Source/NumMethods/ODE.files/image02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960351"/>
            <a:ext cx="2495394" cy="617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01" y="457776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Такого рода задача встречается при решении </a:t>
            </a:r>
            <a:r>
              <a:rPr lang="ru-RU" sz="2000" b="1" dirty="0"/>
              <a:t>ОДУ</a:t>
            </a:r>
            <a:r>
              <a:rPr lang="ru-RU" sz="2000" dirty="0"/>
              <a:t>, которые описывают, например, кинетику химических реакций. В этом случае известны концентрации веществ в начальный момент времени </a:t>
            </a:r>
            <a:r>
              <a:rPr lang="ru-RU" sz="2000" i="1" dirty="0"/>
              <a:t>(</a:t>
            </a:r>
            <a:r>
              <a:rPr lang="ru-RU" sz="2000" b="1" i="1" dirty="0"/>
              <a:t>t = 0</a:t>
            </a:r>
            <a:r>
              <a:rPr lang="ru-RU" sz="2000" i="1" dirty="0"/>
              <a:t>)</a:t>
            </a:r>
            <a:r>
              <a:rPr lang="ru-RU" sz="2000" dirty="0"/>
              <a:t>, и необходимо найти концентрации веществ через некоторый промежуток времени </a:t>
            </a:r>
            <a:r>
              <a:rPr lang="ru-RU" sz="2000" i="1" dirty="0"/>
              <a:t>(</a:t>
            </a:r>
            <a:r>
              <a:rPr lang="ru-RU" sz="2000" b="1" i="1" dirty="0"/>
              <a:t>t</a:t>
            </a:r>
            <a:r>
              <a:rPr lang="ru-RU" sz="2000" i="1" dirty="0"/>
              <a:t>)</a:t>
            </a:r>
            <a:r>
              <a:rPr lang="ru-RU" sz="2000" dirty="0"/>
              <a:t>. В качестве примера можно так же привести задачу о теплопереносе или массопереносе (диффузии), уравнение движения материальной точки под действием сил и т.д.</a:t>
            </a:r>
          </a:p>
        </p:txBody>
      </p:sp>
    </p:spTree>
    <p:extLst>
      <p:ext uri="{BB962C8B-B14F-4D97-AF65-F5344CB8AC3E}">
        <p14:creationId xmlns:p14="http://schemas.microsoft.com/office/powerpoint/2010/main" val="310314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086" y="-99392"/>
            <a:ext cx="8229600" cy="1143000"/>
          </a:xfrm>
        </p:spPr>
        <p:txBody>
          <a:bodyPr/>
          <a:lstStyle/>
          <a:p>
            <a:r>
              <a:rPr lang="ru-RU" b="0" dirty="0">
                <a:effectLst/>
              </a:rPr>
              <a:t>Метод Эйлера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62" y="98072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Исторически первым и наиболее простым способом численного решения задачи Коши для ОДУ первого порядка является метод Эйлера. В его основе лежит аппроксимация производной отношением конечных приращений зависимой </a:t>
            </a:r>
            <a:r>
              <a:rPr lang="ru-RU" sz="2400" i="1" dirty="0"/>
              <a:t>(</a:t>
            </a:r>
            <a:r>
              <a:rPr lang="ru-RU" sz="2400" b="1" i="1" dirty="0"/>
              <a:t>y</a:t>
            </a:r>
            <a:r>
              <a:rPr lang="ru-RU" sz="2400" i="1" dirty="0"/>
              <a:t>)</a:t>
            </a:r>
            <a:r>
              <a:rPr lang="ru-RU" sz="2400" dirty="0"/>
              <a:t> и независимой </a:t>
            </a:r>
            <a:r>
              <a:rPr lang="ru-RU" sz="2400" i="1" dirty="0"/>
              <a:t>(</a:t>
            </a:r>
            <a:r>
              <a:rPr lang="ru-RU" sz="2400" b="1" i="1" dirty="0"/>
              <a:t>x</a:t>
            </a:r>
            <a:r>
              <a:rPr lang="ru-RU" sz="2400" dirty="0"/>
              <a:t>) переменных между узлами равномерной сетки:</a:t>
            </a:r>
          </a:p>
        </p:txBody>
      </p:sp>
      <p:pic>
        <p:nvPicPr>
          <p:cNvPr id="5122" name="Picture 2" descr="http://www.physchem.chimfak.rsu.ru/Source/NumMethods/ODE.files/image04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34319"/>
            <a:ext cx="540058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3861048"/>
            <a:ext cx="89010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effectLst/>
                <a:latin typeface="Arial"/>
              </a:rPr>
              <a:t>где </a:t>
            </a:r>
            <a:r>
              <a:rPr lang="ru-RU" sz="2000" i="1" dirty="0"/>
              <a:t>y</a:t>
            </a:r>
            <a:r>
              <a:rPr lang="ru-RU" sz="2000" i="1" baseline="-25000" dirty="0"/>
              <a:t>i+1</a:t>
            </a:r>
            <a:r>
              <a:rPr lang="ru-RU" sz="2000" b="0" i="0" baseline="-25000" dirty="0" smtClean="0">
                <a:effectLst/>
                <a:latin typeface="Arial"/>
              </a:rPr>
              <a:t> </a:t>
            </a:r>
            <a:r>
              <a:rPr lang="ru-RU" sz="2000" b="0" i="0" dirty="0" smtClean="0">
                <a:effectLst/>
                <a:latin typeface="Arial"/>
              </a:rPr>
              <a:t> это искомое значение функции в точке </a:t>
            </a:r>
            <a:r>
              <a:rPr lang="ru-RU" sz="2000" i="1" dirty="0"/>
              <a:t>x</a:t>
            </a:r>
            <a:r>
              <a:rPr lang="ru-RU" sz="2000" i="1" baseline="-25000" dirty="0"/>
              <a:t>i+1</a:t>
            </a:r>
            <a:r>
              <a:rPr lang="ru-RU" sz="2000" b="0" i="0" dirty="0" smtClean="0">
                <a:effectLst/>
                <a:latin typeface="Arial"/>
              </a:rPr>
              <a:t>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62" y="4273734"/>
            <a:ext cx="91354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Если теперь преобразовать это уравнение, и учесть равномерность сетки интегрирования, то получится итерационная формула, по которой можно вычислить  </a:t>
            </a:r>
            <a:r>
              <a:rPr lang="ru-RU" sz="2000" b="1" i="1" dirty="0"/>
              <a:t>y</a:t>
            </a:r>
            <a:r>
              <a:rPr lang="ru-RU" sz="2000" b="1" i="1" baseline="-25000" dirty="0"/>
              <a:t>i+1</a:t>
            </a:r>
            <a:r>
              <a:rPr lang="ru-RU" sz="2000" dirty="0"/>
              <a:t> , если известно </a:t>
            </a:r>
            <a:r>
              <a:rPr lang="ru-RU" sz="2000" i="1" dirty="0" err="1"/>
              <a:t>y</a:t>
            </a:r>
            <a:r>
              <a:rPr lang="ru-RU" sz="2000" i="1" baseline="-25000" dirty="0" err="1"/>
              <a:t>i</a:t>
            </a:r>
            <a:r>
              <a:rPr lang="ru-RU" sz="2000" dirty="0"/>
              <a:t>  в точке </a:t>
            </a:r>
            <a:r>
              <a:rPr lang="ru-RU" sz="2000" i="1" dirty="0" err="1"/>
              <a:t>х</a:t>
            </a:r>
            <a:r>
              <a:rPr lang="ru-RU" sz="2000" i="1" baseline="-25000" dirty="0" err="1"/>
              <a:t>i</a:t>
            </a:r>
            <a:r>
              <a:rPr lang="ru-RU" sz="2000" dirty="0"/>
              <a:t>:</a:t>
            </a:r>
          </a:p>
        </p:txBody>
      </p:sp>
      <p:pic>
        <p:nvPicPr>
          <p:cNvPr id="5124" name="Picture 4" descr="http://www.physchem.chimfak.rsu.ru/Source/NumMethods/ODE.files/image04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273" y="5589240"/>
            <a:ext cx="522058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45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252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Сравнивая формулу Эйлера с общим выражением, полученным ранее, видно, что для приближенного вычисления интеграла в  в методе Эйлера используется простейшая формула интегрирования - формула прямоугольников по левому краю отрезка</a:t>
            </a:r>
          </a:p>
        </p:txBody>
      </p:sp>
      <p:pic>
        <p:nvPicPr>
          <p:cNvPr id="6146" name="Picture 2" descr="http://www.physchem.chimfak.rsu.ru/Source/NumMethods/ODE.files/image04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4700" y="-327025"/>
            <a:ext cx="638175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http://www.physchem.chimfak.rsu.ru/Source/NumMethods/ODE.files/image04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2825" y="-327025"/>
            <a:ext cx="457200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8520" y="1323439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Графическая интерпретация метода Эйлера также не представляет затруднений (см. рисунок ниже). Действительно, исходя из вида решаемого уравнения </a:t>
            </a:r>
            <a:r>
              <a:rPr lang="ru-RU" sz="2000" dirty="0" smtClean="0"/>
              <a:t>следует</a:t>
            </a:r>
            <a:r>
              <a:rPr lang="ru-RU" sz="2000" dirty="0"/>
              <a:t>, что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54812" y="2326553"/>
            <a:ext cx="9252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значение  есть значение производной функции y(x) в точке x=</a:t>
            </a:r>
            <a:r>
              <a:rPr lang="ru-RU" sz="2000" dirty="0" err="1" smtClean="0"/>
              <a:t>xi</a:t>
            </a:r>
            <a:r>
              <a:rPr lang="ru-RU" sz="2000" dirty="0" smtClean="0"/>
              <a:t> -   , и, таким образом, равно тангенсу угла наклона </a:t>
            </a:r>
            <a:r>
              <a:rPr lang="ru-RU" sz="2000" dirty="0" err="1" smtClean="0"/>
              <a:t>каcательной</a:t>
            </a:r>
            <a:r>
              <a:rPr lang="ru-RU" sz="2000" dirty="0" smtClean="0"/>
              <a:t>, проведенной к графику функции y(x) в точке x=</a:t>
            </a:r>
            <a:r>
              <a:rPr lang="ru-RU" sz="2000" dirty="0" err="1" smtClean="0"/>
              <a:t>xi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6149" name="Picture 5" descr="http://www.physchem.chimfak.rsu.ru/Source/NumMethods/ODE.files/image04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112" y="3004500"/>
            <a:ext cx="4908064" cy="387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40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0"/>
            <a:ext cx="7938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Из прямоугольного треугольника на рисунке можно найти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170" name="Picture 2" descr="http://www.physchem.chimfak.rsu.ru/Source/NumMethods/ODE.files/image05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356" y="620203"/>
            <a:ext cx="6450496" cy="58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27175" y="148478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откуда и получается формула Эйлера. Таким образом, суть метода Эйлера заключается в замене функции </a:t>
            </a:r>
            <a:r>
              <a:rPr lang="ru-RU" sz="2400" i="1" dirty="0"/>
              <a:t>y(x)</a:t>
            </a:r>
            <a:r>
              <a:rPr lang="ru-RU" sz="2400" dirty="0"/>
              <a:t> на отрезке интегрирования прямой линией, касательной к графику в точке </a:t>
            </a:r>
            <a:r>
              <a:rPr lang="ru-RU" sz="2400" i="1" dirty="0"/>
              <a:t>x=</a:t>
            </a:r>
            <a:r>
              <a:rPr lang="ru-RU" sz="2400" i="1" dirty="0" err="1"/>
              <a:t>x</a:t>
            </a:r>
            <a:r>
              <a:rPr lang="ru-RU" sz="2400" i="1" baseline="-25000" dirty="0" err="1"/>
              <a:t>i</a:t>
            </a:r>
            <a:r>
              <a:rPr lang="ru-RU" sz="2400" dirty="0"/>
              <a:t>. Если искомая функция сильно отличается от линейной на отрезке интегрирования, то погрешность вычисления будет значительной.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357" y="3447002"/>
            <a:ext cx="6096948" cy="3410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198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Численное интегрирование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908720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Численное интегрирование</a:t>
            </a:r>
            <a:r>
              <a:rPr lang="ru-RU" sz="2000" dirty="0"/>
              <a:t> (историческое название: </a:t>
            </a:r>
            <a:r>
              <a:rPr lang="ru-RU" sz="2000" i="1" dirty="0"/>
              <a:t>(численная) </a:t>
            </a:r>
            <a:r>
              <a:rPr lang="ru-RU" sz="2000" b="1" i="1" dirty="0"/>
              <a:t>квадратура</a:t>
            </a:r>
            <a:r>
              <a:rPr lang="ru-RU" sz="2000" dirty="0"/>
              <a:t>) — вычисление значения </a:t>
            </a:r>
            <a:r>
              <a:rPr lang="ru-RU" sz="2000" u="sng" dirty="0"/>
              <a:t>определённого интеграла</a:t>
            </a:r>
            <a:r>
              <a:rPr lang="ru-RU" sz="2000" dirty="0"/>
              <a:t> (как правило, приближённое). Под численным интегрированием понимают набор численных методов для нахождения значения определённого интеграла.</a:t>
            </a:r>
          </a:p>
          <a:p>
            <a:r>
              <a:rPr lang="ru-RU" sz="2000" dirty="0"/>
              <a:t>Численное интегрирование применяется, когда: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08520" y="2523712"/>
            <a:ext cx="9252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</a:rPr>
              <a:t>Задача численного интегрирования</a:t>
            </a:r>
            <a:r>
              <a:rPr lang="ru-RU" sz="2000" dirty="0">
                <a:solidFill>
                  <a:srgbClr val="000000"/>
                </a:solidFill>
              </a:rPr>
              <a:t> состоит в замене исходной </a:t>
            </a:r>
            <a:r>
              <a:rPr lang="ru-RU" sz="2000" dirty="0" err="1">
                <a:solidFill>
                  <a:srgbClr val="000000"/>
                </a:solidFill>
              </a:rPr>
              <a:t>подинтегральной</a:t>
            </a:r>
            <a:r>
              <a:rPr lang="ru-RU" sz="2000" dirty="0">
                <a:solidFill>
                  <a:srgbClr val="000000"/>
                </a:solidFill>
              </a:rPr>
              <a:t> функции </a:t>
            </a:r>
            <a:r>
              <a:rPr lang="ru-RU" sz="2000" i="1" dirty="0">
                <a:solidFill>
                  <a:srgbClr val="000000"/>
                </a:solidFill>
              </a:rPr>
              <a:t>f(x)</a:t>
            </a:r>
            <a:r>
              <a:rPr lang="ru-RU" sz="2000" dirty="0">
                <a:solidFill>
                  <a:srgbClr val="000000"/>
                </a:solidFill>
              </a:rPr>
              <a:t>, для которой трудно или невозможно записать первообразную в аналитике, некоторой аппроксимирующей функцией </a:t>
            </a:r>
            <a:r>
              <a:rPr lang="ru-RU" sz="2000" i="1" dirty="0">
                <a:solidFill>
                  <a:srgbClr val="000000"/>
                </a:solidFill>
              </a:rPr>
              <a:t>φ(x)</a:t>
            </a:r>
            <a:r>
              <a:rPr lang="ru-RU" sz="2000" dirty="0">
                <a:solidFill>
                  <a:srgbClr val="000000"/>
                </a:solidFill>
              </a:rPr>
              <a:t>. Такой функцией 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87707" y="3933056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</a:rPr>
              <a:t>обычно является полином (</a:t>
            </a:r>
            <a:r>
              <a:rPr lang="ru-RU" sz="2000" dirty="0" err="1">
                <a:solidFill>
                  <a:srgbClr val="000000"/>
                </a:solidFill>
              </a:rPr>
              <a:t>кусочный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полином)</a:t>
            </a:r>
            <a:endParaRPr lang="ru-RU" sz="2000" dirty="0"/>
          </a:p>
        </p:txBody>
      </p:sp>
      <p:pic>
        <p:nvPicPr>
          <p:cNvPr id="8194" name="Picture 2" descr="http://dssp.petrsu.ru/p/tutorial/meth_calc/files/04.files/image0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39375"/>
            <a:ext cx="3221692" cy="129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184666"/>
            <a:ext cx="3417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4" descr="http://dssp.petrsu.ru/p/tutorial/meth_calc/files/04.files/image00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373216"/>
            <a:ext cx="3859786" cy="1099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550431" y="5003884"/>
            <a:ext cx="963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То есть:</a:t>
            </a:r>
          </a:p>
        </p:txBody>
      </p:sp>
    </p:spTree>
    <p:extLst>
      <p:ext uri="{BB962C8B-B14F-4D97-AF65-F5344CB8AC3E}">
        <p14:creationId xmlns:p14="http://schemas.microsoft.com/office/powerpoint/2010/main" val="56825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</TotalTime>
  <Words>484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РЕШЕНИЕ ОБЫКНОВЕННЫХ ДИФФЕРЕНЦИАЛЬНЫХ УРАВНЕНИЙ </vt:lpstr>
      <vt:lpstr>Презентация PowerPoint</vt:lpstr>
      <vt:lpstr>Постановка задачи</vt:lpstr>
      <vt:lpstr>Презентация PowerPoint</vt:lpstr>
      <vt:lpstr>Задача Коши (начальная задача)</vt:lpstr>
      <vt:lpstr>Метод Эйлера</vt:lpstr>
      <vt:lpstr>Презентация PowerPoint</vt:lpstr>
      <vt:lpstr>Презентация PowerPoint</vt:lpstr>
      <vt:lpstr>Численное интегрирование </vt:lpstr>
      <vt:lpstr>Обзор методов интегрирования</vt:lpstr>
      <vt:lpstr>Рассмотрим один из них:метод прямоугольников</vt:lpstr>
      <vt:lpstr>Презентация PowerPoint</vt:lpstr>
      <vt:lpstr>Презентация PowerPoint</vt:lpstr>
      <vt:lpstr>Численное дифференцирование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ОБЫКНОВЕННЫХ ДИФФЕРЕНЦИАЛЬНЫХ УРАВНЕНИЙ</dc:title>
  <dc:creator>Андрей</dc:creator>
  <cp:lastModifiedBy>Андрей</cp:lastModifiedBy>
  <cp:revision>13</cp:revision>
  <dcterms:created xsi:type="dcterms:W3CDTF">2016-11-27T12:14:03Z</dcterms:created>
  <dcterms:modified xsi:type="dcterms:W3CDTF">2016-12-07T15:48:35Z</dcterms:modified>
</cp:coreProperties>
</file>