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6" r:id="rId1"/>
  </p:sldMasterIdLst>
  <p:notesMasterIdLst>
    <p:notesMasterId r:id="rId37"/>
  </p:notesMasterIdLst>
  <p:handoutMasterIdLst>
    <p:handoutMasterId r:id="rId38"/>
  </p:handoutMasterIdLst>
  <p:sldIdLst>
    <p:sldId id="256" r:id="rId2"/>
    <p:sldId id="295" r:id="rId3"/>
    <p:sldId id="258" r:id="rId4"/>
    <p:sldId id="257" r:id="rId5"/>
    <p:sldId id="294" r:id="rId6"/>
    <p:sldId id="28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59" r:id="rId16"/>
    <p:sldId id="260" r:id="rId17"/>
    <p:sldId id="268" r:id="rId18"/>
    <p:sldId id="269" r:id="rId19"/>
    <p:sldId id="270" r:id="rId20"/>
    <p:sldId id="278" r:id="rId21"/>
    <p:sldId id="265" r:id="rId22"/>
    <p:sldId id="262" r:id="rId23"/>
    <p:sldId id="261" r:id="rId24"/>
    <p:sldId id="277" r:id="rId25"/>
    <p:sldId id="263" r:id="rId26"/>
    <p:sldId id="274" r:id="rId27"/>
    <p:sldId id="264" r:id="rId28"/>
    <p:sldId id="284" r:id="rId29"/>
    <p:sldId id="267" r:id="rId30"/>
    <p:sldId id="281" r:id="rId31"/>
    <p:sldId id="271" r:id="rId32"/>
    <p:sldId id="272" r:id="rId33"/>
    <p:sldId id="276" r:id="rId34"/>
    <p:sldId id="279" r:id="rId35"/>
    <p:sldId id="273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9179F"/>
    <a:srgbClr val="000099"/>
    <a:srgbClr val="00FF00"/>
    <a:srgbClr val="800000"/>
    <a:srgbClr val="FF9900"/>
    <a:srgbClr val="0099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6" autoAdjust="0"/>
    <p:restoredTop sz="95608" autoAdjust="0"/>
  </p:normalViewPr>
  <p:slideViewPr>
    <p:cSldViewPr>
      <p:cViewPr varScale="1">
        <p:scale>
          <a:sx n="101" d="100"/>
          <a:sy n="101" d="100"/>
        </p:scale>
        <p:origin x="-2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AFBD7B5-2F58-479D-B4FE-A6CAB548E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62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C43EE79-DDDC-4A3F-9B8E-155F59347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7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4291259-7363-4272-B8DE-90BB9BD1EE9D}" type="slidenum">
              <a:rPr lang="ru-RU" smtClean="0">
                <a:latin typeface="Times New Roman" pitchFamily="18" charset="0"/>
              </a:rPr>
              <a:pPr/>
              <a:t>1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39939" name="Rectangle 3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39C95FF-A860-4505-B261-DAE60AC24E7E}" type="slidenum">
              <a:rPr lang="ru-RU" smtClean="0">
                <a:latin typeface="Times New Roman" pitchFamily="18" charset="0"/>
              </a:rPr>
              <a:pPr/>
              <a:t>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65831FA-8075-4BC2-8F94-F87678334883}" type="slidenum">
              <a:rPr lang="ru-RU" smtClean="0">
                <a:latin typeface="Times New Roman" pitchFamily="18" charset="0"/>
              </a:rPr>
              <a:pPr/>
              <a:t>4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6E4E797-A54E-4318-AB0E-3166D5B260C3}" type="slidenum">
              <a:rPr lang="ru-RU" smtClean="0">
                <a:latin typeface="Times New Roman" pitchFamily="18" charset="0"/>
              </a:rPr>
              <a:pPr/>
              <a:t>15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C1ACBE1-9CA3-4004-981C-A0129CE6B342}" type="slidenum">
              <a:rPr lang="ru-RU" smtClean="0">
                <a:latin typeface="Times New Roman" pitchFamily="18" charset="0"/>
              </a:rPr>
              <a:pPr/>
              <a:t>16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37C40A0-10F0-45B7-865E-594F935AF16A}" type="slidenum">
              <a:rPr lang="ru-RU" smtClean="0">
                <a:latin typeface="Times New Roman" pitchFamily="18" charset="0"/>
              </a:rPr>
              <a:pPr/>
              <a:t>22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CE7A5F7-5272-4A6D-81C2-F0D806FA0B43}" type="slidenum">
              <a:rPr lang="ru-RU" smtClean="0">
                <a:latin typeface="Times New Roman" pitchFamily="18" charset="0"/>
              </a:rPr>
              <a:pPr/>
              <a:t>23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B4D85EF-DF08-4CE8-B906-8B402EC1FC8D}" type="slidenum">
              <a:rPr lang="ru-RU" smtClean="0">
                <a:latin typeface="Times New Roman" pitchFamily="18" charset="0"/>
              </a:rPr>
              <a:pPr/>
              <a:t>25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4C1AD61-A781-4B5D-93BE-9EF191022713}" type="slidenum">
              <a:rPr lang="ru-RU" smtClean="0">
                <a:latin typeface="Times New Roman" pitchFamily="18" charset="0"/>
              </a:rPr>
              <a:pPr/>
              <a:t>27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735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735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4C421-1FDB-467D-8784-7A2938791C4A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427B-466C-4B67-9868-490AE7EC1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30E8-970E-4DA5-A6B3-FBDC423F5822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ED099-7DF9-47FF-885B-96E119344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83086-4C29-4434-B5E3-EFF8B8858820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88E94-CC42-450E-9AB9-19D88B791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80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E804F-EB1E-4392-B65C-09053CA2C189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53069-A542-489B-A2C5-AA0B68ACF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39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3B85D-88C4-498B-8B2E-A2EA55C80F05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B9285-9DAE-44EF-ACA4-70ADCCE69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76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2B54-2CC9-4DDF-9AE8-882462E4E39B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A6A96-D1AA-4124-A118-1A9BFB036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5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9CC7-6E3E-473C-9555-0AF80CEEA401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A108F-640D-4F0F-B5BB-48B164851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81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0CDF-999B-4B2D-880D-5CA51145E83B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6D884-3D73-47FF-B831-5C62EEEB2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28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10B6A-D342-400B-BA69-9107FF4233A4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7B765-AF41-4AFD-ACCB-C8557965F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79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A4807-C0B2-4268-8326-118D54586510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659B3-06C3-43F7-A9BE-7D2768A6A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475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8DF22-32E9-486C-A62F-C9FDB93A9027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AF4B2-1C72-48AA-A7A2-1280DB135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598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9328F-4C2D-412E-80C4-BBB7C63E299E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107CB-9436-443D-91DE-A74662FE6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4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9629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629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629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9629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29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29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29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29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9630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sp>
          <p:nvSpPr>
            <p:cNvPr id="39630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630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631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631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632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632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0E247D0-7117-44CD-8BEB-3C8FB59D8956}" type="datetime1">
              <a:rPr lang="ru-RU"/>
              <a:pPr>
                <a:defRPr/>
              </a:pPr>
              <a:t>03.09.2017</a:t>
            </a:fld>
            <a:endParaRPr lang="ru-RU"/>
          </a:p>
        </p:txBody>
      </p:sp>
      <p:sp>
        <p:nvSpPr>
          <p:cNvPr id="39632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633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65BC5BE-B8A5-4CF9-8EDA-7F4F08FF2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9633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11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  <p:sldLayoutId id="214748441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.jpeg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http://lib.ru/LITRA/ERSHOW/ershov5_32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04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8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Меры длины</a:t>
            </a:r>
          </a:p>
        </p:txBody>
      </p:sp>
      <p:sp>
        <p:nvSpPr>
          <p:cNvPr id="9216" name="Rectangle 2048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419600"/>
            <a:ext cx="75438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Выполнила ученица 3 класса 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средней школы №2 г. Вязьмы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ВЛАСЕНКОВА ЕКАТЕРИНА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2015 год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>
              <a:solidFill>
                <a:srgbClr val="C00000"/>
              </a:solidFill>
            </a:endParaRPr>
          </a:p>
        </p:txBody>
      </p:sp>
      <p:pic>
        <p:nvPicPr>
          <p:cNvPr id="3076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59288" y="2932112"/>
            <a:ext cx="8294688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3541712" y="2638424"/>
            <a:ext cx="8294688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9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9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Начиная с Х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effectLst/>
                <a:latin typeface="Tahoma"/>
                <a:cs typeface="Tahoma"/>
              </a:rPr>
              <a:t>V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ahoma"/>
                <a:cs typeface="Tahoma"/>
              </a:rPr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века в строительных и землемерных работах на Руси использовали сажени. Их было две: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 сажень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это расстояние между кончиками пальцев вытянутых в стороны двух рук,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косая сажень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это расстояние между пальцами вытянутой вверх левой руки и носком отставленной правой ноги. Длина прямой сажени 152см 7мм, косой — 216 см.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F9916-5DA0-4231-BCE8-020209952FE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7525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Это что же, у всех людей расстояние между пальцами руки и ноги было 216 см? Так ведь не бывает! Конечно, так не бывает. Расстояние между пальцами использовали только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приближённых измерениях,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быту. А для более точных измерений применяли «линейки», как и в наше время.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Времена менялись, исчезали одни меры, появлялись другие.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09090-F652-461D-B88F-8A5CE390147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7525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В Х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effectLst/>
                <a:latin typeface="Tahoma"/>
                <a:cs typeface="Tahoma"/>
              </a:rPr>
              <a:t>V</a:t>
            </a:r>
            <a:r>
              <a:rPr lang="el-GR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Ι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 веке на смену локтю пришёл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аршин.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Это тоже был локоть, но персидский, длиной 72 см. Тогда же на Руси появился и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вершок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, равный 1/16 части аршина.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		В Х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effectLst/>
                <a:latin typeface="Tahoma"/>
                <a:cs typeface="Tahoma"/>
              </a:rPr>
              <a:t>V</a:t>
            </a:r>
            <a:r>
              <a:rPr lang="el-GR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ΙΙΙ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 веке Россия стала больше торговать с Западной Европой. Нужны были меры, которые было бы легче сравнивать с западными мерами. Решили сохранить названия старых мер, но заново определить их длину.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D6FCC2-A9A8-462A-B5D3-963858695CE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292725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Для определения длины Пётр Первый предложил воспользоваться английскими мерами, которые не менялись уже несколько столетий и ими часто пользовались в торговле (эти меры до сих пор применяют в Англии и США). Это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ярд, фут и дюйм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По указу Петра </a:t>
            </a:r>
            <a:r>
              <a:rPr lang="el-GR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Ι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 сажень, аршин, пядь, вершок определялись так, чтобы выполнялись равенства: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1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сажень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=3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аршинам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=12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пядям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=48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вершкам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=7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футам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=84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дюймам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066833-B6DE-4861-BE98-CFDAAE9239E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Но, несмотря на царский указ, повсюду применялись самые разнообразные меры длины. Использовались десятки различных «футов», «миль». Только переход в 1918 году к метрической системе мер положил конец этой неразберихе в России.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С тех пор старинные меры на практике не применяются. Но их нередко можно встретить в литературных и исторических сочинениях, в произведениях устного народного творчества.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8CBC4-1B79-4540-BEAC-CFF88E4B3BA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CC294-D82D-4A9B-A1DF-FBADFD60584A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77813"/>
            <a:ext cx="8839200" cy="1139825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ru-RU" b="1" i="1" u="sng" dirty="0" smtClean="0">
                <a:solidFill>
                  <a:srgbClr val="FF0000"/>
                </a:solidFill>
                <a:latin typeface="Bookman Old Style" pitchFamily="18" charset="0"/>
              </a:rPr>
              <a:t>«Оружейные» меры </a:t>
            </a:r>
            <a:r>
              <a:rPr lang="ru-RU" sz="48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длины</a:t>
            </a:r>
            <a:endParaRPr lang="ru-RU" b="1" i="1" u="sng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	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 старину многие единицы длины были связаны с оружием.</a:t>
            </a: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  	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Морская лига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– мера, равная дальности пушечного выстрела, которым может быть обстрелян корабль.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морская лига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 5560 м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6" name="Picture 10" descr="sailboa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346866"/>
            <a:ext cx="3124200" cy="230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 bwMode="auto">
          <a:xfrm>
            <a:off x="-685800" y="5181600"/>
            <a:ext cx="287337" cy="287338"/>
          </a:xfrm>
          <a:prstGeom prst="ellipse">
            <a:avLst/>
          </a:prstGeom>
          <a:solidFill>
            <a:schemeClr val="accent4">
              <a:lumMod val="10000"/>
            </a:schemeClr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53 1.85185E-6 L 1.53507 -0.01273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368" y="-6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0.30347 -0.09792 C 0.36719 -0.12037 0.4625 -0.13195 0.56163 -0.13195 C 0.675 -0.13195 0.7651 -0.12037 0.82882 -0.09792 L 1.13333 1.11111E-6 " pathEditMode="relative" rAng="0" ptsTypes="FffFF">
                                      <p:cBhvr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67" y="-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7F7C9-9F65-4BE2-BCFC-41F9A4D4C405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6477000"/>
          </a:xfrm>
        </p:spPr>
        <p:txBody>
          <a:bodyPr/>
          <a:lstStyle/>
          <a:p>
            <a:pPr lvl="4" algn="just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В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Book Antiqua" pitchFamily="18" charset="0"/>
              </a:rPr>
              <a:t>Индии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дхануш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 –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мера, равная расстоянию между концами лука: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дхануш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183 см.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В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Book Antiqua" pitchFamily="18" charset="0"/>
              </a:rPr>
              <a:t>Персии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нейзе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– мера, равная расстоянию, которое пролетает копье, брошенное воином: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нейзе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4 – 5 м.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В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Book Antiqua" pitchFamily="18" charset="0"/>
              </a:rPr>
              <a:t>Китае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инь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,  у древних славян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перестрел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– мера, равная расстоянию, которое пролетает стрела, выпущенная из лука: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инь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32 м.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6172200" y="5562600"/>
            <a:ext cx="2555875" cy="1116013"/>
          </a:xfrm>
          <a:prstGeom prst="rect">
            <a:avLst/>
          </a:prstGeom>
          <a:blipFill dpi="0" rotWithShape="1">
            <a:blip r:embed="rId3" cstate="email">
              <a:lum bright="-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6" name="Прямая со стрелкой 5"/>
          <p:cNvCxnSpPr>
            <a:cxnSpLocks noChangeShapeType="1"/>
          </p:cNvCxnSpPr>
          <p:nvPr/>
        </p:nvCxnSpPr>
        <p:spPr bwMode="auto">
          <a:xfrm>
            <a:off x="0" y="0"/>
            <a:ext cx="1295400" cy="1066800"/>
          </a:xfrm>
          <a:prstGeom prst="straightConnector1">
            <a:avLst/>
          </a:prstGeom>
          <a:noFill/>
          <a:ln w="76200" algn="ctr">
            <a:solidFill>
              <a:srgbClr val="A9179F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75417 0.744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08" y="3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92F50D-75A4-4062-AA3D-C14103316E29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10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Самая «смешная» мера длины в странах Европы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05800" cy="4114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		</a:t>
            </a:r>
            <a:r>
              <a:rPr lang="ru-RU" sz="28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 </a:t>
            </a:r>
            <a:r>
              <a:rPr lang="ru-RU" sz="2800" b="1" smtClean="0">
                <a:solidFill>
                  <a:srgbClr val="002060"/>
                </a:solidFill>
                <a:effectLst/>
                <a:latin typeface="Book Antiqua" pitchFamily="18" charset="0"/>
              </a:rPr>
              <a:t>Англии</a:t>
            </a:r>
            <a:r>
              <a:rPr lang="ru-RU" sz="2800" smtClean="0">
                <a:solidFill>
                  <a:srgbClr val="002060"/>
                </a:solidFill>
                <a:effectLst/>
                <a:latin typeface="Book Antiqua" pitchFamily="18" charset="0"/>
              </a:rPr>
              <a:t> </a:t>
            </a:r>
            <a:r>
              <a:rPr lang="ru-RU" sz="2800" b="1" smtClean="0">
                <a:solidFill>
                  <a:srgbClr val="002060"/>
                </a:solidFill>
                <a:effectLst/>
                <a:latin typeface="Comic Sans MS" pitchFamily="66" charset="0"/>
              </a:rPr>
              <a:t>ярд</a:t>
            </a:r>
            <a:r>
              <a:rPr lang="ru-RU" sz="2800" smtClean="0">
                <a:solidFill>
                  <a:srgbClr val="002060"/>
                </a:solidFill>
                <a:effectLst/>
                <a:latin typeface="Comic Sans MS" pitchFamily="66" charset="0"/>
              </a:rPr>
              <a:t> </a:t>
            </a:r>
            <a:r>
              <a:rPr lang="ru-RU" sz="28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– мера, равная расстоянию от кончика носа до кончика среднего пальца английского короля Генриха I 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                        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002060"/>
                </a:solidFill>
                <a:effectLst/>
                <a:latin typeface="Comic Sans MS" pitchFamily="66" charset="0"/>
              </a:rPr>
              <a:t>1 ярд</a:t>
            </a:r>
            <a:r>
              <a:rPr lang="ru-RU" sz="3600" b="1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36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1м 1см 6мм</a:t>
            </a:r>
            <a:endParaRPr lang="ru-RU" sz="280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          </a:t>
            </a:r>
            <a:endParaRPr lang="ru-RU" sz="220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62200"/>
            <a:ext cx="24431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AE2D3-75B7-47B4-B046-32983B27F51D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1752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Самая маленькая древняя мера в</a:t>
            </a:r>
            <a:r>
              <a:rPr lang="en-US" sz="44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странах Европы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   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	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Дюйм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–  мера,   равная  длине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верхней фаланги большого пальца.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        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дюйм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2см 5мм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endParaRPr lang="ru-RU" sz="24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204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25225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>
            <a:cxnSpLocks noChangeShapeType="1"/>
          </p:cNvCxnSpPr>
          <p:nvPr/>
        </p:nvCxnSpPr>
        <p:spPr bwMode="auto">
          <a:xfrm rot="5400000">
            <a:off x="7010400" y="2743200"/>
            <a:ext cx="609600" cy="152400"/>
          </a:xfrm>
          <a:prstGeom prst="straightConnector1">
            <a:avLst/>
          </a:prstGeom>
          <a:noFill/>
          <a:ln w="50800" cap="flat" algn="ctr">
            <a:solidFill>
              <a:srgbClr val="FF0000"/>
            </a:solidFill>
            <a:bevel/>
            <a:headEnd type="arrow" w="med" len="med"/>
            <a:tailEnd type="arrow" w="med" len="med"/>
          </a:ln>
          <a:effectLst>
            <a:outerShdw blurRad="50800" dist="63500" dir="6000000" sx="101000" sy="101000" algn="tl" rotWithShape="0">
              <a:prstClr val="black">
                <a:alpha val="70000"/>
              </a:prstClr>
            </a:outerShdw>
            <a:softEdge rad="12700"/>
          </a:effectLst>
          <a:scene3d>
            <a:camera prst="perspectiveFront"/>
            <a:lightRig rig="threePt" dir="t"/>
          </a:scene3d>
          <a:sp3d prstMaterial="dkEdge"/>
        </p:spPr>
      </p:cxn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1143000" y="5867400"/>
            <a:ext cx="1828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>
                <a:solidFill>
                  <a:srgbClr val="002060"/>
                </a:solidFill>
              </a:rPr>
              <a:t>Дюйм</a:t>
            </a:r>
            <a:r>
              <a:rPr lang="ru-RU">
                <a:solidFill>
                  <a:srgbClr val="002060"/>
                </a:solidFill>
              </a:rPr>
              <a:t>овочка</a:t>
            </a:r>
            <a:endParaRPr lang="ru-RU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C3CD-6A2B-4B85-8787-6DD1AEB5EE5D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6868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	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Миля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(от латинского слова 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mille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- тысяча) – мера, равная тысяче двойных шагов.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    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миля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1478м 7см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В англо-американской системе мер используются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сухопутная миля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=1609 м,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морская миля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=1852 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</a:p>
        </p:txBody>
      </p:sp>
      <p:sp>
        <p:nvSpPr>
          <p:cNvPr id="373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Самая большая древняя мера в странах Европы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E8DB-EAAF-4BC5-92ED-026AA73B177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81000" y="138113"/>
            <a:ext cx="8305800" cy="6554787"/>
          </a:xfrm>
          <a:custGeom>
            <a:avLst/>
            <a:gdLst>
              <a:gd name="T0" fmla="*/ 0 w 8305800"/>
              <a:gd name="T1" fmla="*/ 0 h 6555641"/>
              <a:gd name="T2" fmla="*/ 8305800 w 8305800"/>
              <a:gd name="T3" fmla="*/ 0 h 6555641"/>
              <a:gd name="T4" fmla="*/ 8305800 w 8305800"/>
              <a:gd name="T5" fmla="*/ 6552223 h 6555641"/>
              <a:gd name="T6" fmla="*/ 0 w 8305800"/>
              <a:gd name="T7" fmla="*/ 6552223 h 6555641"/>
              <a:gd name="T8" fmla="*/ 0 w 8305800"/>
              <a:gd name="T9" fmla="*/ 0 h 6555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305800"/>
              <a:gd name="T16" fmla="*/ 0 h 6555641"/>
              <a:gd name="T17" fmla="*/ 8305800 w 8305800"/>
              <a:gd name="T18" fmla="*/ 6555641 h 65556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305800" h="6555641">
                <a:moveTo>
                  <a:pt x="0" y="0"/>
                </a:moveTo>
                <a:lnTo>
                  <a:pt x="8305800" y="0"/>
                </a:lnTo>
                <a:lnTo>
                  <a:pt x="8305800" y="6555641"/>
                </a:lnTo>
                <a:lnTo>
                  <a:pt x="0" y="655564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Я очень люблю читать. Но часто в русских народных сказках и авторских художественных произведениях встречаются названия старинных мер длины. Конечно, можно было бы и не заострять на них внимание, но очень часто без знания той или иной старой меры длины трудно представить, как же выглядит герой, о котором читаешь: какого роста был Конёк-Горбунок, какими были его аршинные уши, какой длины верста, каков лоб семи пядей… А читаешь сказку Шарля Перро «Дюймовочка» и думаешь, какого же она роста, ведь я не знаю, чему равен дюйм.</a:t>
            </a:r>
          </a:p>
          <a:p>
            <a:pPr algn="just"/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Вот я и решила исследовать тему о мерах длины, познакомиться с их историей и значением. Это оказалось очень интересно!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304800" y="1066800"/>
            <a:ext cx="8458200" cy="1828800"/>
          </a:xfrm>
        </p:spPr>
        <p:txBody>
          <a:bodyPr/>
          <a:lstStyle/>
          <a:p>
            <a:pPr>
              <a:defRPr/>
            </a:pPr>
            <a:r>
              <a:rPr lang="ru-RU" sz="54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Старинные русские меры длины</a:t>
            </a:r>
            <a:endParaRPr lang="ru-RU" sz="5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4A883-EE81-4A87-939F-66690C116E91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22532" name="Picture 7" descr="witch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47767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АРШИН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763000" cy="53340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Аршин. 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Это   старинное   слово   пришло   к  нам  из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татарского языка. </a:t>
            </a:r>
            <a:r>
              <a:rPr lang="ru-RU" sz="2400" i="1" dirty="0" err="1" smtClean="0">
                <a:solidFill>
                  <a:srgbClr val="002060"/>
                </a:solidFill>
                <a:effectLst/>
                <a:latin typeface="Comic Sans MS" pitchFamily="66" charset="0"/>
              </a:rPr>
              <a:t>Аршын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по-татарски означает «локоть»… 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В  данном  случае   именно  как  мера  длины  это  слово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и было заимствовано в Х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Comic Sans MS" pitchFamily="66" charset="0"/>
                <a:cs typeface="Tahoma"/>
              </a:rPr>
              <a:t>V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  <a:cs typeface="Tahoma"/>
              </a:rPr>
              <a:t> в.»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  <a:cs typeface="Tahoma"/>
              </a:rPr>
              <a:t>(этимологический словарь)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Аршин</a:t>
            </a: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– длина всей руки.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аршин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72см 2мм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. </a:t>
            </a:r>
            <a:endParaRPr lang="ru-RU" sz="1800" b="1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defRPr/>
            </a:pPr>
            <a:endParaRPr lang="ru-RU" sz="1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9C021-8B01-4617-879A-7D77F98539D9}" type="slidenum">
              <a:rPr lang="ru-RU"/>
              <a:pPr>
                <a:defRPr/>
              </a:pPr>
              <a:t>21</a:t>
            </a:fld>
            <a:endParaRPr lang="ru-RU"/>
          </a:p>
        </p:txBody>
      </p:sp>
      <p:pic>
        <p:nvPicPr>
          <p:cNvPr id="10" name="Picture 7" descr="C:\Users\Админ\Desktop\Новая папка\2.JPG"/>
          <p:cNvPicPr>
            <a:picLocks noChangeArrowheads="1"/>
          </p:cNvPicPr>
          <p:nvPr/>
        </p:nvPicPr>
        <p:blipFill>
          <a:blip r:embed="rId2" cstate="print">
            <a:lum bright="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181600"/>
            <a:ext cx="54006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Прямая со стрелкой 11"/>
          <p:cNvCxnSpPr/>
          <p:nvPr/>
        </p:nvCxnSpPr>
        <p:spPr bwMode="auto">
          <a:xfrm>
            <a:off x="2133600" y="4572000"/>
            <a:ext cx="5105400" cy="1588"/>
          </a:xfrm>
          <a:prstGeom prst="straightConnector1">
            <a:avLst/>
          </a:prstGeom>
          <a:solidFill>
            <a:schemeClr val="accent1"/>
          </a:solidFill>
          <a:ln w="50800" cap="sq" cmpd="sng" algn="ctr">
            <a:gradFill flip="none" rotWithShape="1">
              <a:gsLst>
                <a:gs pos="0">
                  <a:srgbClr val="FF0000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stealth" w="lg" len="lg"/>
            <a:tailEnd type="stealth" w="lg" len="lg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4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0.18889 L -3.33333E-6 3.33333E-6 " pathEditMode="relative" rAng="0" ptsTypes="AA">
                                      <p:cBhvr>
                                        <p:cTn id="10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ЛОКОТЬ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6934200" cy="475932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«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Локоть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.  Старинная  русская  мера  длины,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равная приблизительно 0,5 м».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(толковый словарь)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Локоть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– расстояние  от  локтевого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сгиба до конца вытянутого среднего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пальца.</a:t>
            </a:r>
            <a:endParaRPr lang="en-US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    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         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</a:t>
            </a: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локоть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46 - 47 см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			</a:t>
            </a:r>
            <a:endParaRPr lang="ru-RU" sz="24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BEA84-A64E-4F3E-BEB2-5FAE30808018}" type="slidenum">
              <a:rPr lang="ru-RU"/>
              <a:pPr>
                <a:defRPr/>
              </a:pPr>
              <a:t>22</a:t>
            </a:fld>
            <a:endParaRPr lang="ru-RU"/>
          </a:p>
        </p:txBody>
      </p:sp>
      <p:pic>
        <p:nvPicPr>
          <p:cNvPr id="24582" name="Picture 6" descr="C:\Users\Админ\Desktop\Новая папка\3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143000"/>
            <a:ext cx="1439863" cy="4627563"/>
          </a:xfrm>
          <a:prstGeom prst="rect">
            <a:avLst/>
          </a:prstGeom>
          <a:noFill/>
          <a:effectLst>
            <a:outerShdw blurRad="50800" dist="38100" dir="2700000" sx="105000" sy="105000" algn="tl" rotWithShape="0">
              <a:prstClr val="black">
                <a:alpha val="29000"/>
              </a:prstClr>
            </a:outerShdw>
          </a:effectLst>
        </p:spPr>
      </p:pic>
      <p:sp>
        <p:nvSpPr>
          <p:cNvPr id="9" name="Двойная стрелка вверх/вниз 8"/>
          <p:cNvSpPr/>
          <p:nvPr/>
        </p:nvSpPr>
        <p:spPr bwMode="auto">
          <a:xfrm>
            <a:off x="8077200" y="1295400"/>
            <a:ext cx="228600" cy="4191000"/>
          </a:xfrm>
          <a:prstGeom prst="upDownArrow">
            <a:avLst/>
          </a:prstGeom>
          <a:gradFill flip="none" rotWithShape="1">
            <a:gsLst>
              <a:gs pos="0">
                <a:srgbClr val="C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circle">
              <a:fillToRect l="50000" t="50000" r="50000" b="50000"/>
            </a:path>
            <a:tileRect/>
          </a:gradFill>
          <a:ln w="38100" cap="rnd" cmpd="sng" algn="ctr">
            <a:solidFill>
              <a:srgbClr val="C00000">
                <a:alpha val="0"/>
              </a:srgbClr>
            </a:solidFill>
            <a:prstDash val="lgDash"/>
            <a:bevel/>
            <a:headEnd type="none" w="med" len="med"/>
            <a:tailEnd type="none" w="med" len="med"/>
          </a:ln>
          <a:effectLst>
            <a:outerShdw blurRad="533400" dist="38100" sx="94000" sy="94000" algn="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43DAA8-4564-4EEB-9E3D-AD34E62959C4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ПЯДЬ</a:t>
            </a:r>
          </a:p>
        </p:txBody>
      </p:sp>
      <p:sp>
        <p:nvSpPr>
          <p:cNvPr id="8196" name="Rectangle 0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 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Пядь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– расстояние между концами вытянутых большого и указательного пальцев.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пядь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18 - 19 см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25606" name="Picture 6" descr="C:\Users\Админ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29000"/>
            <a:ext cx="3494088" cy="3057525"/>
          </a:xfrm>
          <a:prstGeom prst="rect">
            <a:avLst/>
          </a:prstGeom>
          <a:noFill/>
          <a:effectLst>
            <a:outerShdw blurRad="50800" dist="38100" dir="18900000" sx="105000" sy="105000" algn="bl" rotWithShape="0">
              <a:prstClr val="black">
                <a:alpha val="18000"/>
              </a:prstClr>
            </a:outerShdw>
          </a:effectLst>
        </p:spPr>
      </p:pic>
      <p:cxnSp>
        <p:nvCxnSpPr>
          <p:cNvPr id="9" name="Прямая со стрелкой 8"/>
          <p:cNvCxnSpPr/>
          <p:nvPr/>
        </p:nvCxnSpPr>
        <p:spPr bwMode="auto">
          <a:xfrm>
            <a:off x="5791200" y="3657600"/>
            <a:ext cx="2362200" cy="533400"/>
          </a:xfrm>
          <a:prstGeom prst="straightConnector1">
            <a:avLst/>
          </a:prstGeom>
          <a:solidFill>
            <a:schemeClr val="accent1"/>
          </a:solidFill>
          <a:ln w="57150" cap="sq" cmpd="sng" algn="ctr"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bevel/>
            <a:headEnd type="stealth" w="lg" len="lg"/>
            <a:tailEnd type="stealth" w="lg" len="lg"/>
          </a:ln>
          <a:effectLst/>
        </p:spPr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ВЕРШОК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876EF3-4EE3-4D03-8A1F-D7CA216F5922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1752600"/>
            <a:ext cx="59436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	«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Вершок.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Старая русская мера длины, равная 4,4 см».</a:t>
            </a:r>
          </a:p>
          <a:p>
            <a:pPr algn="just">
              <a:defRPr/>
            </a:pP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	(толковый словарь)</a:t>
            </a:r>
          </a:p>
          <a:p>
            <a:pPr algn="just">
              <a:defRPr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  <a:p>
            <a:pPr algn="just"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Вершок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– длина верхней части пальца.</a:t>
            </a:r>
          </a:p>
          <a:p>
            <a:pPr algn="just">
              <a:defRPr/>
            </a:pP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                                 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	вершок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= 4см 4мм</a:t>
            </a:r>
            <a:endParaRPr lang="ru-RU" sz="2800" dirty="0"/>
          </a:p>
        </p:txBody>
      </p:sp>
      <p:pic>
        <p:nvPicPr>
          <p:cNvPr id="26631" name="Picture 7" descr="C:\Users\Админ\Desktop\Новая папка\5.JPG"/>
          <p:cNvPicPr>
            <a:picLocks noChangeAspect="1" noChangeArrowheads="1"/>
          </p:cNvPicPr>
          <p:nvPr/>
        </p:nvPicPr>
        <p:blipFill>
          <a:blip r:embed="rId2" cstate="print">
            <a:lum bright="-16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2141538" cy="4186238"/>
          </a:xfrm>
          <a:prstGeom prst="rect">
            <a:avLst/>
          </a:prstGeom>
          <a:noFill/>
          <a:effectLst>
            <a:outerShdw blurRad="50800" dist="38100" dir="2700000" sx="104000" sy="104000" algn="tl" rotWithShape="0">
              <a:prstClr val="black">
                <a:alpha val="24000"/>
              </a:prstClr>
            </a:outerShdw>
          </a:effectLst>
        </p:spPr>
      </p:pic>
      <p:cxnSp>
        <p:nvCxnSpPr>
          <p:cNvPr id="11" name="Прямая со стрелкой 10"/>
          <p:cNvCxnSpPr/>
          <p:nvPr/>
        </p:nvCxnSpPr>
        <p:spPr bwMode="auto">
          <a:xfrm rot="16200000" flipH="1">
            <a:off x="1066800" y="1981200"/>
            <a:ext cx="1143000" cy="22860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rect">
                <a:fillToRect l="100000" t="100000"/>
              </a:path>
              <a:tileRect r="-100000" b="-100000"/>
            </a:gradFill>
            <a:prstDash val="sysDot"/>
            <a:bevel/>
            <a:headEnd type="triangle" w="lg" len="med"/>
            <a:tailEnd type="triangle" w="lg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САЖЕНЬ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24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6248400" cy="50292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	«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Сажень.  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Образовано   от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исчезнувшего </a:t>
            </a:r>
            <a:r>
              <a:rPr lang="ru-RU" sz="2800" i="1" dirty="0" err="1" smtClean="0">
                <a:solidFill>
                  <a:srgbClr val="002060"/>
                </a:solidFill>
                <a:effectLst/>
                <a:latin typeface="Comic Sans MS" pitchFamily="66" charset="0"/>
              </a:rPr>
              <a:t>сяг</a:t>
            </a:r>
            <a:r>
              <a:rPr lang="ru-RU" sz="2800" i="1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— «длина шага».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(этимологический словарь)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Косая  сажень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–  расстояние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от   подошвы   левой   ноги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до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конца      большого        пальца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вытянутой      вверх      правой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руки:  216 см.</a:t>
            </a:r>
            <a:endParaRPr lang="en-US" sz="28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AF223-1C27-4131-B39E-2FE8B6B77071}" type="slidenum">
              <a:rPr lang="ru-RU"/>
              <a:pPr>
                <a:defRPr/>
              </a:pPr>
              <a:t>25</a:t>
            </a:fld>
            <a:endParaRPr lang="ru-RU"/>
          </a:p>
        </p:txBody>
      </p:sp>
      <p:pic>
        <p:nvPicPr>
          <p:cNvPr id="27653" name="Picture 6" descr="пешеход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39">
            <a:off x="923925" y="158750"/>
            <a:ext cx="820738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C:\Users\Админ\Desktop\Новая папка\6.JPG"/>
          <p:cNvPicPr>
            <a:picLocks noChangeAspect="1" noChangeArrowheads="1"/>
          </p:cNvPicPr>
          <p:nvPr/>
        </p:nvPicPr>
        <p:blipFill>
          <a:blip r:embed="rId4" cstate="print">
            <a:lum bright="4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62000"/>
            <a:ext cx="2373313" cy="5507038"/>
          </a:xfrm>
          <a:prstGeom prst="rect">
            <a:avLst/>
          </a:prstGeom>
          <a:noFill/>
          <a:effectLst>
            <a:outerShdw blurRad="63500" sx="110000" sy="110000" algn="ctr" rotWithShape="0">
              <a:prstClr val="black">
                <a:alpha val="25000"/>
              </a:prstClr>
            </a:outerShdw>
          </a:effectLst>
        </p:spPr>
      </p:pic>
      <p:cxnSp>
        <p:nvCxnSpPr>
          <p:cNvPr id="9" name="Прямая со стрелкой 8"/>
          <p:cNvCxnSpPr/>
          <p:nvPr/>
        </p:nvCxnSpPr>
        <p:spPr bwMode="auto">
          <a:xfrm rot="16200000" flipV="1">
            <a:off x="5143500" y="2781300"/>
            <a:ext cx="5105400" cy="1524000"/>
          </a:xfrm>
          <a:prstGeom prst="straightConnector1">
            <a:avLst/>
          </a:prstGeom>
          <a:solidFill>
            <a:schemeClr val="accent1"/>
          </a:solidFill>
          <a:ln w="57150" cap="rnd" cmpd="sng" algn="ctr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bevel/>
            <a:headEnd type="triangle" w="lg" len="med"/>
            <a:tailEnd type="triangle" w="lg" len="med"/>
          </a:ln>
          <a:effectLst/>
        </p:spPr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FE712-0054-4964-8871-C54EB3AF59D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533400" y="609600"/>
            <a:ext cx="81534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Маховая сажень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Bookman Old Style" pitchFamily="18" charset="0"/>
              </a:rPr>
              <a:t>-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расстояние  между кончиками пальцев раскинутых рук.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маховая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сажень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= 151см 4мм</a:t>
            </a:r>
            <a:endParaRPr lang="en-US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6" name="Picture 5" descr="C:\Users\Админ\Desktop\Новая папка\7.JPG"/>
          <p:cNvPicPr>
            <a:picLocks noChangeAspect="1" noChangeArrowheads="1"/>
          </p:cNvPicPr>
          <p:nvPr/>
        </p:nvPicPr>
        <p:blipFill>
          <a:blip r:embed="rId2" cstate="print">
            <a:lum bright="5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686800" cy="2740343"/>
          </a:xfrm>
          <a:prstGeom prst="rect">
            <a:avLst/>
          </a:prstGeom>
          <a:ln>
            <a:gradFill flip="none" rotWithShape="1">
              <a:gsLst>
                <a:gs pos="100000">
                  <a:schemeClr val="bg2">
                    <a:lumMod val="50000"/>
                  </a:scheme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  <a:effectLst>
            <a:outerShdw blurRad="127000" dist="228600" dir="5400000" sx="103000" sy="103000" algn="t" rotWithShape="0">
              <a:prstClr val="black">
                <a:alpha val="30000"/>
              </a:prstClr>
            </a:outerShdw>
          </a:effectLst>
        </p:spPr>
      </p:pic>
      <p:sp>
        <p:nvSpPr>
          <p:cNvPr id="8" name="Двойная стрелка влево/вправо 7"/>
          <p:cNvSpPr/>
          <p:nvPr/>
        </p:nvSpPr>
        <p:spPr bwMode="auto">
          <a:xfrm>
            <a:off x="304800" y="4953000"/>
            <a:ext cx="8458200" cy="228600"/>
          </a:xfrm>
          <a:prstGeom prst="leftRightArrow">
            <a:avLst>
              <a:gd name="adj1" fmla="val 50000"/>
              <a:gd name="adj2" fmla="val 163306"/>
            </a:avLst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innerShdw blurRad="114300" dist="88900" dir="10200000">
              <a:schemeClr val="accent2">
                <a:lumMod val="20000"/>
                <a:lumOff val="80000"/>
              </a:schemeClr>
            </a:inn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28680" name="Picture 30" descr="002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0"/>
            <a:ext cx="15811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effectLst/>
              </a:rPr>
              <a:t>ВЕРСТА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534400" cy="182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	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Верста.  </a:t>
            </a: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Старая  русская  мера  длины,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равная 1,06 км».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(толковый словарь)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верста</a:t>
            </a:r>
            <a:r>
              <a:rPr lang="ru-RU" dirty="0" smtClean="0">
                <a:solidFill>
                  <a:srgbClr val="002060"/>
                </a:solidFill>
                <a:effectLst/>
                <a:latin typeface="Comic Sans MS" pitchFamily="66" charset="0"/>
              </a:rPr>
              <a:t> = 1км 60см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endParaRPr lang="ru-RU" sz="20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endParaRPr lang="ru-RU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5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5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5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5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50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56FBF-BE82-4192-B2D9-2564837A21B8}" type="slidenum">
              <a:rPr lang="ru-RU"/>
              <a:pPr>
                <a:defRPr/>
              </a:pPr>
              <a:t>27</a:t>
            </a:fld>
            <a:endParaRPr lang="ru-RU"/>
          </a:p>
        </p:txBody>
      </p:sp>
      <p:grpSp>
        <p:nvGrpSpPr>
          <p:cNvPr id="2" name="Group 1282"/>
          <p:cNvGrpSpPr>
            <a:grpSpLocks/>
          </p:cNvGrpSpPr>
          <p:nvPr/>
        </p:nvGrpSpPr>
        <p:grpSpPr bwMode="auto">
          <a:xfrm>
            <a:off x="2133600" y="4876800"/>
            <a:ext cx="8388350" cy="1800225"/>
            <a:chOff x="-1501" y="2383"/>
            <a:chExt cx="4251" cy="826"/>
          </a:xfrm>
        </p:grpSpPr>
        <p:grpSp>
          <p:nvGrpSpPr>
            <p:cNvPr id="29704" name="Group 1278"/>
            <p:cNvGrpSpPr>
              <a:grpSpLocks/>
            </p:cNvGrpSpPr>
            <p:nvPr/>
          </p:nvGrpSpPr>
          <p:grpSpPr bwMode="auto">
            <a:xfrm>
              <a:off x="-1501" y="2383"/>
              <a:ext cx="4251" cy="762"/>
              <a:chOff x="-2651" y="2160"/>
              <a:chExt cx="5741" cy="1056"/>
            </a:xfrm>
          </p:grpSpPr>
          <p:grpSp>
            <p:nvGrpSpPr>
              <p:cNvPr id="29708" name="Group 836"/>
              <p:cNvGrpSpPr>
                <a:grpSpLocks/>
              </p:cNvGrpSpPr>
              <p:nvPr/>
            </p:nvGrpSpPr>
            <p:grpSpPr bwMode="auto">
              <a:xfrm rot="-1131">
                <a:off x="2215" y="3008"/>
                <a:ext cx="193" cy="208"/>
                <a:chOff x="3973" y="2756"/>
                <a:chExt cx="148" cy="164"/>
              </a:xfrm>
            </p:grpSpPr>
            <p:grpSp>
              <p:nvGrpSpPr>
                <p:cNvPr id="29790" name="Group 83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29794" name="Group 83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29798" name="Oval 8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  <p:sp>
                  <p:nvSpPr>
                    <p:cNvPr id="29799" name="Oval 8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9795" name="Group 84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29796" name="Oval 8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  <p:sp>
                  <p:nvSpPr>
                    <p:cNvPr id="29797" name="Oval 8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9791" name="Group 84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9792" name="Freeform 84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93" name="Freeform 84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9709" name="Group 847"/>
              <p:cNvGrpSpPr>
                <a:grpSpLocks/>
              </p:cNvGrpSpPr>
              <p:nvPr/>
            </p:nvGrpSpPr>
            <p:grpSpPr bwMode="auto">
              <a:xfrm rot="-1131">
                <a:off x="2746" y="3008"/>
                <a:ext cx="194" cy="208"/>
                <a:chOff x="4381" y="2756"/>
                <a:chExt cx="148" cy="164"/>
              </a:xfrm>
            </p:grpSpPr>
            <p:grpSp>
              <p:nvGrpSpPr>
                <p:cNvPr id="29780" name="Group 84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29784" name="Group 84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29788" name="Oval 8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  <p:sp>
                  <p:nvSpPr>
                    <p:cNvPr id="29789" name="Oval 8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9785" name="Group 85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29786" name="Oval 8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  <p:sp>
                  <p:nvSpPr>
                    <p:cNvPr id="29787" name="Oval 8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9781" name="Group 85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9782" name="Freeform 85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83" name="Freeform 85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9710" name="Group 858"/>
              <p:cNvGrpSpPr>
                <a:grpSpLocks/>
              </p:cNvGrpSpPr>
              <p:nvPr/>
            </p:nvGrpSpPr>
            <p:grpSpPr bwMode="auto">
              <a:xfrm rot="-1131">
                <a:off x="2215" y="3008"/>
                <a:ext cx="193" cy="208"/>
                <a:chOff x="3973" y="2756"/>
                <a:chExt cx="148" cy="164"/>
              </a:xfrm>
            </p:grpSpPr>
            <p:grpSp>
              <p:nvGrpSpPr>
                <p:cNvPr id="29774" name="Group 85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29778" name="Oval 86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  <p:sp>
                <p:nvSpPr>
                  <p:cNvPr id="29779" name="Oval 86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</p:grpSp>
            <p:grpSp>
              <p:nvGrpSpPr>
                <p:cNvPr id="29775" name="Group 86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29776" name="Oval 86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  <p:sp>
                <p:nvSpPr>
                  <p:cNvPr id="29777" name="Oval 86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29711" name="Group 865"/>
              <p:cNvGrpSpPr>
                <a:grpSpLocks/>
              </p:cNvGrpSpPr>
              <p:nvPr/>
            </p:nvGrpSpPr>
            <p:grpSpPr bwMode="auto">
              <a:xfrm rot="-1131">
                <a:off x="2231" y="3026"/>
                <a:ext cx="159" cy="172"/>
                <a:chOff x="3985" y="2770"/>
                <a:chExt cx="123" cy="136"/>
              </a:xfrm>
            </p:grpSpPr>
            <p:sp>
              <p:nvSpPr>
                <p:cNvPr id="29772" name="Freeform 86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73" name="Freeform 86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712" name="Group 868"/>
              <p:cNvGrpSpPr>
                <a:grpSpLocks/>
              </p:cNvGrpSpPr>
              <p:nvPr/>
            </p:nvGrpSpPr>
            <p:grpSpPr bwMode="auto">
              <a:xfrm rot="-1131">
                <a:off x="2215" y="3008"/>
                <a:ext cx="193" cy="208"/>
                <a:chOff x="3973" y="2756"/>
                <a:chExt cx="148" cy="164"/>
              </a:xfrm>
            </p:grpSpPr>
            <p:sp>
              <p:nvSpPr>
                <p:cNvPr id="29770" name="Oval 86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71" name="Oval 87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13" name="Group 871"/>
              <p:cNvGrpSpPr>
                <a:grpSpLocks/>
              </p:cNvGrpSpPr>
              <p:nvPr/>
            </p:nvGrpSpPr>
            <p:grpSpPr bwMode="auto">
              <a:xfrm rot="-1131">
                <a:off x="2231" y="3026"/>
                <a:ext cx="159" cy="172"/>
                <a:chOff x="3985" y="2770"/>
                <a:chExt cx="123" cy="136"/>
              </a:xfrm>
            </p:grpSpPr>
            <p:sp>
              <p:nvSpPr>
                <p:cNvPr id="29768" name="Oval 87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69" name="Oval 87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14" name="Group 874"/>
              <p:cNvGrpSpPr>
                <a:grpSpLocks/>
              </p:cNvGrpSpPr>
              <p:nvPr/>
            </p:nvGrpSpPr>
            <p:grpSpPr bwMode="auto">
              <a:xfrm rot="-1131">
                <a:off x="2215" y="3008"/>
                <a:ext cx="193" cy="208"/>
                <a:chOff x="3973" y="2756"/>
                <a:chExt cx="148" cy="164"/>
              </a:xfrm>
            </p:grpSpPr>
            <p:sp>
              <p:nvSpPr>
                <p:cNvPr id="29766" name="Oval 87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67" name="Oval 87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15" name="Group 877"/>
              <p:cNvGrpSpPr>
                <a:grpSpLocks/>
              </p:cNvGrpSpPr>
              <p:nvPr/>
            </p:nvGrpSpPr>
            <p:grpSpPr bwMode="auto">
              <a:xfrm rot="-1131">
                <a:off x="2231" y="3026"/>
                <a:ext cx="159" cy="172"/>
                <a:chOff x="3985" y="2770"/>
                <a:chExt cx="123" cy="136"/>
              </a:xfrm>
            </p:grpSpPr>
            <p:sp>
              <p:nvSpPr>
                <p:cNvPr id="29764" name="Oval 87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65" name="Oval 87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16" name="Group 880"/>
              <p:cNvGrpSpPr>
                <a:grpSpLocks/>
              </p:cNvGrpSpPr>
              <p:nvPr/>
            </p:nvGrpSpPr>
            <p:grpSpPr bwMode="auto">
              <a:xfrm rot="-1131">
                <a:off x="2231" y="3026"/>
                <a:ext cx="159" cy="172"/>
                <a:chOff x="3985" y="2770"/>
                <a:chExt cx="123" cy="136"/>
              </a:xfrm>
            </p:grpSpPr>
            <p:sp>
              <p:nvSpPr>
                <p:cNvPr id="29762" name="Freeform 88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3" name="Freeform 88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717" name="Group 883"/>
              <p:cNvGrpSpPr>
                <a:grpSpLocks/>
              </p:cNvGrpSpPr>
              <p:nvPr/>
            </p:nvGrpSpPr>
            <p:grpSpPr bwMode="auto">
              <a:xfrm rot="-1131">
                <a:off x="2746" y="3008"/>
                <a:ext cx="194" cy="208"/>
                <a:chOff x="4381" y="2756"/>
                <a:chExt cx="148" cy="164"/>
              </a:xfrm>
            </p:grpSpPr>
            <p:grpSp>
              <p:nvGrpSpPr>
                <p:cNvPr id="29756" name="Group 88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29760" name="Oval 88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  <p:sp>
                <p:nvSpPr>
                  <p:cNvPr id="29761" name="Oval 88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</p:grpSp>
            <p:grpSp>
              <p:nvGrpSpPr>
                <p:cNvPr id="29757" name="Group 88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29758" name="Oval 88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  <p:sp>
                <p:nvSpPr>
                  <p:cNvPr id="29759" name="Oval 88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29718" name="Group 890"/>
              <p:cNvGrpSpPr>
                <a:grpSpLocks/>
              </p:cNvGrpSpPr>
              <p:nvPr/>
            </p:nvGrpSpPr>
            <p:grpSpPr bwMode="auto">
              <a:xfrm rot="-1131">
                <a:off x="2763" y="3026"/>
                <a:ext cx="160" cy="172"/>
                <a:chOff x="4393" y="2770"/>
                <a:chExt cx="123" cy="136"/>
              </a:xfrm>
            </p:grpSpPr>
            <p:sp>
              <p:nvSpPr>
                <p:cNvPr id="29754" name="Freeform 89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55" name="Freeform 89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719" name="Group 893"/>
              <p:cNvGrpSpPr>
                <a:grpSpLocks/>
              </p:cNvGrpSpPr>
              <p:nvPr/>
            </p:nvGrpSpPr>
            <p:grpSpPr bwMode="auto">
              <a:xfrm rot="-1131">
                <a:off x="2746" y="3008"/>
                <a:ext cx="194" cy="208"/>
                <a:chOff x="4381" y="2756"/>
                <a:chExt cx="148" cy="164"/>
              </a:xfrm>
            </p:grpSpPr>
            <p:sp>
              <p:nvSpPr>
                <p:cNvPr id="29752" name="Oval 89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53" name="Oval 89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20" name="Group 896"/>
              <p:cNvGrpSpPr>
                <a:grpSpLocks/>
              </p:cNvGrpSpPr>
              <p:nvPr/>
            </p:nvGrpSpPr>
            <p:grpSpPr bwMode="auto">
              <a:xfrm rot="-1131">
                <a:off x="2763" y="3026"/>
                <a:ext cx="160" cy="172"/>
                <a:chOff x="4393" y="2770"/>
                <a:chExt cx="123" cy="136"/>
              </a:xfrm>
            </p:grpSpPr>
            <p:sp>
              <p:nvSpPr>
                <p:cNvPr id="29750" name="Oval 89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51" name="Oval 89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21" name="Group 899"/>
              <p:cNvGrpSpPr>
                <a:grpSpLocks/>
              </p:cNvGrpSpPr>
              <p:nvPr/>
            </p:nvGrpSpPr>
            <p:grpSpPr bwMode="auto">
              <a:xfrm rot="-1131">
                <a:off x="2746" y="3008"/>
                <a:ext cx="194" cy="208"/>
                <a:chOff x="4381" y="2756"/>
                <a:chExt cx="148" cy="164"/>
              </a:xfrm>
            </p:grpSpPr>
            <p:sp>
              <p:nvSpPr>
                <p:cNvPr id="29748" name="Oval 90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49" name="Oval 90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22" name="Group 902"/>
              <p:cNvGrpSpPr>
                <a:grpSpLocks/>
              </p:cNvGrpSpPr>
              <p:nvPr/>
            </p:nvGrpSpPr>
            <p:grpSpPr bwMode="auto">
              <a:xfrm rot="-1131">
                <a:off x="2763" y="3026"/>
                <a:ext cx="160" cy="172"/>
                <a:chOff x="4393" y="2770"/>
                <a:chExt cx="123" cy="136"/>
              </a:xfrm>
            </p:grpSpPr>
            <p:sp>
              <p:nvSpPr>
                <p:cNvPr id="29746" name="Oval 90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29747" name="Oval 90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grpSp>
            <p:nvGrpSpPr>
              <p:cNvPr id="29723" name="Group 905"/>
              <p:cNvGrpSpPr>
                <a:grpSpLocks/>
              </p:cNvGrpSpPr>
              <p:nvPr/>
            </p:nvGrpSpPr>
            <p:grpSpPr bwMode="auto">
              <a:xfrm rot="-1131">
                <a:off x="2763" y="3026"/>
                <a:ext cx="160" cy="172"/>
                <a:chOff x="4393" y="2770"/>
                <a:chExt cx="123" cy="136"/>
              </a:xfrm>
            </p:grpSpPr>
            <p:sp>
              <p:nvSpPr>
                <p:cNvPr id="29744" name="Freeform 90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45" name="Freeform 90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724" name="Group 908"/>
              <p:cNvGrpSpPr>
                <a:grpSpLocks/>
              </p:cNvGrpSpPr>
              <p:nvPr/>
            </p:nvGrpSpPr>
            <p:grpSpPr bwMode="auto">
              <a:xfrm rot="-1131">
                <a:off x="-2651" y="2975"/>
                <a:ext cx="5641" cy="215"/>
                <a:chOff x="253" y="2511"/>
                <a:chExt cx="4313" cy="583"/>
              </a:xfrm>
            </p:grpSpPr>
            <p:pic>
              <p:nvPicPr>
                <p:cNvPr id="29742" name="Picture 90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262">
                  <a:off x="253" y="3075"/>
                  <a:ext cx="591" cy="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43" name="Rectangle 910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</p:grpSp>
          <p:sp>
            <p:nvSpPr>
              <p:cNvPr id="29725" name="Freeform 911" descr="Дуб"/>
              <p:cNvSpPr>
                <a:spLocks/>
              </p:cNvSpPr>
              <p:nvPr/>
            </p:nvSpPr>
            <p:spPr bwMode="auto">
              <a:xfrm>
                <a:off x="2166" y="2844"/>
                <a:ext cx="924" cy="112"/>
              </a:xfrm>
              <a:custGeom>
                <a:avLst/>
                <a:gdLst>
                  <a:gd name="T0" fmla="*/ 0 w 1200"/>
                  <a:gd name="T1" fmla="*/ 2 h 144"/>
                  <a:gd name="T2" fmla="*/ 2 w 1200"/>
                  <a:gd name="T3" fmla="*/ 0 h 144"/>
                  <a:gd name="T4" fmla="*/ 2 w 1200"/>
                  <a:gd name="T5" fmla="*/ 0 h 144"/>
                  <a:gd name="T6" fmla="*/ 2 w 1200"/>
                  <a:gd name="T7" fmla="*/ 2 h 144"/>
                  <a:gd name="T8" fmla="*/ 0 w 1200"/>
                  <a:gd name="T9" fmla="*/ 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144"/>
                  <a:gd name="T17" fmla="*/ 1200 w 120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144">
                    <a:moveTo>
                      <a:pt x="0" y="144"/>
                    </a:moveTo>
                    <a:lnTo>
                      <a:pt x="208" y="0"/>
                    </a:lnTo>
                    <a:lnTo>
                      <a:pt x="1200" y="0"/>
                    </a:lnTo>
                    <a:lnTo>
                      <a:pt x="1056" y="144"/>
                    </a:lnTo>
                    <a:lnTo>
                      <a:pt x="0" y="144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6" name="Freeform 912" descr="Дуб"/>
              <p:cNvSpPr>
                <a:spLocks/>
              </p:cNvSpPr>
              <p:nvPr/>
            </p:nvSpPr>
            <p:spPr bwMode="auto">
              <a:xfrm>
                <a:off x="2979" y="2844"/>
                <a:ext cx="111" cy="211"/>
              </a:xfrm>
              <a:custGeom>
                <a:avLst/>
                <a:gdLst>
                  <a:gd name="T0" fmla="*/ 2 w 144"/>
                  <a:gd name="T1" fmla="*/ 0 h 272"/>
                  <a:gd name="T2" fmla="*/ 2 w 144"/>
                  <a:gd name="T3" fmla="*/ 2 h 272"/>
                  <a:gd name="T4" fmla="*/ 0 w 144"/>
                  <a:gd name="T5" fmla="*/ 2 h 272"/>
                  <a:gd name="T6" fmla="*/ 0 w 144"/>
                  <a:gd name="T7" fmla="*/ 2 h 272"/>
                  <a:gd name="T8" fmla="*/ 2 w 144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72"/>
                  <a:gd name="T17" fmla="*/ 144 w 144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72">
                    <a:moveTo>
                      <a:pt x="144" y="0"/>
                    </a:moveTo>
                    <a:lnTo>
                      <a:pt x="144" y="144"/>
                    </a:lnTo>
                    <a:lnTo>
                      <a:pt x="0" y="272"/>
                    </a:lnTo>
                    <a:lnTo>
                      <a:pt x="0" y="144"/>
                    </a:lnTo>
                    <a:lnTo>
                      <a:pt x="144" y="0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7" name="Freeform 1263" descr="Папирус"/>
              <p:cNvSpPr>
                <a:spLocks/>
              </p:cNvSpPr>
              <p:nvPr/>
            </p:nvSpPr>
            <p:spPr bwMode="auto">
              <a:xfrm>
                <a:off x="2160" y="2256"/>
                <a:ext cx="912" cy="672"/>
              </a:xfrm>
              <a:custGeom>
                <a:avLst/>
                <a:gdLst>
                  <a:gd name="T0" fmla="*/ 0 w 912"/>
                  <a:gd name="T1" fmla="*/ 672 h 672"/>
                  <a:gd name="T2" fmla="*/ 864 w 912"/>
                  <a:gd name="T3" fmla="*/ 672 h 672"/>
                  <a:gd name="T4" fmla="*/ 912 w 912"/>
                  <a:gd name="T5" fmla="*/ 528 h 672"/>
                  <a:gd name="T6" fmla="*/ 720 w 912"/>
                  <a:gd name="T7" fmla="*/ 288 h 672"/>
                  <a:gd name="T8" fmla="*/ 480 w 912"/>
                  <a:gd name="T9" fmla="*/ 0 h 672"/>
                  <a:gd name="T10" fmla="*/ 336 w 912"/>
                  <a:gd name="T11" fmla="*/ 0 h 672"/>
                  <a:gd name="T12" fmla="*/ 240 w 912"/>
                  <a:gd name="T13" fmla="*/ 144 h 672"/>
                  <a:gd name="T14" fmla="*/ 144 w 912"/>
                  <a:gd name="T15" fmla="*/ 384 h 672"/>
                  <a:gd name="T16" fmla="*/ 48 w 912"/>
                  <a:gd name="T17" fmla="*/ 672 h 672"/>
                  <a:gd name="T18" fmla="*/ 0 w 912"/>
                  <a:gd name="T19" fmla="*/ 624 h 672"/>
                  <a:gd name="T20" fmla="*/ 384 w 912"/>
                  <a:gd name="T21" fmla="*/ 576 h 6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12"/>
                  <a:gd name="T34" fmla="*/ 0 h 672"/>
                  <a:gd name="T35" fmla="*/ 912 w 912"/>
                  <a:gd name="T36" fmla="*/ 672 h 6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12" h="672">
                    <a:moveTo>
                      <a:pt x="0" y="672"/>
                    </a:moveTo>
                    <a:lnTo>
                      <a:pt x="864" y="672"/>
                    </a:lnTo>
                    <a:lnTo>
                      <a:pt x="912" y="528"/>
                    </a:lnTo>
                    <a:lnTo>
                      <a:pt x="720" y="288"/>
                    </a:lnTo>
                    <a:lnTo>
                      <a:pt x="480" y="0"/>
                    </a:lnTo>
                    <a:lnTo>
                      <a:pt x="336" y="0"/>
                    </a:lnTo>
                    <a:lnTo>
                      <a:pt x="240" y="144"/>
                    </a:lnTo>
                    <a:lnTo>
                      <a:pt x="144" y="384"/>
                    </a:lnTo>
                    <a:lnTo>
                      <a:pt x="48" y="672"/>
                    </a:lnTo>
                    <a:lnTo>
                      <a:pt x="0" y="624"/>
                    </a:lnTo>
                    <a:lnTo>
                      <a:pt x="384" y="576"/>
                    </a:lnTo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8" name="Freeform 1264"/>
              <p:cNvSpPr>
                <a:spLocks/>
              </p:cNvSpPr>
              <p:nvPr/>
            </p:nvSpPr>
            <p:spPr bwMode="auto">
              <a:xfrm>
                <a:off x="2632" y="2208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9" name="Freeform 1265"/>
              <p:cNvSpPr>
                <a:spLocks/>
              </p:cNvSpPr>
              <p:nvPr/>
            </p:nvSpPr>
            <p:spPr bwMode="auto">
              <a:xfrm>
                <a:off x="2592" y="2208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0" name="Freeform 1266"/>
              <p:cNvSpPr>
                <a:spLocks/>
              </p:cNvSpPr>
              <p:nvPr/>
            </p:nvSpPr>
            <p:spPr bwMode="auto">
              <a:xfrm>
                <a:off x="2544" y="2208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1" name="Freeform 1267"/>
              <p:cNvSpPr>
                <a:spLocks/>
              </p:cNvSpPr>
              <p:nvPr/>
            </p:nvSpPr>
            <p:spPr bwMode="auto">
              <a:xfrm flipH="1">
                <a:off x="2304" y="2160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2" name="Freeform 1268"/>
              <p:cNvSpPr>
                <a:spLocks/>
              </p:cNvSpPr>
              <p:nvPr/>
            </p:nvSpPr>
            <p:spPr bwMode="auto">
              <a:xfrm>
                <a:off x="2368" y="2208"/>
                <a:ext cx="287" cy="720"/>
              </a:xfrm>
              <a:custGeom>
                <a:avLst/>
                <a:gdLst>
                  <a:gd name="T0" fmla="*/ 208 w 287"/>
                  <a:gd name="T1" fmla="*/ 0 h 720"/>
                  <a:gd name="T2" fmla="*/ 256 w 287"/>
                  <a:gd name="T3" fmla="*/ 96 h 720"/>
                  <a:gd name="T4" fmla="*/ 256 w 287"/>
                  <a:gd name="T5" fmla="*/ 192 h 720"/>
                  <a:gd name="T6" fmla="*/ 72 w 287"/>
                  <a:gd name="T7" fmla="*/ 376 h 720"/>
                  <a:gd name="T8" fmla="*/ 16 w 287"/>
                  <a:gd name="T9" fmla="*/ 576 h 720"/>
                  <a:gd name="T10" fmla="*/ 16 w 287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7"/>
                  <a:gd name="T19" fmla="*/ 0 h 720"/>
                  <a:gd name="T20" fmla="*/ 287 w 287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7" h="720">
                    <a:moveTo>
                      <a:pt x="208" y="0"/>
                    </a:moveTo>
                    <a:cubicBezTo>
                      <a:pt x="228" y="32"/>
                      <a:pt x="248" y="64"/>
                      <a:pt x="256" y="96"/>
                    </a:cubicBezTo>
                    <a:cubicBezTo>
                      <a:pt x="264" y="128"/>
                      <a:pt x="287" y="145"/>
                      <a:pt x="256" y="192"/>
                    </a:cubicBezTo>
                    <a:cubicBezTo>
                      <a:pt x="225" y="239"/>
                      <a:pt x="112" y="312"/>
                      <a:pt x="72" y="376"/>
                    </a:cubicBezTo>
                    <a:cubicBezTo>
                      <a:pt x="32" y="440"/>
                      <a:pt x="25" y="519"/>
                      <a:pt x="16" y="576"/>
                    </a:cubicBezTo>
                    <a:cubicBezTo>
                      <a:pt x="7" y="633"/>
                      <a:pt x="0" y="680"/>
                      <a:pt x="16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3" name="Freeform 1269"/>
              <p:cNvSpPr>
                <a:spLocks/>
              </p:cNvSpPr>
              <p:nvPr/>
            </p:nvSpPr>
            <p:spPr bwMode="auto">
              <a:xfrm flipH="1">
                <a:off x="2208" y="2160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4" name="Freeform 1270"/>
              <p:cNvSpPr>
                <a:spLocks/>
              </p:cNvSpPr>
              <p:nvPr/>
            </p:nvSpPr>
            <p:spPr bwMode="auto">
              <a:xfrm>
                <a:off x="2448" y="2256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5" name="Freeform 1271"/>
              <p:cNvSpPr>
                <a:spLocks/>
              </p:cNvSpPr>
              <p:nvPr/>
            </p:nvSpPr>
            <p:spPr bwMode="auto">
              <a:xfrm>
                <a:off x="2688" y="2208"/>
                <a:ext cx="280" cy="720"/>
              </a:xfrm>
              <a:custGeom>
                <a:avLst/>
                <a:gdLst>
                  <a:gd name="T0" fmla="*/ 56 w 280"/>
                  <a:gd name="T1" fmla="*/ 0 h 720"/>
                  <a:gd name="T2" fmla="*/ 8 w 280"/>
                  <a:gd name="T3" fmla="*/ 96 h 720"/>
                  <a:gd name="T4" fmla="*/ 8 w 280"/>
                  <a:gd name="T5" fmla="*/ 192 h 720"/>
                  <a:gd name="T6" fmla="*/ 56 w 280"/>
                  <a:gd name="T7" fmla="*/ 336 h 720"/>
                  <a:gd name="T8" fmla="*/ 248 w 280"/>
                  <a:gd name="T9" fmla="*/ 576 h 720"/>
                  <a:gd name="T10" fmla="*/ 248 w 280"/>
                  <a:gd name="T11" fmla="*/ 720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6" name="Freeform 1272"/>
              <p:cNvSpPr>
                <a:spLocks/>
              </p:cNvSpPr>
              <p:nvPr/>
            </p:nvSpPr>
            <p:spPr bwMode="auto">
              <a:xfrm>
                <a:off x="2496" y="2160"/>
                <a:ext cx="96" cy="768"/>
              </a:xfrm>
              <a:custGeom>
                <a:avLst/>
                <a:gdLst>
                  <a:gd name="T0" fmla="*/ 0 w 280"/>
                  <a:gd name="T1" fmla="*/ 0 h 720"/>
                  <a:gd name="T2" fmla="*/ 0 w 280"/>
                  <a:gd name="T3" fmla="*/ 1436 h 720"/>
                  <a:gd name="T4" fmla="*/ 0 w 280"/>
                  <a:gd name="T5" fmla="*/ 2916 h 720"/>
                  <a:gd name="T6" fmla="*/ 0 w 280"/>
                  <a:gd name="T7" fmla="*/ 5038 h 720"/>
                  <a:gd name="T8" fmla="*/ 0 w 280"/>
                  <a:gd name="T9" fmla="*/ 8669 h 720"/>
                  <a:gd name="T10" fmla="*/ 0 w 280"/>
                  <a:gd name="T11" fmla="*/ 10817 h 7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0"/>
                  <a:gd name="T19" fmla="*/ 0 h 720"/>
                  <a:gd name="T20" fmla="*/ 280 w 280"/>
                  <a:gd name="T21" fmla="*/ 720 h 7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0" h="720">
                    <a:moveTo>
                      <a:pt x="56" y="0"/>
                    </a:moveTo>
                    <a:cubicBezTo>
                      <a:pt x="36" y="32"/>
                      <a:pt x="16" y="64"/>
                      <a:pt x="8" y="96"/>
                    </a:cubicBezTo>
                    <a:cubicBezTo>
                      <a:pt x="0" y="128"/>
                      <a:pt x="0" y="152"/>
                      <a:pt x="8" y="192"/>
                    </a:cubicBezTo>
                    <a:cubicBezTo>
                      <a:pt x="16" y="232"/>
                      <a:pt x="16" y="272"/>
                      <a:pt x="56" y="336"/>
                    </a:cubicBezTo>
                    <a:cubicBezTo>
                      <a:pt x="96" y="400"/>
                      <a:pt x="216" y="512"/>
                      <a:pt x="248" y="576"/>
                    </a:cubicBezTo>
                    <a:cubicBezTo>
                      <a:pt x="280" y="640"/>
                      <a:pt x="264" y="680"/>
                      <a:pt x="248" y="720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7" name="Freeform 1273"/>
              <p:cNvSpPr>
                <a:spLocks/>
              </p:cNvSpPr>
              <p:nvPr/>
            </p:nvSpPr>
            <p:spPr bwMode="auto">
              <a:xfrm>
                <a:off x="2200" y="2221"/>
                <a:ext cx="805" cy="659"/>
              </a:xfrm>
              <a:custGeom>
                <a:avLst/>
                <a:gdLst>
                  <a:gd name="T0" fmla="*/ 0 w 805"/>
                  <a:gd name="T1" fmla="*/ 539 h 659"/>
                  <a:gd name="T2" fmla="*/ 192 w 805"/>
                  <a:gd name="T3" fmla="*/ 139 h 659"/>
                  <a:gd name="T4" fmla="*/ 320 w 805"/>
                  <a:gd name="T5" fmla="*/ 11 h 659"/>
                  <a:gd name="T6" fmla="*/ 480 w 805"/>
                  <a:gd name="T7" fmla="*/ 75 h 659"/>
                  <a:gd name="T8" fmla="*/ 656 w 805"/>
                  <a:gd name="T9" fmla="*/ 267 h 659"/>
                  <a:gd name="T10" fmla="*/ 784 w 805"/>
                  <a:gd name="T11" fmla="*/ 515 h 659"/>
                  <a:gd name="T12" fmla="*/ 784 w 805"/>
                  <a:gd name="T13" fmla="*/ 659 h 6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05"/>
                  <a:gd name="T22" fmla="*/ 0 h 659"/>
                  <a:gd name="T23" fmla="*/ 805 w 805"/>
                  <a:gd name="T24" fmla="*/ 659 h 6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05" h="659">
                    <a:moveTo>
                      <a:pt x="0" y="539"/>
                    </a:moveTo>
                    <a:cubicBezTo>
                      <a:pt x="32" y="472"/>
                      <a:pt x="139" y="227"/>
                      <a:pt x="192" y="139"/>
                    </a:cubicBezTo>
                    <a:cubicBezTo>
                      <a:pt x="245" y="51"/>
                      <a:pt x="272" y="22"/>
                      <a:pt x="320" y="11"/>
                    </a:cubicBezTo>
                    <a:cubicBezTo>
                      <a:pt x="368" y="0"/>
                      <a:pt x="424" y="32"/>
                      <a:pt x="480" y="75"/>
                    </a:cubicBezTo>
                    <a:cubicBezTo>
                      <a:pt x="536" y="118"/>
                      <a:pt x="605" y="194"/>
                      <a:pt x="656" y="267"/>
                    </a:cubicBezTo>
                    <a:cubicBezTo>
                      <a:pt x="707" y="340"/>
                      <a:pt x="763" y="450"/>
                      <a:pt x="784" y="515"/>
                    </a:cubicBezTo>
                    <a:cubicBezTo>
                      <a:pt x="805" y="580"/>
                      <a:pt x="800" y="619"/>
                      <a:pt x="784" y="659"/>
                    </a:cubicBezTo>
                  </a:path>
                </a:pathLst>
              </a:cu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8" name="Line 1274"/>
              <p:cNvSpPr>
                <a:spLocks noChangeShapeType="1"/>
              </p:cNvSpPr>
              <p:nvPr/>
            </p:nvSpPr>
            <p:spPr bwMode="auto">
              <a:xfrm flipH="1">
                <a:off x="2448" y="2736"/>
                <a:ext cx="96" cy="48"/>
              </a:xfrm>
              <a:prstGeom prst="line">
                <a:avLst/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39" name="Line 1275"/>
              <p:cNvSpPr>
                <a:spLocks noChangeShapeType="1"/>
              </p:cNvSpPr>
              <p:nvPr/>
            </p:nvSpPr>
            <p:spPr bwMode="auto">
              <a:xfrm flipH="1">
                <a:off x="2448" y="2640"/>
                <a:ext cx="96" cy="48"/>
              </a:xfrm>
              <a:prstGeom prst="line">
                <a:avLst/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0" name="Line 1276"/>
              <p:cNvSpPr>
                <a:spLocks noChangeShapeType="1"/>
              </p:cNvSpPr>
              <p:nvPr/>
            </p:nvSpPr>
            <p:spPr bwMode="auto">
              <a:xfrm flipH="1">
                <a:off x="2592" y="2784"/>
                <a:ext cx="96" cy="48"/>
              </a:xfrm>
              <a:prstGeom prst="line">
                <a:avLst/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41" name="Line 1277"/>
              <p:cNvSpPr>
                <a:spLocks noChangeShapeType="1"/>
              </p:cNvSpPr>
              <p:nvPr/>
            </p:nvSpPr>
            <p:spPr bwMode="auto">
              <a:xfrm flipH="1">
                <a:off x="2784" y="2544"/>
                <a:ext cx="96" cy="48"/>
              </a:xfrm>
              <a:prstGeom prst="line">
                <a:avLst/>
              </a:prstGeom>
              <a:noFill/>
              <a:ln w="9525">
                <a:solidFill>
                  <a:srgbClr val="99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29705" name="Picture 1279" descr="horse_3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04" y="2544"/>
              <a:ext cx="1047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6" name="Freeform 1280"/>
            <p:cNvSpPr>
              <a:spLocks/>
            </p:cNvSpPr>
            <p:nvPr/>
          </p:nvSpPr>
          <p:spPr bwMode="auto">
            <a:xfrm>
              <a:off x="1296" y="2544"/>
              <a:ext cx="144" cy="288"/>
            </a:xfrm>
            <a:custGeom>
              <a:avLst/>
              <a:gdLst>
                <a:gd name="T0" fmla="*/ 0 w 144"/>
                <a:gd name="T1" fmla="*/ 288 h 288"/>
                <a:gd name="T2" fmla="*/ 144 w 144"/>
                <a:gd name="T3" fmla="*/ 48 h 288"/>
                <a:gd name="T4" fmla="*/ 144 w 144"/>
                <a:gd name="T5" fmla="*/ 0 h 288"/>
                <a:gd name="T6" fmla="*/ 96 w 144"/>
                <a:gd name="T7" fmla="*/ 0 h 288"/>
                <a:gd name="T8" fmla="*/ 48 w 144"/>
                <a:gd name="T9" fmla="*/ 48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288"/>
                <a:gd name="T17" fmla="*/ 144 w 144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288">
                  <a:moveTo>
                    <a:pt x="0" y="288"/>
                  </a:moveTo>
                  <a:lnTo>
                    <a:pt x="144" y="48"/>
                  </a:lnTo>
                  <a:lnTo>
                    <a:pt x="144" y="0"/>
                  </a:lnTo>
                  <a:lnTo>
                    <a:pt x="96" y="0"/>
                  </a:lnTo>
                  <a:lnTo>
                    <a:pt x="48" y="48"/>
                  </a:lnTo>
                </a:path>
              </a:pathLst>
            </a:custGeom>
            <a:noFill/>
            <a:ln w="3810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Freeform 1281"/>
            <p:cNvSpPr>
              <a:spLocks/>
            </p:cNvSpPr>
            <p:nvPr/>
          </p:nvSpPr>
          <p:spPr bwMode="auto">
            <a:xfrm>
              <a:off x="1344" y="2736"/>
              <a:ext cx="720" cy="192"/>
            </a:xfrm>
            <a:custGeom>
              <a:avLst/>
              <a:gdLst>
                <a:gd name="T0" fmla="*/ 0 w 720"/>
                <a:gd name="T1" fmla="*/ 0 h 192"/>
                <a:gd name="T2" fmla="*/ 240 w 720"/>
                <a:gd name="T3" fmla="*/ 144 h 192"/>
                <a:gd name="T4" fmla="*/ 480 w 720"/>
                <a:gd name="T5" fmla="*/ 144 h 192"/>
                <a:gd name="T6" fmla="*/ 672 w 720"/>
                <a:gd name="T7" fmla="*/ 144 h 192"/>
                <a:gd name="T8" fmla="*/ 720 w 720"/>
                <a:gd name="T9" fmla="*/ 192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192"/>
                <a:gd name="T17" fmla="*/ 720 w 720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192">
                  <a:moveTo>
                    <a:pt x="0" y="0"/>
                  </a:moveTo>
                  <a:cubicBezTo>
                    <a:pt x="80" y="60"/>
                    <a:pt x="160" y="120"/>
                    <a:pt x="240" y="144"/>
                  </a:cubicBezTo>
                  <a:cubicBezTo>
                    <a:pt x="320" y="168"/>
                    <a:pt x="408" y="144"/>
                    <a:pt x="480" y="144"/>
                  </a:cubicBezTo>
                  <a:cubicBezTo>
                    <a:pt x="552" y="144"/>
                    <a:pt x="632" y="136"/>
                    <a:pt x="672" y="144"/>
                  </a:cubicBezTo>
                  <a:cubicBezTo>
                    <a:pt x="712" y="152"/>
                    <a:pt x="716" y="172"/>
                    <a:pt x="720" y="192"/>
                  </a:cubicBezTo>
                </a:path>
              </a:pathLst>
            </a:custGeom>
            <a:noFill/>
            <a:ln w="3810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9702" name="Picture 14" descr="d31_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C8C"/>
              </a:clrFrom>
              <a:clrTo>
                <a:srgbClr val="FCFC8C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71800"/>
            <a:ext cx="304800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4" descr="d31_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C8C"/>
              </a:clrFrom>
              <a:clrTo>
                <a:srgbClr val="FCFC8C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2971800"/>
            <a:ext cx="306388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3.33333E-6 L -1.17534 -0.00903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67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b="1" i="1" dirty="0" smtClean="0">
                <a:solidFill>
                  <a:srgbClr val="002060"/>
                </a:solidFill>
                <a:effectLst/>
                <a:latin typeface="Bookman Old Style" pitchFamily="18" charset="0"/>
                <a:cs typeface="Times New Roman" pitchFamily="18" charset="0"/>
              </a:rPr>
              <a:t>Старые единицы длины уже не используют, но их названия часто вспоминают в различных поговорках.</a:t>
            </a:r>
            <a:endParaRPr lang="ru-RU" b="1" i="1" dirty="0" smtClean="0">
              <a:solidFill>
                <a:srgbClr val="002060"/>
              </a:solidFill>
              <a:effectLst/>
              <a:latin typeface="Bookman Old Style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Мерит на свой аршин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 человеке, который других по себе судит).</a:t>
            </a:r>
          </a:p>
          <a:p>
            <a:pPr algn="just"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Семи пядей во лбу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(об умном человеке).</a:t>
            </a:r>
          </a:p>
          <a:p>
            <a:pPr algn="just"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Косая сажень в плечах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 человеке могучего телосложения).</a:t>
            </a:r>
          </a:p>
          <a:p>
            <a:pPr algn="just"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 горшка два верш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(о человеке небольшого роста).</a:t>
            </a:r>
          </a:p>
          <a:p>
            <a:pPr algn="just">
              <a:defRPr/>
            </a:pP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AD3707-5731-48A3-9E4D-0318C1D69FD0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36803-59A1-4149-A955-70D3C460E51D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Старинные меры длины можно встретить в произведениях русских поэтов и писателей</a:t>
            </a: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3886200" cy="1981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00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А.С.Пушкин</a:t>
            </a:r>
            <a:r>
              <a:rPr lang="ru-RU" sz="24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 </a:t>
            </a:r>
            <a:endParaRPr lang="en-US" sz="240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«ЗИМНЯЯ ДОРОГА»</a:t>
            </a:r>
          </a:p>
        </p:txBody>
      </p:sp>
      <p:sp>
        <p:nvSpPr>
          <p:cNvPr id="3174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371600"/>
            <a:ext cx="41910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П.П.Ершов </a:t>
            </a:r>
            <a:endParaRPr lang="en-US" sz="200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«КОНЕК ГОРБУНОК»</a:t>
            </a:r>
            <a:r>
              <a:rPr lang="ru-RU" sz="2000" smtClean="0">
                <a:solidFill>
                  <a:srgbClr val="002060"/>
                </a:solidFill>
                <a:effectLst/>
              </a:rPr>
              <a:t> </a:t>
            </a:r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228600" y="2590800"/>
            <a:ext cx="4648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 огня, ни черной хаты, </a:t>
            </a:r>
          </a:p>
          <a:p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Глушь и снег</a:t>
            </a:r>
            <a:r>
              <a:rPr lang="ru-RU" sz="2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....</a:t>
            </a: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встречу мне  </a:t>
            </a:r>
          </a:p>
          <a:p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версты</a:t>
            </a: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полосаты </a:t>
            </a:r>
          </a:p>
          <a:p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Попадаются одне</a:t>
            </a:r>
            <a:r>
              <a:rPr lang="ru-RU" sz="2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</p:txBody>
      </p:sp>
      <p:sp>
        <p:nvSpPr>
          <p:cNvPr id="31751" name="Rectangle 13"/>
          <p:cNvSpPr>
            <a:spLocks noChangeArrowheads="1"/>
          </p:cNvSpPr>
          <p:nvPr/>
        </p:nvSpPr>
        <p:spPr bwMode="auto">
          <a:xfrm>
            <a:off x="0" y="2270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bIns="0" anchor="ctr">
            <a:spAutoFit/>
          </a:bodyPr>
          <a:lstStyle/>
          <a:p>
            <a:endParaRPr lang="ru-RU"/>
          </a:p>
        </p:txBody>
      </p:sp>
      <p:pic>
        <p:nvPicPr>
          <p:cNvPr id="13320" name="Picture 12" descr="ershov5_32.jpg"/>
          <p:cNvPicPr>
            <a:picLocks noChangeAspect="1" noChangeArrowheads="1"/>
          </p:cNvPicPr>
          <p:nvPr/>
        </p:nvPicPr>
        <p:blipFill>
          <a:blip r:embed="rId2" r:link="rId3" cstate="email">
            <a:clrChange>
              <a:clrFrom>
                <a:srgbClr val="F9FBE6"/>
              </a:clrFrom>
              <a:clrTo>
                <a:srgbClr val="F9FBE6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3189876" cy="252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Rectangle 14"/>
          <p:cNvSpPr>
            <a:spLocks noChangeArrowheads="1"/>
          </p:cNvSpPr>
          <p:nvPr/>
        </p:nvSpPr>
        <p:spPr bwMode="auto">
          <a:xfrm>
            <a:off x="5181600" y="2590800"/>
            <a:ext cx="358140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 anchor="ctr">
            <a:spAutoFit/>
          </a:bodyPr>
          <a:lstStyle/>
          <a:p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«Да игрушечку-конька</a:t>
            </a:r>
          </a:p>
          <a:p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Ростом только в </a:t>
            </a:r>
            <a:r>
              <a:rPr kumimoji="1"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вершка </a:t>
            </a:r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спине с двумя горбами</a:t>
            </a:r>
          </a:p>
          <a:p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с </a:t>
            </a:r>
            <a:r>
              <a:rPr kumimoji="1"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аршинными</a:t>
            </a:r>
            <a:r>
              <a:rPr kumimoji="1"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ушами» .</a:t>
            </a:r>
          </a:p>
        </p:txBody>
      </p:sp>
      <p:pic>
        <p:nvPicPr>
          <p:cNvPr id="10" name="Picture 14" descr="d31_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8C"/>
              </a:clrFrom>
              <a:clrTo>
                <a:srgbClr val="FCFC8C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62400"/>
            <a:ext cx="13747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295400" y="4572000"/>
            <a:ext cx="457200" cy="19050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286000" y="4800600"/>
            <a:ext cx="381000" cy="16764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B5391-8B50-4AB5-B19A-0CA55FF7ABF3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8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Что такое мера</a:t>
            </a:r>
            <a:r>
              <a:rPr lang="en-US" sz="48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?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     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«Мера – способ определения количества по принятой единице; мера вообще прилагается к протяженью и к пространству… 	Погонная, линейная мера служит для 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означения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расстояний или величины линий.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  В. Даль.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Толковый словарь русского языка.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4D38B-891A-42F1-B1D7-5270A742B7EB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Современные меры длины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2772" name="Picture 6" descr="0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 descr="0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9287B-C286-4E36-8201-4D8B67619818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		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 наше время для измерения длины мы пользуемся мерой, названной метр.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	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Метр</a:t>
            </a:r>
            <a:r>
              <a:rPr lang="ru-RU" b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-  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основная единица длины в Международной системе единиц, равная 100 см».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(толковый словарь)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</a:t>
            </a: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18437" name="Содержимое 3" descr="СЛОВАРНЫЕ СЛОВА0028.JPG"/>
          <p:cNvPicPr>
            <a:picLocks noGrp="1" noChangeAspect="1"/>
          </p:cNvPicPr>
          <p:nvPr/>
        </p:nvPicPr>
        <p:blipFill>
          <a:blip r:embed="rId2" cstate="screen">
            <a:clrChange>
              <a:clrFrom>
                <a:srgbClr val="F7E6D2"/>
              </a:clrFrom>
              <a:clrTo>
                <a:srgbClr val="F7E6D2">
                  <a:alpha val="0"/>
                </a:srgbClr>
              </a:clrTo>
            </a:clrChange>
            <a:lum bright="-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79090">
            <a:off x="685800" y="5238750"/>
            <a:ext cx="7975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МЕТР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C6EE7-509E-472D-BD24-0A88DD867450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миллиметр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0,001 метра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сантиметр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0,01 метра = 10мм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дециметр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</a:t>
            </a:r>
            <a:r>
              <a:rPr lang="ru-RU" sz="360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0,1 метра = 10см</a:t>
            </a:r>
            <a:endParaRPr lang="ru-RU" sz="36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километр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= 1000 метров</a:t>
            </a:r>
          </a:p>
        </p:txBody>
      </p:sp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1524000" y="1142999"/>
            <a:ext cx="6196013" cy="648000"/>
            <a:chOff x="974" y="2304"/>
            <a:chExt cx="3903" cy="397"/>
          </a:xfrm>
          <a:blipFill>
            <a:blip r:embed="rId2"/>
            <a:tile tx="0" ty="0" sx="100000" sy="100000" flip="none" algn="tl"/>
          </a:blipFill>
        </p:grpSpPr>
        <p:sp>
          <p:nvSpPr>
            <p:cNvPr id="21510" name="Freeform 92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pPr>
                <a:defRPr/>
              </a:pPr>
              <a:endParaRPr lang="ru-RU" sz="1600">
                <a:cs typeface="Arial" charset="0"/>
              </a:endParaRPr>
            </a:p>
          </p:txBody>
        </p:sp>
        <p:sp>
          <p:nvSpPr>
            <p:cNvPr id="21511" name="Oval 93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defRPr/>
              </a:pPr>
              <a:endParaRPr lang="ru-RU" sz="1600">
                <a:cs typeface="Arial" charset="0"/>
              </a:endParaRPr>
            </a:p>
          </p:txBody>
        </p:sp>
        <p:sp>
          <p:nvSpPr>
            <p:cNvPr id="21512" name="Text Box 94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900" dirty="0">
                  <a:solidFill>
                    <a:srgbClr val="000000"/>
                  </a:solidFill>
                  <a:cs typeface="Arial" charset="0"/>
                </a:rPr>
                <a:t>IIII</a:t>
              </a:r>
              <a:r>
                <a:rPr lang="en-US" sz="1400" dirty="0">
                  <a:solidFill>
                    <a:srgbClr val="000000"/>
                  </a:solidFill>
                  <a:cs typeface="Arial" charset="0"/>
                </a:rPr>
                <a:t>I</a:t>
              </a:r>
              <a:endParaRPr lang="ru-RU" sz="9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513" name="Text Box 95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0       1       </a:t>
              </a:r>
              <a:r>
                <a:rPr lang="ru-RU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 </a:t>
              </a:r>
              <a:r>
                <a:rPr lang="en-US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2       3        </a:t>
              </a:r>
              <a:r>
                <a:rPr lang="ru-RU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 </a:t>
              </a:r>
              <a:r>
                <a:rPr lang="en-US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4        5        </a:t>
              </a:r>
              <a:r>
                <a:rPr lang="ru-RU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 </a:t>
              </a:r>
              <a:r>
                <a:rPr lang="en-US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6        7        8        </a:t>
              </a:r>
              <a:r>
                <a:rPr lang="ru-RU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 </a:t>
              </a:r>
              <a:r>
                <a:rPr lang="en-US" sz="900" b="1" dirty="0">
                  <a:solidFill>
                    <a:srgbClr val="000000"/>
                  </a:solidFill>
                  <a:latin typeface="Tahoma" pitchFamily="34" charset="0"/>
                  <a:cs typeface="Arial" charset="0"/>
                </a:rPr>
                <a:t>9       10      11      12       13      14      15      16      17</a:t>
              </a:r>
              <a:endParaRPr lang="ru-RU" sz="900" b="1" dirty="0">
                <a:solidFill>
                  <a:srgbClr val="000000"/>
                </a:solidFill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34821" name="Picture 67" descr="dragw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"/>
            <a:ext cx="6119813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0" fill="hold"/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77813"/>
            <a:ext cx="6781800" cy="1139825"/>
          </a:xfrm>
        </p:spPr>
        <p:txBody>
          <a:bodyPr/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Bookman Old Style" pitchFamily="18" charset="0"/>
              </a:rPr>
              <a:t>Чему же равен метр в наше время?</a:t>
            </a:r>
            <a:endParaRPr lang="ru-RU" b="1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		Международная комиссия по метру в 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1872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году постановила принять за эталон длины «архивный» метр, хранящийся в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Book Antiqua" pitchFamily="18" charset="0"/>
              </a:rPr>
              <a:t>Париже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, «такой, каков он есть». Но постоянно ездить в Париж сверяться с эталонным метром очень неудобно. Поэтому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с 1983 года метр равен расстоянию, которое проходит в вакууме свет за 1/299.792.458 долю секунды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. 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A23911-3D72-4DA3-A520-7463EC89118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pic>
        <p:nvPicPr>
          <p:cNvPr id="35845" name="Picture 326" descr="аним_карандаш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382000" cy="1139825"/>
          </a:xfrm>
        </p:spPr>
        <p:txBody>
          <a:bodyPr/>
          <a:lstStyle/>
          <a:p>
            <a:pPr>
              <a:defRPr/>
            </a:pPr>
            <a:r>
              <a:rPr lang="ru-RU" sz="4000" b="1" i="1" u="sng" dirty="0" smtClean="0">
                <a:solidFill>
                  <a:srgbClr val="002060"/>
                </a:solidFill>
                <a:latin typeface="Bookman Old Style" pitchFamily="18" charset="0"/>
              </a:rPr>
              <a:t>Источники информации</a:t>
            </a:r>
            <a:endParaRPr lang="ru-RU" sz="4000" b="1" i="1" u="sng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Брокгауз Ф.А. Иллюстрированный энциклопедический словарь: современная версия/ Ф.А. Брокгауз, И.А. Эфрон. — М.: </a:t>
            </a:r>
            <a:r>
              <a:rPr lang="ru-RU" sz="2000" b="1" dirty="0" err="1" smtClean="0">
                <a:solidFill>
                  <a:srgbClr val="002060"/>
                </a:solidFill>
              </a:rPr>
              <a:t>Эксмо</a:t>
            </a:r>
            <a:r>
              <a:rPr lang="ru-RU" sz="2000" b="1" dirty="0" smtClean="0">
                <a:solidFill>
                  <a:srgbClr val="002060"/>
                </a:solidFill>
              </a:rPr>
              <a:t>, 2010.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Даль В.И. Толковый словарь русского языка. Современная версия для школьников. — М.: Изд-во </a:t>
            </a:r>
            <a:r>
              <a:rPr lang="ru-RU" sz="2000" b="1" dirty="0" err="1" smtClean="0">
                <a:solidFill>
                  <a:srgbClr val="002060"/>
                </a:solidFill>
              </a:rPr>
              <a:t>Эксмо</a:t>
            </a:r>
            <a:r>
              <a:rPr lang="ru-RU" sz="2000" b="1" dirty="0" smtClean="0">
                <a:solidFill>
                  <a:srgbClr val="002060"/>
                </a:solidFill>
              </a:rPr>
              <a:t>, 2005.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Интернет.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</a:t>
            </a:r>
            <a:r>
              <a:rPr lang="en-US" sz="2000" b="1" dirty="0" smtClean="0">
                <a:solidFill>
                  <a:srgbClr val="002060"/>
                </a:solidFill>
              </a:rPr>
              <a:t>D </a:t>
            </a:r>
            <a:r>
              <a:rPr lang="ru-RU" sz="2000" b="1" dirty="0" smtClean="0">
                <a:solidFill>
                  <a:srgbClr val="002060"/>
                </a:solidFill>
              </a:rPr>
              <a:t>«Современный словарь по русскому языку. — Издательская группа «Весь» — Добрые вести. 2010.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Энциклопедический словарь юного математика. /Сост. А.П. Савин. — М.: Педагогика. 1985.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Этимологический словарь русского языка. — СПб.: ООО «Виктория плюс», 2007.</a:t>
            </a:r>
          </a:p>
          <a:p>
            <a:pPr algn="just">
              <a:defRPr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A947E-36EE-4166-B0C5-5BC8501CE8F3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D9287-B096-4599-871F-91F25228DD83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u="sng" dirty="0" smtClean="0">
                <a:solidFill>
                  <a:srgbClr val="FF0000"/>
                </a:solidFill>
              </a:rPr>
              <a:t>Спасибо за внимание!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7892" name="Picture 4" descr="602754009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36766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 descr="4[1]"/>
          <p:cNvPicPr>
            <a:picLocks noChangeAspect="1" noChangeArrowheads="1" noCrop="1"/>
          </p:cNvPicPr>
          <p:nvPr/>
        </p:nvPicPr>
        <p:blipFill>
          <a:blip r:embed="rId5">
            <a:lum bright="-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41825"/>
            <a:ext cx="1436688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4" descr="b15"/>
          <p:cNvPicPr>
            <a:picLocks noChangeAspect="1" noChangeArrowheads="1" noCrop="1"/>
          </p:cNvPicPr>
          <p:nvPr/>
        </p:nvPicPr>
        <p:blipFill>
          <a:blip r:embed="rId6">
            <a:lum bright="-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953000"/>
            <a:ext cx="1676400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0021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7228"/>
            <a:ext cx="77724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222D2-7FB0-40F0-B317-BA213AA8B625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u="sng" dirty="0" smtClean="0">
                <a:solidFill>
                  <a:srgbClr val="C00000"/>
                </a:solidFill>
              </a:rPr>
              <a:t/>
            </a:r>
            <a:br>
              <a:rPr lang="ru-RU" sz="4000" b="1" i="1" u="sng" dirty="0" smtClean="0">
                <a:solidFill>
                  <a:srgbClr val="C00000"/>
                </a:solidFill>
              </a:rPr>
            </a:br>
            <a:r>
              <a:rPr lang="ru-RU" sz="4000" b="1" i="1" u="sng" dirty="0" smtClean="0">
                <a:solidFill>
                  <a:srgbClr val="C00000"/>
                </a:solidFill>
              </a:rPr>
              <a:t> </a:t>
            </a:r>
            <a:r>
              <a:rPr lang="ru-RU" sz="4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моего исследования </a:t>
            </a:r>
            <a:r>
              <a:rPr lang="ru-RU" sz="4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dirty="0" smtClean="0">
              <a:solidFill>
                <a:srgbClr val="002060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900" dirty="0" smtClean="0">
              <a:solidFill>
                <a:srgbClr val="002060"/>
              </a:solidFill>
              <a:effectLst/>
            </a:endParaRP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ru-RU" sz="4800" b="1" i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Узнать</a:t>
            </a:r>
            <a:r>
              <a:rPr lang="ru-RU" sz="4400" b="1" i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5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effectLst/>
              </a:rPr>
              <a:t>какие меры длины существовали раньше,  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effectLst/>
              </a:rPr>
              <a:t>какие существуют сейчас,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                                                                </a:t>
            </a:r>
          </a:p>
          <a:p>
            <a:pPr lvl="1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effectLst/>
              </a:rPr>
              <a:t>где и как они используются.</a:t>
            </a:r>
            <a:r>
              <a:rPr lang="ru-RU" sz="1600" dirty="0" smtClean="0">
                <a:solidFill>
                  <a:srgbClr val="002060"/>
                </a:solidFill>
                <a:effectLst/>
              </a:rPr>
              <a:t>                                                      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002060"/>
                </a:solidFill>
                <a:effectLst/>
              </a:rPr>
              <a:t>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002060"/>
              </a:solidFill>
              <a:effectLst/>
            </a:endParaRPr>
          </a:p>
          <a:p>
            <a:pPr lvl="1" eaLnBrk="1" hangingPunct="1">
              <a:lnSpc>
                <a:spcPct val="80000"/>
              </a:lnSpc>
            </a:pPr>
            <a:endParaRPr lang="ru-RU" sz="3100" dirty="0" smtClean="0">
              <a:solidFill>
                <a:srgbClr val="002060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900" dirty="0" smtClean="0">
                <a:solidFill>
                  <a:srgbClr val="002060"/>
                </a:solidFill>
                <a:effectLst/>
              </a:rPr>
              <a:t>  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 smtClean="0">
                <a:solidFill>
                  <a:srgbClr val="002060"/>
                </a:solidFill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 smtClean="0">
                <a:solidFill>
                  <a:srgbClr val="002060"/>
                </a:solidFill>
                <a:effectLst/>
              </a:rPr>
              <a:t>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 smtClean="0">
                <a:solidFill>
                  <a:srgbClr val="002060"/>
                </a:solidFill>
                <a:effectLst/>
              </a:rPr>
              <a:t>	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685800" y="685800"/>
            <a:ext cx="7772400" cy="3048000"/>
          </a:xfrm>
        </p:spPr>
        <p:txBody>
          <a:bodyPr/>
          <a:lstStyle/>
          <a:p>
            <a:pPr>
              <a:defRPr/>
            </a:pPr>
            <a:r>
              <a:rPr lang="ru-RU" sz="88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История вопроса</a:t>
            </a:r>
            <a:endParaRPr lang="ru-RU" b="1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от древности до наших дней</a:t>
            </a:r>
            <a:endParaRPr lang="ru-RU" sz="54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83A15-6D04-456E-B939-9D6221A20D6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173" name="Picture 6" descr="0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0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61722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 	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Все знают, что такое </a:t>
            </a:r>
            <a:r>
              <a:rPr lang="ru-RU" sz="2800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Но эта единица длины появилась на свет всего лишь два столетия назад. Метр был  «рождён» Великой Французской революцией 1791 года. Так назвали 1/40.000.000 долю длины меридиана.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«Метр, …, единица Метрической системы мер и весов, установленная 22 декабря 1795 года во Франции. Метр был принят законом в одну десятимиллионную четверти Парижского меридиана». (Словарь Брокгауза и Эфрона).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Вместе с метром родилась метрическая система мер. Она включает сам метр и другие единицы длины, которые получаются из метра умножением и делением на 10, 100, 1000 и так далее.</a:t>
            </a:r>
            <a:endParaRPr lang="ru-RU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E8D5DB-4599-479B-95A9-8C77AD304B1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Но ведь людям издавна приходилось измерять расстояние между городами, использовать точные размеры при строительстве зданий, мостов.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старину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для определения единицы длины люди нередко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использовали части своего тела, длину своих шагов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величины, которые всегда под рукой.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08556-40A5-4AFA-AE51-199C14A7967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«Ручные» меры длины</a:t>
            </a:r>
            <a:endParaRPr lang="ru-RU" b="1" i="1" u="sng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Например, «</a:t>
            </a:r>
            <a:r>
              <a:rPr lang="ru-RU" sz="2800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локоть»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это длина руки от локтевого сгиба до кончика среднего пальца. Такая единица длины применялась многими народами, но, конечно, под другими названиями: «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аммату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 в Вавилоне, «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немех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 в Египте, «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пехий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 в Греции, «</a:t>
            </a:r>
            <a:r>
              <a:rPr lang="ru-RU" sz="2800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кубитус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 в Риме. Обычно локоть имел длину от 42 до 54 см.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Были меры длины </a:t>
            </a:r>
            <a:r>
              <a:rPr lang="ru-RU" sz="2800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ладонь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палец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объяснять их не нужно. </a:t>
            </a:r>
            <a:r>
              <a:rPr lang="ru-RU" sz="2800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Пядь —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это расстояние между растянутыми большим и указательным пальцами. Длина пяди была от 17 до 22 см.</a:t>
            </a:r>
            <a:endParaRPr lang="ru-RU" sz="28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CEDD5-C574-4ABE-94D9-01549440319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0245" name="Picture 3" descr="Рисунок109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76800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Bookman Old Style" pitchFamily="18" charset="0"/>
              </a:rPr>
              <a:t>«Ножные» меры длины</a:t>
            </a:r>
            <a:endParaRPr lang="ru-RU" b="1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Русская «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нога»,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греческий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пус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французская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пье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итальянская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пьеда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испанская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«пи»,  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английский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«фут»</a:t>
            </a:r>
            <a:r>
              <a:rPr lang="ru-RU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Bookman Old Style" pitchFamily="18" charset="0"/>
              </a:rPr>
              <a:t>(от англ. слова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Bookman Old Style" pitchFamily="18" charset="0"/>
              </a:rPr>
              <a:t>foot</a:t>
            </a:r>
            <a:r>
              <a:rPr lang="ru-RU" sz="2800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Bookman Old Style" pitchFamily="18" charset="0"/>
              </a:rPr>
              <a:t> – ступня)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их длины приблизительно 30 см. 		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	В Риме часто использовался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«пасс»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— двойной шаг. Тысяча двойных шагов —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милиа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пассум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римская миля.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От неё произошли и другие мили, до сих пор используемые в ряде стран.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EDCE6-690B-4974-AC53-8AC7CB94CF6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5" name="Picture 61" descr="richma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1154">
            <a:off x="7899400" y="5149850"/>
            <a:ext cx="11890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1.15382 0.01019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91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1855</TotalTime>
  <Words>462</Words>
  <Application>Microsoft Office PowerPoint</Application>
  <PresentationFormat>Экран (4:3)</PresentationFormat>
  <Paragraphs>229</Paragraphs>
  <Slides>35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Verdana</vt:lpstr>
      <vt:lpstr>Wingdings</vt:lpstr>
      <vt:lpstr>Times New Roman</vt:lpstr>
      <vt:lpstr>Bookman Old Style</vt:lpstr>
      <vt:lpstr>Tahoma</vt:lpstr>
      <vt:lpstr>Comic Sans MS</vt:lpstr>
      <vt:lpstr>Book Antiqua</vt:lpstr>
      <vt:lpstr>Глобус</vt:lpstr>
      <vt:lpstr>Меры длины</vt:lpstr>
      <vt:lpstr>Презентация PowerPoint</vt:lpstr>
      <vt:lpstr> Что такое мера? </vt:lpstr>
      <vt:lpstr>  Цель моего исследования    </vt:lpstr>
      <vt:lpstr>История вопроса</vt:lpstr>
      <vt:lpstr>Презентация PowerPoint</vt:lpstr>
      <vt:lpstr>Презентация PowerPoint</vt:lpstr>
      <vt:lpstr>«Ручные» меры длины</vt:lpstr>
      <vt:lpstr>«Ножные» меры длины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«Оружейные» меры длины</vt:lpstr>
      <vt:lpstr>Презентация PowerPoint</vt:lpstr>
      <vt:lpstr>Самая «смешная» мера длины в странах Европы</vt:lpstr>
      <vt:lpstr>Презентация PowerPoint</vt:lpstr>
      <vt:lpstr>Самая большая древняя мера в странах Европы </vt:lpstr>
      <vt:lpstr>Старинные русские меры длины</vt:lpstr>
      <vt:lpstr>АРШИН</vt:lpstr>
      <vt:lpstr>ЛОКОТЬ</vt:lpstr>
      <vt:lpstr>ПЯДЬ</vt:lpstr>
      <vt:lpstr>ВЕРШОК</vt:lpstr>
      <vt:lpstr>САЖЕНЬ</vt:lpstr>
      <vt:lpstr>Презентация PowerPoint</vt:lpstr>
      <vt:lpstr>ВЕРСТА</vt:lpstr>
      <vt:lpstr>Презентация PowerPoint</vt:lpstr>
      <vt:lpstr>Старинные меры длины можно встретить в произведениях русских поэтов и писателей</vt:lpstr>
      <vt:lpstr>Современные меры длины </vt:lpstr>
      <vt:lpstr>МЕТР</vt:lpstr>
      <vt:lpstr>Презентация PowerPoint</vt:lpstr>
      <vt:lpstr>Чему же равен метр в наше время?</vt:lpstr>
      <vt:lpstr>Источники информации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</dc:creator>
  <cp:lastModifiedBy>User</cp:lastModifiedBy>
  <cp:revision>119</cp:revision>
  <cp:lastPrinted>1601-01-01T00:00:00Z</cp:lastPrinted>
  <dcterms:created xsi:type="dcterms:W3CDTF">1601-01-01T00:00:00Z</dcterms:created>
  <dcterms:modified xsi:type="dcterms:W3CDTF">2017-09-03T12:05:22Z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