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73" r:id="rId4"/>
    <p:sldId id="274" r:id="rId5"/>
    <p:sldId id="260" r:id="rId6"/>
    <p:sldId id="266" r:id="rId7"/>
    <p:sldId id="280" r:id="rId8"/>
    <p:sldId id="275" r:id="rId9"/>
    <p:sldId id="278" r:id="rId10"/>
    <p:sldId id="277" r:id="rId11"/>
    <p:sldId id="262" r:id="rId12"/>
    <p:sldId id="264" r:id="rId13"/>
    <p:sldId id="271" r:id="rId14"/>
    <p:sldId id="279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accent3">
                <a:lumMod val="60000"/>
                <a:lumOff val="40000"/>
              </a:schemeClr>
            </a:gs>
            <a:gs pos="13000">
              <a:srgbClr val="00B050">
                <a:alpha val="65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0E976-F6C4-460A-8153-4C777A6E709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AD12-C186-4B46-A751-90E1588F2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i="1" dirty="0" smtClean="0"/>
              <a:t> </a:t>
            </a:r>
            <a:br>
              <a:rPr lang="ru-RU" sz="1800" b="1" i="1" dirty="0" smtClean="0"/>
            </a:br>
            <a:r>
              <a:rPr lang="ru-RU" sz="2700" b="1" dirty="0" smtClean="0">
                <a:solidFill>
                  <a:srgbClr val="002060"/>
                </a:solidFill>
              </a:rPr>
              <a:t>МАОУ «</a:t>
            </a:r>
            <a:r>
              <a:rPr lang="ru-RU" sz="2700" b="1" dirty="0" smtClean="0">
                <a:solidFill>
                  <a:srgbClr val="002060"/>
                </a:solidFill>
              </a:rPr>
              <a:t>Средняя политехническая школа №33»</a:t>
            </a: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Учитель начальных классов </a:t>
            </a:r>
            <a:r>
              <a:rPr lang="ru-RU" sz="2700" b="1" dirty="0" err="1" smtClean="0">
                <a:solidFill>
                  <a:srgbClr val="002060"/>
                </a:solidFill>
              </a:rPr>
              <a:t>Дровникова</a:t>
            </a:r>
            <a:r>
              <a:rPr lang="ru-RU" sz="2700" b="1" dirty="0" smtClean="0">
                <a:solidFill>
                  <a:srgbClr val="002060"/>
                </a:solidFill>
              </a:rPr>
              <a:t> Н.А.</a:t>
            </a: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УМК «Школа России»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4038600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38600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0082" y="2967335"/>
            <a:ext cx="846385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«Нумерация чисел второго десятка»</a:t>
            </a:r>
          </a:p>
          <a:p>
            <a:pPr algn="ctr"/>
            <a:endParaRPr lang="ru-RU" sz="40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1430"/>
                <a:solidFill>
                  <a:srgbClr val="00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 класс</a:t>
            </a:r>
            <a:endParaRPr lang="ru-RU" sz="4000" b="1" cap="none" spc="0" dirty="0">
              <a:ln w="11430"/>
              <a:solidFill>
                <a:srgbClr val="00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wnloads\f_4a195e093c2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885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Раздели на две группы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10+    =12</a:t>
            </a:r>
          </a:p>
          <a:p>
            <a:pPr>
              <a:buNone/>
            </a:pPr>
            <a:r>
              <a:rPr lang="ru-RU" sz="4400" b="1" dirty="0" smtClean="0"/>
              <a:t>10 – 2 = </a:t>
            </a:r>
          </a:p>
          <a:p>
            <a:pPr>
              <a:buNone/>
            </a:pPr>
            <a:r>
              <a:rPr lang="ru-RU" sz="4400" b="1" dirty="0" smtClean="0"/>
              <a:t>12 -     = 10</a:t>
            </a:r>
          </a:p>
          <a:p>
            <a:pPr>
              <a:buNone/>
            </a:pPr>
            <a:r>
              <a:rPr lang="ru-RU" sz="4400" b="1" dirty="0" smtClean="0"/>
              <a:t>8+2 = </a:t>
            </a:r>
          </a:p>
          <a:p>
            <a:pPr>
              <a:buNone/>
            </a:pPr>
            <a:r>
              <a:rPr lang="ru-RU" sz="4400" b="1" dirty="0" smtClean="0"/>
              <a:t>12- 10 = </a:t>
            </a:r>
          </a:p>
          <a:p>
            <a:pPr>
              <a:buNone/>
            </a:pPr>
            <a:r>
              <a:rPr lang="ru-RU" sz="4400" b="1" dirty="0" smtClean="0"/>
              <a:t>10 - 8  =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54132 -0.00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64 0.00741 L 0.51753 -0.15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00" y="-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55 -0.07917 L 0.00347 -0.340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7 L 0.56215 -0.279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00" y="-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5255 L 0.00365 -0.344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Раздели на две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8 + 2 = </a:t>
            </a:r>
            <a:r>
              <a:rPr lang="ru-RU" sz="4000" b="1" dirty="0" smtClean="0">
                <a:solidFill>
                  <a:srgbClr val="FF0000"/>
                </a:solidFill>
              </a:rPr>
              <a:t>10</a:t>
            </a:r>
          </a:p>
          <a:p>
            <a:pPr>
              <a:buNone/>
            </a:pPr>
            <a:r>
              <a:rPr lang="ru-RU" sz="4000" b="1" dirty="0" smtClean="0"/>
              <a:t>10 – 2 </a:t>
            </a:r>
            <a:r>
              <a:rPr lang="ru-RU" sz="4000" b="1" dirty="0" smtClean="0">
                <a:solidFill>
                  <a:srgbClr val="FF0000"/>
                </a:solidFill>
              </a:rPr>
              <a:t>= 8</a:t>
            </a:r>
          </a:p>
          <a:p>
            <a:pPr>
              <a:buNone/>
            </a:pPr>
            <a:r>
              <a:rPr lang="ru-RU" sz="4000" b="1" dirty="0" smtClean="0"/>
              <a:t>10 – 8 </a:t>
            </a:r>
            <a:r>
              <a:rPr lang="ru-RU" sz="4000" b="1" dirty="0" smtClean="0">
                <a:solidFill>
                  <a:srgbClr val="FF0000"/>
                </a:solidFill>
              </a:rPr>
              <a:t>= 2</a:t>
            </a:r>
          </a:p>
          <a:p>
            <a:pPr>
              <a:buNone/>
            </a:pP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10 + 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/>
              <a:t> = 12</a:t>
            </a:r>
          </a:p>
          <a:p>
            <a:pPr>
              <a:buNone/>
            </a:pPr>
            <a:r>
              <a:rPr lang="ru-RU" sz="4000" b="1" dirty="0" smtClean="0"/>
              <a:t>12 – 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/>
              <a:t> =10</a:t>
            </a:r>
          </a:p>
          <a:p>
            <a:pPr>
              <a:buNone/>
            </a:pPr>
            <a:r>
              <a:rPr lang="ru-RU" sz="4000" b="1" dirty="0" smtClean="0"/>
              <a:t>12 – 10 = 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428625" y="1928813"/>
            <a:ext cx="45720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man Old Style" pitchFamily="18" charset="0"/>
              </a:rPr>
              <a:t>Для разминки из-за парт</a:t>
            </a:r>
          </a:p>
          <a:p>
            <a:r>
              <a:rPr lang="ru-RU" b="1">
                <a:latin typeface="Bookman Old Style" pitchFamily="18" charset="0"/>
              </a:rPr>
              <a:t>Поднимаемся. На старт!</a:t>
            </a:r>
          </a:p>
          <a:p>
            <a:r>
              <a:rPr lang="ru-RU" b="1">
                <a:latin typeface="Bookman Old Style" pitchFamily="18" charset="0"/>
              </a:rPr>
              <a:t>Бег на месте. Веселей</a:t>
            </a:r>
          </a:p>
          <a:p>
            <a:r>
              <a:rPr lang="ru-RU" b="1">
                <a:latin typeface="Bookman Old Style" pitchFamily="18" charset="0"/>
              </a:rPr>
              <a:t>И быстрей, быстрей, быстрей!</a:t>
            </a:r>
          </a:p>
          <a:p>
            <a:r>
              <a:rPr lang="ru-RU" b="1">
                <a:latin typeface="Bookman Old Style" pitchFamily="18" charset="0"/>
              </a:rPr>
              <a:t>Делаем вперёд наклоны –</a:t>
            </a:r>
          </a:p>
          <a:p>
            <a:r>
              <a:rPr lang="ru-RU" b="1">
                <a:latin typeface="Bookman Old Style" pitchFamily="18" charset="0"/>
              </a:rPr>
              <a:t>Раз – два – три – четыре – пять.</a:t>
            </a:r>
          </a:p>
          <a:p>
            <a:r>
              <a:rPr lang="ru-RU" b="1">
                <a:latin typeface="Bookman Old Style" pitchFamily="18" charset="0"/>
              </a:rPr>
              <a:t>Мельницу руками крутим,</a:t>
            </a:r>
          </a:p>
          <a:p>
            <a:r>
              <a:rPr lang="ru-RU" b="1">
                <a:latin typeface="Bookman Old Style" pitchFamily="18" charset="0"/>
              </a:rPr>
              <a:t>Чтобы плечики размять.</a:t>
            </a:r>
          </a:p>
          <a:p>
            <a:r>
              <a:rPr lang="ru-RU" b="1">
                <a:latin typeface="Bookman Old Style" pitchFamily="18" charset="0"/>
              </a:rPr>
              <a:t>Начинаем приседать - </a:t>
            </a:r>
          </a:p>
          <a:p>
            <a:r>
              <a:rPr lang="ru-RU" b="1">
                <a:latin typeface="Bookman Old Style" pitchFamily="18" charset="0"/>
              </a:rPr>
              <a:t>Раз – два – три – четыре – пять.</a:t>
            </a:r>
          </a:p>
          <a:p>
            <a:r>
              <a:rPr lang="ru-RU" b="1">
                <a:latin typeface="Bookman Old Style" pitchFamily="18" charset="0"/>
              </a:rPr>
              <a:t>А потом прыжки на месте,</a:t>
            </a:r>
          </a:p>
          <a:p>
            <a:r>
              <a:rPr lang="ru-RU" b="1">
                <a:latin typeface="Bookman Old Style" pitchFamily="18" charset="0"/>
              </a:rPr>
              <a:t>Выше прыгаем все вместе.</a:t>
            </a:r>
          </a:p>
          <a:p>
            <a:r>
              <a:rPr lang="ru-RU" b="1">
                <a:latin typeface="Bookman Old Style" pitchFamily="18" charset="0"/>
              </a:rPr>
              <a:t>Руки к солнышку потянем.</a:t>
            </a:r>
          </a:p>
          <a:p>
            <a:r>
              <a:rPr lang="ru-RU" b="1">
                <a:latin typeface="Bookman Old Style" pitchFamily="18" charset="0"/>
              </a:rPr>
              <a:t>Руки в стороны растянем.</a:t>
            </a:r>
          </a:p>
          <a:p>
            <a:r>
              <a:rPr lang="ru-RU" b="1">
                <a:latin typeface="Bookman Old Style" pitchFamily="18" charset="0"/>
              </a:rPr>
              <a:t>А теперь пора учиться</a:t>
            </a:r>
            <a:r>
              <a:rPr lang="ru-RU" b="1"/>
              <a:t>.</a:t>
            </a:r>
          </a:p>
          <a:p>
            <a:r>
              <a:rPr lang="ru-RU" b="1">
                <a:latin typeface="Bookman Old Style" pitchFamily="18" charset="0"/>
              </a:rPr>
              <a:t>Да прилежно, не лениться</a:t>
            </a:r>
            <a:endParaRPr lang="ru-RU">
              <a:latin typeface="Constantia" pitchFamily="18" charset="0"/>
            </a:endParaRPr>
          </a:p>
        </p:txBody>
      </p:sp>
      <p:pic>
        <p:nvPicPr>
          <p:cNvPr id="6147" name="Прямоугольник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5876925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 descr="http://www.smayli.ru/data/smiles/detia-5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3000375"/>
            <a:ext cx="20097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http://www.smayli.ru/data/smiles/detia-8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2428875"/>
            <a:ext cx="245745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ownloads\240f5b1d759839b4494b89e2069f4f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04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94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ownloads\kolob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02316"/>
            <a:ext cx="5544615" cy="454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332656"/>
            <a:ext cx="72728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01-2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7" y="-11705"/>
            <a:ext cx="5982978" cy="686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cuments\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406" y="0"/>
            <a:ext cx="916840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61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ocuments\1240827527_0lik.ru_children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91"/>
            <a:ext cx="9144000" cy="684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618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единительная линия 43"/>
          <p:cNvCxnSpPr/>
          <p:nvPr/>
        </p:nvCxnSpPr>
        <p:spPr>
          <a:xfrm>
            <a:off x="1043608" y="335699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195736" y="306896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419872" y="299695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6228184" y="2564904"/>
            <a:ext cx="432048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12" idx="3"/>
          </p:cNvCxnSpPr>
          <p:nvPr/>
        </p:nvCxnSpPr>
        <p:spPr>
          <a:xfrm flipV="1">
            <a:off x="7452320" y="1934304"/>
            <a:ext cx="363659" cy="2356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740352" y="836712"/>
            <a:ext cx="288032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876256" y="54868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796136" y="692696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572000" y="90872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275856" y="90872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123728" y="83671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043608" y="980728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0" y="126876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7" idx="1"/>
          </p:cNvCxnSpPr>
          <p:nvPr/>
        </p:nvCxnSpPr>
        <p:spPr>
          <a:xfrm>
            <a:off x="827584" y="4005064"/>
            <a:ext cx="219643" cy="2705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644008" y="4365104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868144" y="4365104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092280" y="443711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1331640" y="404664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483768" y="404664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692696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3212976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6" name="Овал 5"/>
          <p:cNvSpPr/>
          <p:nvPr/>
        </p:nvSpPr>
        <p:spPr>
          <a:xfrm>
            <a:off x="1259632" y="2636912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7" name="Овал 6"/>
          <p:cNvSpPr/>
          <p:nvPr/>
        </p:nvSpPr>
        <p:spPr>
          <a:xfrm>
            <a:off x="899592" y="4149080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07904" y="404664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17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932040" y="332656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12160" y="260648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1" name="Овал 10"/>
          <p:cNvSpPr/>
          <p:nvPr/>
        </p:nvSpPr>
        <p:spPr>
          <a:xfrm>
            <a:off x="7092280" y="0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7668344" y="1196752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588224" y="1988840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4" name="Овал 13"/>
          <p:cNvSpPr/>
          <p:nvPr/>
        </p:nvSpPr>
        <p:spPr>
          <a:xfrm>
            <a:off x="5220072" y="2348880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79912" y="2564904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6" name="Овал 15"/>
          <p:cNvSpPr/>
          <p:nvPr/>
        </p:nvSpPr>
        <p:spPr>
          <a:xfrm>
            <a:off x="2555776" y="2564904"/>
            <a:ext cx="100811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339752" y="4005064"/>
            <a:ext cx="1008112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9" name="Овал 18"/>
          <p:cNvSpPr/>
          <p:nvPr/>
        </p:nvSpPr>
        <p:spPr>
          <a:xfrm>
            <a:off x="3779912" y="3933056"/>
            <a:ext cx="1008112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20" name="Овал 19"/>
          <p:cNvSpPr/>
          <p:nvPr/>
        </p:nvSpPr>
        <p:spPr>
          <a:xfrm>
            <a:off x="5004048" y="3933056"/>
            <a:ext cx="1008112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21" name="Овал 20"/>
          <p:cNvSpPr/>
          <p:nvPr/>
        </p:nvSpPr>
        <p:spPr>
          <a:xfrm>
            <a:off x="6084168" y="3933056"/>
            <a:ext cx="1008112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22" name="Овал 21"/>
          <p:cNvSpPr/>
          <p:nvPr/>
        </p:nvSpPr>
        <p:spPr>
          <a:xfrm>
            <a:off x="7452320" y="4005064"/>
            <a:ext cx="1008112" cy="86409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28" name="Прямая соединительная линия 27"/>
          <p:cNvCxnSpPr>
            <a:stCxn id="22" idx="6"/>
          </p:cNvCxnSpPr>
          <p:nvPr/>
        </p:nvCxnSpPr>
        <p:spPr>
          <a:xfrm>
            <a:off x="8460432" y="443711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347864" y="4437112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907704" y="4509120"/>
            <a:ext cx="43204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5" idx="6"/>
          </p:cNvCxnSpPr>
          <p:nvPr/>
        </p:nvCxnSpPr>
        <p:spPr>
          <a:xfrm flipV="1">
            <a:off x="4788024" y="2924944"/>
            <a:ext cx="432048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79512" y="566124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19</a:t>
            </a:r>
            <a:endParaRPr lang="ru-RU" sz="40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8172400" y="5589240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16</a:t>
            </a:r>
            <a:endParaRPr lang="ru-RU" sz="40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148064" y="5733256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15</a:t>
            </a:r>
            <a:endParaRPr lang="ru-RU" sz="40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2123728" y="566124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14</a:t>
            </a:r>
            <a:endParaRPr lang="ru-RU" sz="4000" b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156176" y="566124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12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7380312" y="566124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10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876256" y="566124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4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5733256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3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923928" y="5733256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8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1547664" y="5589240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3131840" y="5589240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971600" y="566124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/>
              <a:t>2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0.13628 -0.7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0" y="-3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-0.33872 -0.742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-3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0.11128 -0.775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-3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56007 -0.818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0" y="-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1042 L 0.05712 -0.5136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-0.37708 -0.429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0" y="-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26059 -0.4400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3333E-6 L -0.10313 -0.3247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06371 -0.2196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-0.30764 -0.2300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0.07013 -0.2509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58368 -0.2400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  <p:bldP spid="65" grpId="0"/>
      <p:bldP spid="66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img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1258" y="-44105"/>
            <a:ext cx="7272807" cy="690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331913" y="333375"/>
            <a:ext cx="5545137" cy="1727200"/>
          </a:xfrm>
          <a:prstGeom prst="cloudCallout">
            <a:avLst>
              <a:gd name="adj1" fmla="val -21227"/>
              <a:gd name="adj2" fmla="val 38509"/>
            </a:avLst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916238" y="1989138"/>
            <a:ext cx="144462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635375" y="1989138"/>
            <a:ext cx="144463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4572000" y="1268413"/>
            <a:ext cx="144463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 rot="20368429" flipH="1">
            <a:off x="6011863" y="1628775"/>
            <a:ext cx="144462" cy="431800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2411413" y="5048250"/>
            <a:ext cx="129698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5003800" y="429260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7019925" y="4941888"/>
            <a:ext cx="129698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5292725" y="1196975"/>
            <a:ext cx="792163" cy="792163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 rot="1009340">
            <a:off x="5360988" y="2009775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auto">
          <a:xfrm rot="2878885">
            <a:off x="4837113" y="1681163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 rot="5400000">
            <a:off x="4571207" y="980281"/>
            <a:ext cx="144462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 rot="7475587">
            <a:off x="4818856" y="391319"/>
            <a:ext cx="144463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 rot="10800000">
            <a:off x="5508625" y="0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 rot="-8838398">
            <a:off x="6096000" y="76200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 rot="-7330253">
            <a:off x="6550819" y="486569"/>
            <a:ext cx="144463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rot="-5400000">
            <a:off x="6732588" y="1052513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8" name="Oval 34"/>
          <p:cNvSpPr>
            <a:spLocks noChangeArrowheads="1"/>
          </p:cNvSpPr>
          <p:nvPr/>
        </p:nvSpPr>
        <p:spPr bwMode="auto">
          <a:xfrm rot="-2457754">
            <a:off x="6497638" y="1725613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 rot="-717174">
            <a:off x="5938838" y="2044700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300" name="002281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02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6591" b="41933"/>
          <a:stretch>
            <a:fillRect/>
          </a:stretch>
        </p:blipFill>
        <p:spPr bwMode="auto">
          <a:xfrm rot="9148495">
            <a:off x="4859338" y="4221163"/>
            <a:ext cx="111918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6591" b="41933"/>
          <a:stretch>
            <a:fillRect/>
          </a:stretch>
        </p:blipFill>
        <p:spPr bwMode="auto">
          <a:xfrm rot="-5814053">
            <a:off x="931863" y="4189412"/>
            <a:ext cx="111918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985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12605 0.4305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2152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6285 0.5143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2571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9462 0.4937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2467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112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16545 0.5564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2782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8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9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96" presetID="10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12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13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1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15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  <p:bldP spid="11266" grpId="0" animBg="1"/>
      <p:bldP spid="11266" grpId="1"/>
      <p:bldP spid="11266" grpId="2" animBg="1"/>
      <p:bldP spid="11274" grpId="0" animBg="1"/>
      <p:bldP spid="11274" grpId="1" animBg="1"/>
      <p:bldP spid="11274" grpId="2" animBg="1"/>
      <p:bldP spid="11274" grpId="3" animBg="1"/>
      <p:bldP spid="11275" grpId="0" animBg="1"/>
      <p:bldP spid="11275" grpId="1" animBg="1"/>
      <p:bldP spid="11275" grpId="2" animBg="1"/>
      <p:bldP spid="11275" grpId="3" animBg="1"/>
      <p:bldP spid="11276" grpId="0" animBg="1"/>
      <p:bldP spid="11276" grpId="1" animBg="1"/>
      <p:bldP spid="11276" grpId="2" animBg="1"/>
      <p:bldP spid="11276" grpId="3" animBg="1"/>
      <p:bldP spid="11277" grpId="0" animBg="1"/>
      <p:bldP spid="11277" grpId="1" animBg="1"/>
      <p:bldP spid="11277" grpId="2" animBg="1"/>
      <p:bldP spid="11277" grpId="3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8" grpId="0" animBg="1"/>
      <p:bldP spid="112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ocuments\0_7382f_66c17ea2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35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551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Масса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половинки гуся 3 кг, Сколько весит гусь?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 На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одной ноге гусь весит 6 кг. А сколько он будет весить на двух ногах?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 Отец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 двумя сыновьями катались на велосипедах, трёхколёсных и двухколёсных, а всего у них было 7 колёс. Сколько было трёхколёсных велосипедов?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1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236</Words>
  <Application>Microsoft Office PowerPoint</Application>
  <PresentationFormat>Экран (4:3)</PresentationFormat>
  <Paragraphs>60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МАОУ «Средняя политехническая школа №33» Учитель начальных классов Дровникова Н.А. УМК «Школа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Раздели на две группы </vt:lpstr>
      <vt:lpstr>Раздели на две группы</vt:lpstr>
      <vt:lpstr>Слайд 13</vt:lpstr>
      <vt:lpstr>Слайд 14</vt:lpstr>
      <vt:lpstr>Слайд 15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Xakep</dc:creator>
  <cp:lastModifiedBy>Уитель</cp:lastModifiedBy>
  <cp:revision>36</cp:revision>
  <dcterms:created xsi:type="dcterms:W3CDTF">2012-03-19T21:37:02Z</dcterms:created>
  <dcterms:modified xsi:type="dcterms:W3CDTF">2017-09-03T09:07:05Z</dcterms:modified>
</cp:coreProperties>
</file>