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85" r:id="rId2"/>
    <p:sldId id="256" r:id="rId3"/>
    <p:sldId id="300" r:id="rId4"/>
    <p:sldId id="301" r:id="rId5"/>
    <p:sldId id="303" r:id="rId6"/>
    <p:sldId id="302" r:id="rId7"/>
    <p:sldId id="263" r:id="rId8"/>
    <p:sldId id="264" r:id="rId9"/>
    <p:sldId id="265" r:id="rId10"/>
    <p:sldId id="298" r:id="rId11"/>
    <p:sldId id="268" r:id="rId12"/>
    <p:sldId id="269" r:id="rId13"/>
    <p:sldId id="270" r:id="rId14"/>
    <p:sldId id="288" r:id="rId15"/>
    <p:sldId id="289" r:id="rId16"/>
    <p:sldId id="290" r:id="rId17"/>
    <p:sldId id="293" r:id="rId18"/>
    <p:sldId id="292" r:id="rId19"/>
    <p:sldId id="294" r:id="rId20"/>
    <p:sldId id="295" r:id="rId21"/>
    <p:sldId id="296" r:id="rId22"/>
    <p:sldId id="297" r:id="rId23"/>
    <p:sldId id="29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248"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752672-510F-4E93-8E25-E875E14A5195}" type="datetimeFigureOut">
              <a:rPr lang="ru-RU" smtClean="0"/>
              <a:pPr/>
              <a:t>03.09.2017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B55A07-E9F2-44EB-9041-717EC72A602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u="sng" kern="1200" dirty="0" smtClean="0">
                <a:solidFill>
                  <a:schemeClr val="tx1"/>
                </a:solidFill>
                <a:latin typeface="+mn-lt"/>
                <a:ea typeface="+mn-ea"/>
                <a:cs typeface="+mn-cs"/>
              </a:rPr>
              <a:t>Подвижные игры - действенное средство разностороннего развития</a:t>
            </a:r>
            <a:r>
              <a:rPr lang="ru-RU" sz="1200" kern="1200" dirty="0" smtClean="0">
                <a:solidFill>
                  <a:schemeClr val="tx1"/>
                </a:solidFill>
                <a:latin typeface="+mn-lt"/>
                <a:ea typeface="+mn-ea"/>
                <a:cs typeface="+mn-cs"/>
              </a:rPr>
              <a:t>.</a:t>
            </a:r>
            <a:endParaRPr lang="ru-RU" dirty="0"/>
          </a:p>
        </p:txBody>
      </p:sp>
      <p:sp>
        <p:nvSpPr>
          <p:cNvPr id="4" name="Номер слайда 3"/>
          <p:cNvSpPr>
            <a:spLocks noGrp="1"/>
          </p:cNvSpPr>
          <p:nvPr>
            <p:ph type="sldNum" sz="quarter" idx="10"/>
          </p:nvPr>
        </p:nvSpPr>
        <p:spPr/>
        <p:txBody>
          <a:bodyPr/>
          <a:lstStyle/>
          <a:p>
            <a:fld id="{5AB55A07-E9F2-44EB-9041-717EC72A602C}" type="slidenum">
              <a:rPr lang="ru-RU" smtClean="0"/>
              <a:pPr/>
              <a:t>7</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AB55A07-E9F2-44EB-9041-717EC72A602C}"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03.09.2017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714356"/>
            <a:ext cx="7406640" cy="1428760"/>
          </a:xfrm>
        </p:spPr>
        <p:txBody>
          <a:bodyPr>
            <a:noAutofit/>
          </a:bodyPr>
          <a:lstStyle/>
          <a:p>
            <a:pPr algn="ctr"/>
            <a:r>
              <a:rPr lang="ru-RU" sz="3200" b="1" dirty="0" smtClean="0"/>
              <a:t>Подвижные игры как средство гармоничного развития ребёнка. Спортивные игры.</a:t>
            </a:r>
            <a:endParaRPr lang="ru-RU" sz="3200" dirty="0"/>
          </a:p>
        </p:txBody>
      </p:sp>
      <p:sp>
        <p:nvSpPr>
          <p:cNvPr id="3" name="Подзаголовок 2"/>
          <p:cNvSpPr>
            <a:spLocks noGrp="1"/>
          </p:cNvSpPr>
          <p:nvPr>
            <p:ph type="subTitle" idx="1"/>
          </p:nvPr>
        </p:nvSpPr>
        <p:spPr>
          <a:xfrm>
            <a:off x="6072198" y="3071810"/>
            <a:ext cx="2767002" cy="3429024"/>
          </a:xfrm>
          <a:ln/>
        </p:spPr>
        <p:style>
          <a:lnRef idx="2">
            <a:schemeClr val="accent2"/>
          </a:lnRef>
          <a:fillRef idx="1">
            <a:schemeClr val="lt1"/>
          </a:fillRef>
          <a:effectRef idx="0">
            <a:schemeClr val="accent2"/>
          </a:effectRef>
          <a:fontRef idx="minor">
            <a:schemeClr val="dk1"/>
          </a:fontRef>
        </p:style>
        <p:txBody>
          <a:bodyPr/>
          <a:lstStyle/>
          <a:p>
            <a:pPr algn="ctr"/>
            <a:endParaRPr lang="ru-RU" dirty="0" smtClean="0"/>
          </a:p>
          <a:p>
            <a:pPr algn="ctr"/>
            <a:r>
              <a:rPr lang="ru-RU" dirty="0" smtClean="0"/>
              <a:t>Выполнила</a:t>
            </a:r>
          </a:p>
          <a:p>
            <a:pPr algn="ctr"/>
            <a:r>
              <a:rPr lang="ru-RU" dirty="0" smtClean="0"/>
              <a:t>воспитатель</a:t>
            </a:r>
          </a:p>
          <a:p>
            <a:pPr algn="ctr"/>
            <a:r>
              <a:rPr lang="ru-RU" dirty="0" err="1" smtClean="0"/>
              <a:t>Серовская</a:t>
            </a:r>
            <a:r>
              <a:rPr lang="ru-RU" dirty="0" smtClean="0"/>
              <a:t> О.А.</a:t>
            </a:r>
            <a:endParaRPr lang="ru-RU" dirty="0"/>
          </a:p>
        </p:txBody>
      </p:sp>
      <p:pic>
        <p:nvPicPr>
          <p:cNvPr id="5" name="Рисунок 4" descr="http://fullref.ru/files/130/d3e48a534fabc3463e811390a342369e.html_files/rId15.png"/>
          <p:cNvPicPr/>
          <p:nvPr/>
        </p:nvPicPr>
        <p:blipFill>
          <a:blip r:embed="rId2"/>
          <a:srcRect/>
          <a:stretch>
            <a:fillRect/>
          </a:stretch>
        </p:blipFill>
        <p:spPr bwMode="auto">
          <a:xfrm>
            <a:off x="1928794" y="2214554"/>
            <a:ext cx="3643338"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000100" y="0"/>
            <a:ext cx="8143900" cy="6858000"/>
          </a:xfrm>
        </p:spPr>
        <p:txBody>
          <a:bodyPr/>
          <a:lstStyle/>
          <a:p>
            <a:r>
              <a:rPr lang="ru-RU" dirty="0" smtClean="0">
                <a:solidFill>
                  <a:srgbClr val="7030A0"/>
                </a:solidFill>
              </a:rPr>
              <a:t>В программу детского сада вместе с подвижными играми включены игровые упражнения, например "Сбей кеглю", "Попади в круг", "Обгони обруч" и др. В них отсутствуют правила в общепринятом смысле. Интерес играющих вызывают привлекательные манипуляции предметами. Вытекающие из названий задания соревновательного типа ("Кто точнее попадет", "Чей обруч вращается" и др.) кроме соревновательного имеют еще и зрелищный эффект. Самых маленьких они подводят к играм.</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101-0.com/kolaysite/kres/01-10/uploads/galeri/6a91fcocuk-oyunlari.jpg"/>
          <p:cNvPicPr/>
          <p:nvPr/>
        </p:nvPicPr>
        <p:blipFill>
          <a:blip r:embed="rId3"/>
          <a:srcRect/>
          <a:stretch>
            <a:fillRect/>
          </a:stretch>
        </p:blipFill>
        <p:spPr bwMode="auto">
          <a:xfrm>
            <a:off x="2143108" y="4714884"/>
            <a:ext cx="6215106" cy="2143116"/>
          </a:xfrm>
          <a:prstGeom prst="rect">
            <a:avLst/>
          </a:prstGeom>
          <a:noFill/>
          <a:ln w="9525">
            <a:noFill/>
            <a:miter lim="800000"/>
            <a:headEnd/>
            <a:tailEnd/>
          </a:ln>
        </p:spPr>
      </p:pic>
      <p:sp>
        <p:nvSpPr>
          <p:cNvPr id="2" name="Заголовок 1"/>
          <p:cNvSpPr>
            <a:spLocks noGrp="1"/>
          </p:cNvSpPr>
          <p:nvPr>
            <p:ph type="title"/>
          </p:nvPr>
        </p:nvSpPr>
        <p:spPr>
          <a:xfrm>
            <a:off x="785786" y="642918"/>
            <a:ext cx="8147902" cy="774720"/>
          </a:xfrm>
        </p:spPr>
        <p:txBody>
          <a:bodyPr>
            <a:normAutofit fontScale="90000"/>
          </a:bodyPr>
          <a:lstStyle/>
          <a:p>
            <a:pPr algn="ctr"/>
            <a:r>
              <a:rPr lang="ru-RU" sz="3600" b="1" dirty="0" smtClean="0"/>
              <a:t>Методика проведения подвижных игр</a:t>
            </a:r>
            <a:r>
              <a:rPr lang="ru-RU" dirty="0" smtClean="0"/>
              <a:t/>
            </a:r>
            <a:br>
              <a:rPr lang="ru-RU" dirty="0" smtClean="0"/>
            </a:br>
            <a:endParaRPr lang="ru-RU" dirty="0"/>
          </a:p>
        </p:txBody>
      </p:sp>
      <p:sp>
        <p:nvSpPr>
          <p:cNvPr id="3" name="Содержимое 2"/>
          <p:cNvSpPr>
            <a:spLocks noGrp="1"/>
          </p:cNvSpPr>
          <p:nvPr>
            <p:ph idx="1"/>
          </p:nvPr>
        </p:nvSpPr>
        <p:spPr>
          <a:xfrm>
            <a:off x="1071538" y="1142984"/>
            <a:ext cx="7862150" cy="4000528"/>
          </a:xfrm>
        </p:spPr>
        <p:txBody>
          <a:bodyPr>
            <a:normAutofit fontScale="77500" lnSpcReduction="20000"/>
          </a:bodyPr>
          <a:lstStyle/>
          <a:p>
            <a:pPr algn="just"/>
            <a:r>
              <a:rPr lang="ru-RU" dirty="0" smtClean="0"/>
              <a:t>Прежде всего нужно сделать разметку игровой площадки, подготовить и удобно разместить необходимое оборудование.</a:t>
            </a:r>
          </a:p>
          <a:p>
            <a:pPr algn="just"/>
            <a:r>
              <a:rPr lang="ru-RU" dirty="0" smtClean="0"/>
              <a:t>Собирать детей необходимо в том месте площадки, куда будут начинаться игровые действия: в играх с перебежками - в "домик" у короткой стороны площадки, играх с построением в круг - в центр площадки. Сбор детей должен проходить быстро и интересно. Поэтому необходимо продумать приемы сбора. Они бывают разными в зависит мости от возраста детей и их отношения к игре.</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a:t>
            </a:r>
            <a:endParaRPr lang="ru-RU" dirty="0"/>
          </a:p>
        </p:txBody>
      </p:sp>
      <p:sp>
        <p:nvSpPr>
          <p:cNvPr id="3" name="Содержимое 2"/>
          <p:cNvSpPr>
            <a:spLocks noGrp="1"/>
          </p:cNvSpPr>
          <p:nvPr>
            <p:ph idx="1"/>
          </p:nvPr>
        </p:nvSpPr>
        <p:spPr>
          <a:xfrm>
            <a:off x="1435608" y="357166"/>
            <a:ext cx="7498080" cy="5891234"/>
          </a:xfrm>
        </p:spPr>
        <p:txBody>
          <a:bodyPr>
            <a:normAutofit fontScale="70000" lnSpcReduction="20000"/>
          </a:bodyPr>
          <a:lstStyle/>
          <a:p>
            <a:pPr algn="just"/>
            <a:r>
              <a:rPr lang="ru-RU" dirty="0" smtClean="0"/>
              <a:t>Приемы сбора детей на игру нужно постоянно варьировать.</a:t>
            </a:r>
          </a:p>
          <a:p>
            <a:pPr algn="just"/>
            <a:r>
              <a:rPr lang="ru-RU" dirty="0" smtClean="0"/>
              <a:t>На протяжении игры необходимо поддерживать интерес детей к ней разными средствами во всех возрастных группах. Но особенно важно вызвать его в начале игры, чтобы придать целенаправленность игровым действиям. В данном слу­чае приемы совпадают с приемами сбора детей.</a:t>
            </a:r>
          </a:p>
          <a:p>
            <a:pPr algn="just"/>
            <a:r>
              <a:rPr lang="ru-RU" dirty="0" smtClean="0"/>
              <a:t>Огромный эффект имеет обыгрывание атрибутов. Например, воспитатель надевает маску-шапочку: "Смотрите, какой большой косолапый мишка пришел к вам играть...", или; "Сейчас я кому-нибудь надену шапочку, и у нас будет зайчик... Ловите его!" Или: "Угадайте, кто прячется за моей спиной?" - говорит воспитатель, манипулируя звучащей игрушкой.</a:t>
            </a:r>
          </a:p>
          <a:p>
            <a:pPr algn="just"/>
            <a:r>
              <a:rPr lang="ru-RU" dirty="0" smtClean="0"/>
              <a:t>В старших группах такими приемами выступают стихи, песенки, загадки (в том числе и двигательные) на тему игры, рассматривание следов на снегу или значков на траве, по которым нужно найти спрятавшихся, пере­одевание и др.</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868346"/>
          </a:xfrm>
        </p:spPr>
        <p:txBody>
          <a:bodyPr>
            <a:normAutofit/>
          </a:bodyPr>
          <a:lstStyle/>
          <a:p>
            <a:pPr algn="ctr"/>
            <a:r>
              <a:rPr lang="ru-RU" sz="3200" b="1" dirty="0" smtClean="0"/>
              <a:t>Объяснение игры</a:t>
            </a:r>
            <a:endParaRPr lang="ru-RU" sz="3200" dirty="0"/>
          </a:p>
        </p:txBody>
      </p:sp>
      <p:sp>
        <p:nvSpPr>
          <p:cNvPr id="3" name="Содержимое 2"/>
          <p:cNvSpPr>
            <a:spLocks noGrp="1"/>
          </p:cNvSpPr>
          <p:nvPr>
            <p:ph idx="1"/>
          </p:nvPr>
        </p:nvSpPr>
        <p:spPr>
          <a:xfrm>
            <a:off x="1142976" y="928670"/>
            <a:ext cx="7790712" cy="5643602"/>
          </a:xfrm>
        </p:spPr>
        <p:txBody>
          <a:bodyPr>
            <a:normAutofit fontScale="62500" lnSpcReduction="20000"/>
          </a:bodyPr>
          <a:lstStyle/>
          <a:p>
            <a:r>
              <a:rPr lang="ru-RU" dirty="0" smtClean="0"/>
              <a:t>Объяснение игры должно быть кратким и понятным, интересным и эмоциональным. Все средства выразительности - интонация голоса, мимика, жесты, а в сюжетных играх и имитация, должны найти целесообразное применение в объяснениях для того, чтобы выделить главное, создать атмосферу радости и придать целенаправленность игровым действиям. Таким образом, </a:t>
            </a:r>
            <a:r>
              <a:rPr lang="ru-RU" dirty="0" smtClean="0">
                <a:solidFill>
                  <a:schemeClr val="tx2">
                    <a:lumMod val="60000"/>
                    <a:lumOff val="40000"/>
                  </a:schemeClr>
                </a:solidFill>
              </a:rPr>
              <a:t>объяснение игры - это и инструкция, и момент создания игровой ситуации.</a:t>
            </a:r>
          </a:p>
          <a:p>
            <a:r>
              <a:rPr lang="ru-RU" dirty="0" smtClean="0"/>
              <a:t>Последовательность объяснения: назвать игру и ее замысел, предельно кратко изложить содержание, под­черкнуть правила, напомнить движение (если нужно), распределить роли, раздать атрибуты, разместить играющих на площадке, начать игровые действия.</a:t>
            </a:r>
          </a:p>
          <a:p>
            <a:r>
              <a:rPr lang="ru-RU" dirty="0" smtClean="0"/>
              <a:t>Если в игре есть слова, то специально разучивать их во время объяснения не следует, дети естественно запомнят их в ходе игры.</a:t>
            </a:r>
          </a:p>
          <a:p>
            <a:r>
              <a:rPr lang="ru-RU" dirty="0" smtClean="0"/>
              <a:t>Если игра знакома детям, то вместо объяснения нужно вспомнить с ними отдельные важные моменты. В остальном схема действия воспитателя сохраняется.</a:t>
            </a:r>
          </a:p>
          <a:p>
            <a:endParaRPr lang="ru-RU" dirty="0" smtClean="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14290"/>
            <a:ext cx="7498080" cy="857256"/>
          </a:xfrm>
        </p:spPr>
        <p:txBody>
          <a:bodyPr>
            <a:normAutofit/>
          </a:bodyPr>
          <a:lstStyle/>
          <a:p>
            <a:r>
              <a:rPr lang="ru-RU" sz="2800" dirty="0" smtClean="0"/>
              <a:t>РУССКИЕ НАРОДНЫЕ ПОДВИЖНЫЕ ИГРЫ</a:t>
            </a:r>
            <a:endParaRPr lang="ru-RU" sz="2800" dirty="0"/>
          </a:p>
        </p:txBody>
      </p:sp>
      <p:sp>
        <p:nvSpPr>
          <p:cNvPr id="3" name="Содержимое 2"/>
          <p:cNvSpPr>
            <a:spLocks noGrp="1"/>
          </p:cNvSpPr>
          <p:nvPr>
            <p:ph idx="1"/>
          </p:nvPr>
        </p:nvSpPr>
        <p:spPr>
          <a:xfrm>
            <a:off x="785786" y="928670"/>
            <a:ext cx="8147902" cy="5572164"/>
          </a:xfrm>
        </p:spPr>
        <p:txBody>
          <a:bodyPr/>
          <a:lstStyle/>
          <a:p>
            <a:pPr algn="just">
              <a:buNone/>
            </a:pPr>
            <a:r>
              <a:rPr lang="ru-RU" sz="2400" dirty="0" smtClean="0"/>
              <a:t>       Воспитательное значение народных подвижных игр огромно. «Воспитание, созданное самим народом и основанное на народных началах, имеет ту воспитательную силу, которой нет в самых лучших системах, основанных на абстрактных идеях или заимствованных у другого народа»</a:t>
            </a:r>
            <a:r>
              <a:rPr lang="ru-RU" sz="2800" dirty="0" smtClean="0"/>
              <a:t>.    К.Д.Ушинский</a:t>
            </a:r>
          </a:p>
          <a:p>
            <a:endParaRPr lang="ru-RU" dirty="0"/>
          </a:p>
        </p:txBody>
      </p:sp>
      <p:pic>
        <p:nvPicPr>
          <p:cNvPr id="4" name="Рисунок 3" descr="http://presentacid.ru/thumbs/9a/9a3286367fea8c1bf5ac79c699f.jpg"/>
          <p:cNvPicPr/>
          <p:nvPr/>
        </p:nvPicPr>
        <p:blipFill>
          <a:blip r:embed="rId2"/>
          <a:srcRect t="41109"/>
          <a:stretch>
            <a:fillRect/>
          </a:stretch>
        </p:blipFill>
        <p:spPr bwMode="auto">
          <a:xfrm>
            <a:off x="1285852" y="3429000"/>
            <a:ext cx="7572428" cy="3214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74638"/>
            <a:ext cx="7862150" cy="82528"/>
          </a:xfrm>
        </p:spPr>
        <p:txBody>
          <a:bodyPr>
            <a:normAutofit fontScale="90000"/>
          </a:bodyPr>
          <a:lstStyle/>
          <a:p>
            <a:r>
              <a:rPr lang="ru-RU" sz="800" dirty="0" smtClean="0"/>
              <a:t>.</a:t>
            </a:r>
            <a:endParaRPr lang="ru-RU" sz="800" dirty="0"/>
          </a:p>
        </p:txBody>
      </p:sp>
      <p:sp>
        <p:nvSpPr>
          <p:cNvPr id="3" name="Содержимое 2"/>
          <p:cNvSpPr>
            <a:spLocks noGrp="1"/>
          </p:cNvSpPr>
          <p:nvPr>
            <p:ph idx="1"/>
          </p:nvPr>
        </p:nvSpPr>
        <p:spPr>
          <a:xfrm>
            <a:off x="928662" y="500042"/>
            <a:ext cx="8005026" cy="6143668"/>
          </a:xfrm>
        </p:spPr>
        <p:txBody>
          <a:bodyPr>
            <a:normAutofit fontScale="70000" lnSpcReduction="20000"/>
          </a:bodyPr>
          <a:lstStyle/>
          <a:p>
            <a:pPr algn="ctr"/>
            <a:r>
              <a:rPr lang="ru-RU" dirty="0" smtClean="0">
                <a:solidFill>
                  <a:schemeClr val="tx2">
                    <a:lumMod val="75000"/>
                  </a:schemeClr>
                </a:solidFill>
              </a:rPr>
              <a:t>А. П. Усова отмечала, что прежде всего игры служат несомненным доказательством таланта народа и поучительным примером того, что хорошая детская игра представляет собой образец высокого педагогического мастерства; поразительна не только та или иная отдельная игра, но также и то, как народная педагогика прекрасно определила последовательность игр от младенческих лет до зрелости.</a:t>
            </a:r>
          </a:p>
          <a:p>
            <a:pPr algn="ctr"/>
            <a:r>
              <a:rPr lang="ru-RU" dirty="0" smtClean="0">
                <a:solidFill>
                  <a:schemeClr val="tx2">
                    <a:lumMod val="75000"/>
                  </a:schemeClr>
                </a:solidFill>
              </a:rPr>
              <a:t>Народные игры образны, поэтому они увлекают преимущественно детей дошкольного возраста. Игры заключают в себе элемент борьбы, состязания, а следовательно, вызывают эмоции радости, опасения и побуждают к осторожности и этим увлекают детей.</a:t>
            </a:r>
          </a:p>
          <a:p>
            <a:pPr algn="ctr"/>
            <a:r>
              <a:rPr lang="ru-RU" dirty="0" smtClean="0">
                <a:solidFill>
                  <a:schemeClr val="tx2">
                    <a:lumMod val="75000"/>
                  </a:schemeClr>
                </a:solidFill>
              </a:rPr>
              <a:t>Но не зная истоков игры, не учитывая их национальные особенности, колорит, нельзя говорить, что воспитательное значение народных игр раскрыто полностью. Чтобы педагоги могли заинтересовать детей русской народной подвижной игрой, они должны прежде всего сами знать историю их появления, их воспитательное значение.</a:t>
            </a:r>
            <a:endParaRPr lang="ru-RU"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53966"/>
          </a:xfrm>
        </p:spPr>
        <p:txBody>
          <a:bodyPr>
            <a:normAutofit fontScale="90000"/>
          </a:bodyPr>
          <a:lstStyle/>
          <a:p>
            <a:r>
              <a:rPr lang="ru-RU" sz="800" dirty="0" smtClean="0"/>
              <a:t>.</a:t>
            </a:r>
            <a:endParaRPr lang="ru-RU" sz="800" dirty="0"/>
          </a:p>
        </p:txBody>
      </p:sp>
      <p:sp>
        <p:nvSpPr>
          <p:cNvPr id="3" name="Содержимое 2"/>
          <p:cNvSpPr>
            <a:spLocks noGrp="1"/>
          </p:cNvSpPr>
          <p:nvPr>
            <p:ph idx="1"/>
          </p:nvPr>
        </p:nvSpPr>
        <p:spPr>
          <a:xfrm>
            <a:off x="785786" y="428604"/>
            <a:ext cx="8147902" cy="6215106"/>
          </a:xfrm>
        </p:spPr>
        <p:txBody>
          <a:bodyPr>
            <a:normAutofit fontScale="70000" lnSpcReduction="20000"/>
          </a:bodyPr>
          <a:lstStyle/>
          <a:p>
            <a:pPr algn="just"/>
            <a:r>
              <a:rPr lang="ru-RU" sz="3400" dirty="0" smtClean="0">
                <a:solidFill>
                  <a:schemeClr val="tx2">
                    <a:lumMod val="75000"/>
                  </a:schemeClr>
                </a:solidFill>
              </a:rPr>
              <a:t>На вечерках, на гуляниях игрались такие игры, как: «Я по травке шла», «Заинька», «Репка», «Редька», «Водяной», «Дедушка </a:t>
            </a:r>
            <a:r>
              <a:rPr lang="ru-RU" sz="3400" dirty="0" err="1" smtClean="0">
                <a:solidFill>
                  <a:schemeClr val="tx2">
                    <a:lumMod val="75000"/>
                  </a:schemeClr>
                </a:solidFill>
              </a:rPr>
              <a:t>Мазай</a:t>
            </a:r>
            <a:r>
              <a:rPr lang="ru-RU" sz="3400" dirty="0" smtClean="0">
                <a:solidFill>
                  <a:schemeClr val="tx2">
                    <a:lumMod val="75000"/>
                  </a:schemeClr>
                </a:solidFill>
              </a:rPr>
              <a:t>» и другие. В таких играх, начиная с Фомина вос­кресенья вплоть до Петрова дня, радостно участвовали все, от мала до велика. Это была истинная школа народной игры: син­тез ловкого и сильного движения, драматического ролевого дей­ствия, пения. А подспудно давалась масса сведений о том, что, допустим, редьку надо сеять, полоть, следить за всходами, а потом, как вырастет, рвать «с конца, да не сорвать с </a:t>
            </a:r>
            <a:r>
              <a:rPr lang="ru-RU" sz="3400" dirty="0" err="1" smtClean="0">
                <a:solidFill>
                  <a:schemeClr val="tx2">
                    <a:lumMod val="75000"/>
                  </a:schemeClr>
                </a:solidFill>
              </a:rPr>
              <a:t>кореньца</a:t>
            </a:r>
            <a:r>
              <a:rPr lang="ru-RU" sz="3400" dirty="0" smtClean="0">
                <a:solidFill>
                  <a:schemeClr val="tx2">
                    <a:lumMod val="75000"/>
                  </a:schemeClr>
                </a:solidFill>
              </a:rPr>
              <a:t>», чтобы не повредить.</a:t>
            </a:r>
          </a:p>
          <a:p>
            <a:pPr algn="just"/>
            <a:r>
              <a:rPr lang="ru-RU" sz="3400" dirty="0" smtClean="0">
                <a:solidFill>
                  <a:schemeClr val="tx2">
                    <a:lumMod val="75000"/>
                  </a:schemeClr>
                </a:solidFill>
              </a:rPr>
              <a:t>Детские народные подвижные игры отражали не только обрядовые традиции, носили не только отголоски религиозных веро­ваний, а также показывали социальную жизнь различных слоев населения.</a:t>
            </a:r>
          </a:p>
          <a:p>
            <a:pPr algn="just"/>
            <a:r>
              <a:rPr lang="ru-RU" sz="3400" dirty="0" smtClean="0">
                <a:solidFill>
                  <a:schemeClr val="tx2">
                    <a:lumMod val="75000"/>
                  </a:schemeClr>
                </a:solidFill>
              </a:rPr>
              <a:t>Замечательные игры «Красочки», «В горшки» являются ролевой имитацией купли-продажи на ярмарке, в торговой лавке, где раз­ворачивается диалог покупателя и продавца, и финалом игры, как правило, является бег.</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53966"/>
          </a:xfrm>
        </p:spPr>
        <p:txBody>
          <a:bodyPr>
            <a:normAutofit fontScale="90000"/>
          </a:bodyPr>
          <a:lstStyle/>
          <a:p>
            <a:r>
              <a:rPr lang="ru-RU" sz="900" dirty="0" smtClean="0"/>
              <a:t>.</a:t>
            </a:r>
            <a:endParaRPr lang="ru-RU" sz="900" dirty="0"/>
          </a:p>
        </p:txBody>
      </p:sp>
      <p:sp>
        <p:nvSpPr>
          <p:cNvPr id="3" name="Содержимое 2"/>
          <p:cNvSpPr>
            <a:spLocks noGrp="1"/>
          </p:cNvSpPr>
          <p:nvPr>
            <p:ph idx="1"/>
          </p:nvPr>
        </p:nvSpPr>
        <p:spPr>
          <a:xfrm>
            <a:off x="1285852" y="500042"/>
            <a:ext cx="7647836" cy="5748358"/>
          </a:xfrm>
        </p:spPr>
        <p:txBody>
          <a:bodyPr/>
          <a:lstStyle/>
          <a:p>
            <a:pPr algn="ctr"/>
            <a:r>
              <a:rPr lang="ru-RU" sz="2800" dirty="0" smtClean="0"/>
              <a:t>Весной и летом бытовали разные игры с мячом. Одним из примеров такой игры была </a:t>
            </a:r>
            <a:r>
              <a:rPr lang="ru-RU" sz="2800" i="1" dirty="0" smtClean="0"/>
              <a:t>лапта </a:t>
            </a:r>
            <a:r>
              <a:rPr lang="ru-RU" sz="2800" dirty="0" smtClean="0"/>
              <a:t> В.Г.Григорьев пишет, что без этой подлинно народной игры трудно представить себе жизнь мальчишек и девчонок послевоенной поры и многих более старших поколений.</a:t>
            </a:r>
          </a:p>
          <a:p>
            <a:endParaRPr lang="ru-RU" dirty="0"/>
          </a:p>
        </p:txBody>
      </p:sp>
      <p:pic>
        <p:nvPicPr>
          <p:cNvPr id="4" name="Рисунок 3" descr="http://ok-t.ru/studopediaru/baza15/381979273402.files/image069.jpg"/>
          <p:cNvPicPr/>
          <p:nvPr/>
        </p:nvPicPr>
        <p:blipFill>
          <a:blip r:embed="rId2"/>
          <a:srcRect/>
          <a:stretch>
            <a:fillRect/>
          </a:stretch>
        </p:blipFill>
        <p:spPr bwMode="auto">
          <a:xfrm>
            <a:off x="1857356" y="3500438"/>
            <a:ext cx="6357982" cy="32146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ds231.centerstart.ru/sites/default/files/images/DSC05980.JPG"/>
          <p:cNvPicPr/>
          <p:nvPr/>
        </p:nvPicPr>
        <p:blipFill>
          <a:blip r:embed="rId2"/>
          <a:srcRect/>
          <a:stretch>
            <a:fillRect/>
          </a:stretch>
        </p:blipFill>
        <p:spPr bwMode="auto">
          <a:xfrm>
            <a:off x="2071670" y="3690936"/>
            <a:ext cx="5672139" cy="3167064"/>
          </a:xfrm>
          <a:prstGeom prst="rect">
            <a:avLst/>
          </a:prstGeom>
          <a:ln>
            <a:noFill/>
          </a:ln>
          <a:effectLst>
            <a:softEdge rad="112500"/>
          </a:effectLst>
        </p:spPr>
      </p:pic>
      <p:sp>
        <p:nvSpPr>
          <p:cNvPr id="2" name="Заголовок 1"/>
          <p:cNvSpPr>
            <a:spLocks noGrp="1"/>
          </p:cNvSpPr>
          <p:nvPr>
            <p:ph type="title"/>
          </p:nvPr>
        </p:nvSpPr>
        <p:spPr>
          <a:xfrm>
            <a:off x="1435608" y="274638"/>
            <a:ext cx="7498080" cy="511156"/>
          </a:xfrm>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071538" y="285728"/>
            <a:ext cx="7862150" cy="3571900"/>
          </a:xfrm>
        </p:spPr>
        <p:txBody>
          <a:bodyPr>
            <a:normAutofit lnSpcReduction="10000"/>
          </a:bodyPr>
          <a:lstStyle/>
          <a:p>
            <a:pPr algn="ctr">
              <a:buNone/>
            </a:pPr>
            <a:r>
              <a:rPr lang="ru-RU" dirty="0" smtClean="0"/>
              <a:t>    </a:t>
            </a:r>
            <a:r>
              <a:rPr lang="ru-RU" sz="2600" dirty="0" smtClean="0"/>
              <a:t>Отражение повседневной трудовой жизни крестьян мы видим в таких играх, как «Удочка» и «Рыбаки и рыбки». Русские деревни стояли обычно по </a:t>
            </a:r>
            <a:r>
              <a:rPr lang="ru-RU" sz="2400" dirty="0" smtClean="0"/>
              <a:t>берегам</a:t>
            </a:r>
            <a:r>
              <a:rPr lang="ru-RU" sz="2600" dirty="0" smtClean="0"/>
              <a:t> рек и речушек, озер, поэтому удочки были у каждого уважающего себя мальчишки. С интересом наблюдали ребята за ловлей рыбы большими сетями-неводами. Так как же было им не придумать игру, где можно половить рыбу удочкой или сетями?</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000100" y="357166"/>
            <a:ext cx="7933588" cy="6286544"/>
          </a:xfrm>
        </p:spPr>
        <p:txBody>
          <a:bodyPr>
            <a:normAutofit fontScale="70000" lnSpcReduction="20000"/>
          </a:bodyPr>
          <a:lstStyle/>
          <a:p>
            <a:pPr algn="just">
              <a:buNone/>
            </a:pPr>
            <a:r>
              <a:rPr lang="ru-RU" dirty="0" smtClean="0"/>
              <a:t>          Народная игра, являясь феноменом народной культуры, может служить одним из средств приобщения детей старшего возраста к народным традициям, что, в свою очередь, представляет важнейший аспект воспитания духовности, формирования системы общечеловеческих ценностей; в современной ситуации общественного развития обращение к народным истокам, к прошлому является весьма своевременным              .       </a:t>
            </a:r>
            <a:br>
              <a:rPr lang="ru-RU" dirty="0" smtClean="0"/>
            </a:br>
            <a:r>
              <a:rPr lang="ru-RU" dirty="0" smtClean="0"/>
              <a:t>     Народная игра способствует у детей старшего дошкольного возраста выработке нужных моральных качеств всегда в соединении с качествами, относящимися к физической, умственной, трудовой и другими сторонами культуры.    Самые разнообразные игры могут быть использованы для формирования культуры общения у детей старшего дошкольного возраста. Таким образом, включая народную игру в учебно-воспитательный процесс, воспитатель ненавязчиво, целенаправленно вводит детей в мир народной культуры, обучая детей культуре общения.</a:t>
            </a:r>
            <a:br>
              <a:rPr lang="ru-RU" dirty="0" smtClean="0"/>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500042"/>
            <a:ext cx="7406640" cy="214314"/>
          </a:xfrm>
        </p:spPr>
        <p:txBody>
          <a:bodyPr>
            <a:noAutofit/>
          </a:bodyPr>
          <a:lstStyle/>
          <a:p>
            <a:pPr algn="ctr"/>
            <a:r>
              <a:rPr lang="ru-RU" sz="800" b="1" dirty="0" smtClean="0"/>
              <a:t>.</a:t>
            </a:r>
            <a:endParaRPr lang="ru-RU" sz="800" dirty="0"/>
          </a:p>
        </p:txBody>
      </p:sp>
      <p:pic>
        <p:nvPicPr>
          <p:cNvPr id="5" name="Рисунок 4" descr="http://fullref.ru/files/130/d3e48a534fabc3463e811390a342369e.html_files/rId15.png"/>
          <p:cNvPicPr/>
          <p:nvPr/>
        </p:nvPicPr>
        <p:blipFill>
          <a:blip r:embed="rId2"/>
          <a:srcRect l="57576" t="3333" b="18333"/>
          <a:stretch>
            <a:fillRect/>
          </a:stretch>
        </p:blipFill>
        <p:spPr bwMode="auto">
          <a:xfrm>
            <a:off x="6786578" y="3143248"/>
            <a:ext cx="2000264" cy="3357586"/>
          </a:xfrm>
          <a:prstGeom prst="rect">
            <a:avLst/>
          </a:prstGeom>
          <a:noFill/>
          <a:ln w="9525">
            <a:noFill/>
            <a:miter lim="800000"/>
            <a:headEnd/>
            <a:tailEnd/>
          </a:ln>
        </p:spPr>
      </p:pic>
      <p:sp>
        <p:nvSpPr>
          <p:cNvPr id="6" name="Подзаголовок 5"/>
          <p:cNvSpPr>
            <a:spLocks noGrp="1"/>
          </p:cNvSpPr>
          <p:nvPr>
            <p:ph type="subTitle" idx="1"/>
          </p:nvPr>
        </p:nvSpPr>
        <p:spPr>
          <a:xfrm>
            <a:off x="1214414" y="428604"/>
            <a:ext cx="7624786" cy="6215106"/>
          </a:xfrm>
        </p:spPr>
        <p:txBody>
          <a:bodyPr>
            <a:normAutofit/>
          </a:bodyPr>
          <a:lstStyle/>
          <a:p>
            <a:pPr>
              <a:buFont typeface="Arial" charset="0"/>
              <a:buChar char="•"/>
            </a:pPr>
            <a:r>
              <a:rPr lang="ru-RU" dirty="0" smtClean="0">
                <a:solidFill>
                  <a:srgbClr val="7030A0"/>
                </a:solidFill>
              </a:rPr>
              <a:t>Подвижная игра, её определение и специфика.</a:t>
            </a:r>
          </a:p>
          <a:p>
            <a:pPr>
              <a:buFont typeface="Arial" charset="0"/>
              <a:buChar char="•"/>
            </a:pPr>
            <a:r>
              <a:rPr lang="ru-RU" dirty="0" smtClean="0">
                <a:solidFill>
                  <a:srgbClr val="7030A0"/>
                </a:solidFill>
              </a:rPr>
              <a:t> Подвижная игра как средство и метод физического воспитания.</a:t>
            </a:r>
          </a:p>
          <a:p>
            <a:pPr>
              <a:buFont typeface="Arial" charset="0"/>
              <a:buChar char="•"/>
            </a:pPr>
            <a:r>
              <a:rPr lang="ru-RU" dirty="0" smtClean="0">
                <a:solidFill>
                  <a:srgbClr val="7030A0"/>
                </a:solidFill>
              </a:rPr>
              <a:t>Теория подвижных игр.</a:t>
            </a:r>
          </a:p>
          <a:p>
            <a:pPr>
              <a:buFont typeface="Arial" charset="0"/>
              <a:buChar char="•"/>
            </a:pPr>
            <a:r>
              <a:rPr lang="ru-RU" dirty="0" smtClean="0">
                <a:solidFill>
                  <a:srgbClr val="7030A0"/>
                </a:solidFill>
              </a:rPr>
              <a:t>Классификация подвижных игр.</a:t>
            </a:r>
          </a:p>
          <a:p>
            <a:pPr>
              <a:buFont typeface="Arial" charset="0"/>
              <a:buChar char="•"/>
            </a:pPr>
            <a:r>
              <a:rPr lang="ru-RU" dirty="0" smtClean="0">
                <a:solidFill>
                  <a:srgbClr val="7030A0"/>
                </a:solidFill>
              </a:rPr>
              <a:t>Методика проведения подвижных игр.</a:t>
            </a:r>
          </a:p>
          <a:p>
            <a:pPr>
              <a:buFont typeface="Arial" charset="0"/>
              <a:buChar char="•"/>
            </a:pPr>
            <a:r>
              <a:rPr lang="ru-RU" dirty="0" smtClean="0">
                <a:solidFill>
                  <a:srgbClr val="7030A0"/>
                </a:solidFill>
              </a:rPr>
              <a:t>Русские народные подвижные игры.</a:t>
            </a:r>
          </a:p>
          <a:p>
            <a:pPr>
              <a:buFont typeface="Arial" charset="0"/>
              <a:buChar char="•"/>
            </a:pPr>
            <a:r>
              <a:rPr lang="ru-RU" dirty="0" smtClean="0">
                <a:solidFill>
                  <a:srgbClr val="7030A0"/>
                </a:solidFill>
              </a:rPr>
              <a:t>Развития творчества в подвижных играх.</a:t>
            </a:r>
          </a:p>
          <a:p>
            <a:pPr>
              <a:buFont typeface="Arial" charset="0"/>
              <a:buChar char="•"/>
            </a:pPr>
            <a:r>
              <a:rPr lang="ru-RU" dirty="0" smtClean="0">
                <a:solidFill>
                  <a:srgbClr val="7030A0"/>
                </a:solidFill>
              </a:rPr>
              <a:t>Воспитание выразительности движений в подвижных играх.</a:t>
            </a:r>
          </a:p>
          <a:p>
            <a:pPr>
              <a:buFont typeface="Arial" charset="0"/>
              <a:buChar char="•"/>
            </a:pPr>
            <a:r>
              <a:rPr lang="ru-RU" dirty="0" smtClean="0">
                <a:solidFill>
                  <a:srgbClr val="7030A0"/>
                </a:solidFill>
              </a:rPr>
              <a:t>Спортивные игры для дошкольников</a:t>
            </a:r>
            <a:r>
              <a:rPr lang="ru-RU" dirty="0" smtClean="0"/>
              <a:t>.</a:t>
            </a:r>
          </a:p>
          <a:p>
            <a:pPr>
              <a:buFont typeface="Arial" charset="0"/>
              <a:buChar char="•"/>
            </a:pPr>
            <a:endParaRPr lang="ru-RU" dirty="0" smtClean="0"/>
          </a:p>
          <a:p>
            <a:pPr>
              <a:buFont typeface="Arial" charset="0"/>
              <a:buChar char="•"/>
            </a:pPr>
            <a:endParaRPr lang="ru-RU" dirty="0" smtClean="0"/>
          </a:p>
          <a:p>
            <a:pPr>
              <a:buFont typeface="Arial" charset="0"/>
              <a:buChar char="•"/>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74638"/>
            <a:ext cx="7862150" cy="368280"/>
          </a:xfrm>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071538" y="285728"/>
            <a:ext cx="7862150" cy="6357982"/>
          </a:xfrm>
        </p:spPr>
        <p:txBody>
          <a:bodyPr>
            <a:normAutofit fontScale="92500" lnSpcReduction="20000"/>
          </a:bodyPr>
          <a:lstStyle/>
          <a:p>
            <a:pPr algn="ctr"/>
            <a:r>
              <a:rPr lang="ru-RU" dirty="0" smtClean="0"/>
              <a:t>Особенность народной игры как воспитательного средства заключается в том, что она входит в качестве ведущего компонента в народные традиции: семейные, трудовые, семейные, празднично-игровые и прочие. Это позволяет взрослому ненавязчиво, целенаправленно вводить детей в мир народной культуры, этики, человеческих отношений. Неслучайно игровой опыт детей старшего дошкольного возраста непременно включает разнообразные народные прибаутки, игровые считалки, народные подвижные, шуточные и другие игры со сверстниками и взрослыми.</a:t>
            </a:r>
            <a:br>
              <a:rPr lang="ru-RU" dirty="0" smtClean="0"/>
            </a:b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368280"/>
          </a:xfrm>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000100" y="428604"/>
            <a:ext cx="7933588" cy="6215106"/>
          </a:xfrm>
        </p:spPr>
        <p:txBody>
          <a:bodyPr>
            <a:normAutofit fontScale="77500" lnSpcReduction="20000"/>
          </a:bodyPr>
          <a:lstStyle/>
          <a:p>
            <a:pPr algn="ctr"/>
            <a:r>
              <a:rPr lang="ru-RU" dirty="0" smtClean="0"/>
              <a:t>Народные подвижные игры влияют на воспитание воли, нравственных чувств, развитие сообразительности, быстроты реакции, физически укрепляют ребенка. Через игру воспитывается чувство ответственности перед коллективом, умение действовать в команде. Вместе с тем, спонтанность игры, отсутствие дидактических задач делает эти игры привлекательными «свежими» для детей. По-видимому, такое широкое применение народных подвижных игр и обеспечивает их сохранность и передачу из поколения в поколение.</a:t>
            </a:r>
            <a:br>
              <a:rPr lang="ru-RU" dirty="0" smtClean="0"/>
            </a:br>
            <a:r>
              <a:rPr lang="ru-RU" dirty="0" smtClean="0"/>
              <a:t>В народных играх много юмора, шуток, соревновательного задора; движения точны и образны, часто сопровождаются неожиданными веселыми моментами, заманчивыми и любимыми детьми считалками, жеребьевками, </a:t>
            </a:r>
            <a:r>
              <a:rPr lang="ru-RU" dirty="0" err="1" smtClean="0"/>
              <a:t>потешками</a:t>
            </a:r>
            <a:r>
              <a:rPr lang="ru-RU" dirty="0" smtClean="0"/>
              <a:t>. Они сохраняют свою художественную прелесть, эстетическое значение и составляют ценнейший, неоспоримый игровой фольклор.</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225404"/>
          </a:xfrm>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142976" y="500042"/>
            <a:ext cx="7790712" cy="6143668"/>
          </a:xfrm>
        </p:spPr>
        <p:txBody>
          <a:bodyPr>
            <a:normAutofit fontScale="85000" lnSpcReduction="20000"/>
          </a:bodyPr>
          <a:lstStyle/>
          <a:p>
            <a:pPr algn="ctr"/>
            <a:r>
              <a:rPr lang="ru-RU" dirty="0" smtClean="0"/>
              <a:t>Основным условием успешного внедрения народных подвижных игр в жизнь дошкольников всегда было и остается глубокое знание и свободное владение обширным игровым репертуаром, а также методикой педагогического руководства. Воспитатель, творчески используя игру как эмоционально-образное средство влияния на детей, пробуждает интерес, воображение, добиваясь активного выполнения игровых действий. Народные игры в комплексе с другими воспитательными средствами представляют собой основу начального этапа формирования гармонически развитой личности, сочетающей в себе духовное богатство, моральную чистоту и физическое совершенство. </a:t>
            </a:r>
            <a:br>
              <a:rPr lang="ru-RU" dirty="0" smtClean="0"/>
            </a:b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dirty="0" smtClean="0"/>
              <a:t>Спасибо за внимание!</a:t>
            </a:r>
            <a:endParaRPr lang="ru-RU" dirty="0"/>
          </a:p>
        </p:txBody>
      </p:sp>
      <p:sp>
        <p:nvSpPr>
          <p:cNvPr id="3" name="Содержимое 2"/>
          <p:cNvSpPr>
            <a:spLocks noGrp="1"/>
          </p:cNvSpPr>
          <p:nvPr>
            <p:ph idx="1"/>
          </p:nvPr>
        </p:nvSpPr>
        <p:spPr/>
        <p:txBody>
          <a:bodyPr>
            <a:normAutofit/>
          </a:bodyPr>
          <a:lstStyle/>
          <a:p>
            <a:endParaRPr lang="ru-RU" sz="800" dirty="0"/>
          </a:p>
        </p:txBody>
      </p:sp>
      <p:pic>
        <p:nvPicPr>
          <p:cNvPr id="4" name="Picture 2" descr="E:\Оксана Анатольевна\Картинки для сада\фоны\Спорт1.png"/>
          <p:cNvPicPr>
            <a:picLocks noChangeAspect="1" noChangeArrowheads="1"/>
          </p:cNvPicPr>
          <p:nvPr/>
        </p:nvPicPr>
        <p:blipFill>
          <a:blip r:embed="rId2" cstate="screen"/>
          <a:srcRect/>
          <a:stretch>
            <a:fillRect/>
          </a:stretch>
        </p:blipFill>
        <p:spPr bwMode="auto">
          <a:xfrm>
            <a:off x="2643174" y="1785926"/>
            <a:ext cx="4714876" cy="386485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t>Подвижные игры</a:t>
            </a:r>
            <a:endParaRPr lang="ru-RU" dirty="0"/>
          </a:p>
        </p:txBody>
      </p:sp>
      <p:sp>
        <p:nvSpPr>
          <p:cNvPr id="3" name="Содержимое 2"/>
          <p:cNvSpPr>
            <a:spLocks noGrp="1"/>
          </p:cNvSpPr>
          <p:nvPr>
            <p:ph idx="1"/>
          </p:nvPr>
        </p:nvSpPr>
        <p:spPr/>
        <p:txBody>
          <a:bodyPr/>
          <a:lstStyle/>
          <a:p>
            <a:r>
              <a:rPr lang="ru-RU" dirty="0" smtClean="0">
                <a:solidFill>
                  <a:srgbClr val="00B050"/>
                </a:solidFill>
                <a:latin typeface="Calibri" pitchFamily="34" charset="0"/>
                <a:ea typeface="Times New Roman" pitchFamily="18" charset="0"/>
                <a:cs typeface="Times New Roman" pitchFamily="18" charset="0"/>
              </a:rPr>
              <a:t>Подвижные игры создают атмосферу радости и потому делают наиболее эффективным комплексное решение оздоровительных, образовательных и воспитательных задач.</a:t>
            </a:r>
            <a:endParaRPr lang="ru-RU" dirty="0">
              <a:solidFill>
                <a:srgbClr val="00B050"/>
              </a:solidFill>
            </a:endParaRPr>
          </a:p>
        </p:txBody>
      </p:sp>
      <p:pic>
        <p:nvPicPr>
          <p:cNvPr id="4" name="Содержимое 3" descr="http://dsov20.ucoz.ru/_nw/4/63415578.jpg"/>
          <p:cNvPicPr>
            <a:picLocks/>
          </p:cNvPicPr>
          <p:nvPr/>
        </p:nvPicPr>
        <p:blipFill>
          <a:blip r:embed="rId2"/>
          <a:srcRect/>
          <a:stretch>
            <a:fillRect/>
          </a:stretch>
        </p:blipFill>
        <p:spPr bwMode="auto">
          <a:xfrm>
            <a:off x="6072198" y="3500438"/>
            <a:ext cx="2643206" cy="257174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800" dirty="0" smtClean="0"/>
              <a:t>.</a:t>
            </a:r>
            <a:endParaRPr lang="ru-RU" sz="800" dirty="0"/>
          </a:p>
        </p:txBody>
      </p:sp>
      <p:sp>
        <p:nvSpPr>
          <p:cNvPr id="3" name="Содержимое 2"/>
          <p:cNvSpPr>
            <a:spLocks noGrp="1"/>
          </p:cNvSpPr>
          <p:nvPr>
            <p:ph idx="1"/>
          </p:nvPr>
        </p:nvSpPr>
        <p:spPr>
          <a:xfrm>
            <a:off x="1000100" y="0"/>
            <a:ext cx="8143900" cy="6715148"/>
          </a:xfrm>
        </p:spPr>
        <p:txBody>
          <a:bodyPr>
            <a:normAutofit/>
          </a:bodyPr>
          <a:lstStyle/>
          <a:p>
            <a:r>
              <a:rPr lang="ru-RU" sz="800" dirty="0" smtClean="0"/>
              <a:t>.</a:t>
            </a:r>
            <a:endParaRPr lang="ru-RU" sz="800" dirty="0"/>
          </a:p>
        </p:txBody>
      </p:sp>
      <p:sp>
        <p:nvSpPr>
          <p:cNvPr id="4" name="Прямоугольник 3"/>
          <p:cNvSpPr/>
          <p:nvPr/>
        </p:nvSpPr>
        <p:spPr>
          <a:xfrm>
            <a:off x="1142976" y="500042"/>
            <a:ext cx="7500990" cy="4524315"/>
          </a:xfrm>
          <a:prstGeom prst="rect">
            <a:avLst/>
          </a:prstGeom>
        </p:spPr>
        <p:txBody>
          <a:bodyPr wrap="square">
            <a:spAutoFit/>
          </a:bodyPr>
          <a:lstStyle/>
          <a:p>
            <a:pPr algn="just"/>
            <a:r>
              <a:rPr lang="ru-RU" dirty="0" smtClean="0">
                <a:solidFill>
                  <a:srgbClr val="00B050"/>
                </a:solidFill>
              </a:rPr>
              <a:t>Активные движения, обусловленные содержанием игры, вызывают у детей положительные эмоции и усиливают все физиологические процессы.</a:t>
            </a:r>
          </a:p>
          <a:p>
            <a:pPr algn="just"/>
            <a:r>
              <a:rPr lang="ru-RU" dirty="0" smtClean="0">
                <a:solidFill>
                  <a:srgbClr val="00B050"/>
                </a:solidFill>
              </a:rPr>
              <a:t>Ситуации на игровой площадке, которые все время меняются, приучают детей целесообразно использовать двигательные умения и навыки, обеспечивая их совершенствование. Естественно проявляются физические качества - быстрота реакции, ловкость, глазомер, равновесие, навыки пространственной ориентировки и др.</a:t>
            </a:r>
          </a:p>
          <a:p>
            <a:pPr algn="just"/>
            <a:r>
              <a:rPr lang="ru-RU" dirty="0" smtClean="0">
                <a:solidFill>
                  <a:srgbClr val="00B050"/>
                </a:solidFill>
              </a:rPr>
              <a:t>Необходимость подчиняться правилам и соответствующим образом реагировать на сигнал организует и дисциплинирует детей, приучает их контролировать свое поведение, развивает сообразительность, двигательную инициативу и самостоятельность.</a:t>
            </a:r>
          </a:p>
          <a:p>
            <a:pPr algn="just"/>
            <a:r>
              <a:rPr lang="ru-RU" dirty="0" smtClean="0">
                <a:solidFill>
                  <a:srgbClr val="00B050"/>
                </a:solidFill>
              </a:rPr>
              <a:t>Подвижные игры расширяют общий кругозор детей, стимулируют использование знании об окружающем мире, человеческих поступках, поведении животных; пополняют словарный запас; совершенствуют психические процессы.</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85728"/>
            <a:ext cx="7790712" cy="2154230"/>
          </a:xfrm>
        </p:spPr>
        <p:txBody>
          <a:bodyPr>
            <a:normAutofit/>
          </a:bodyPr>
          <a:lstStyle/>
          <a:p>
            <a:pPr algn="just"/>
            <a:r>
              <a:rPr lang="ru-RU" sz="1800" dirty="0" smtClean="0"/>
              <a:t> </a:t>
            </a:r>
            <a:r>
              <a:rPr lang="ru-RU" sz="2000" dirty="0" smtClean="0"/>
              <a:t>Ситуации на игровой площадке, которые все время меняются, приучают детей целесообразно использовать двигательные умения и навыки, обеспечивая их совершенствование. Естественно проявляются физические качества - </a:t>
            </a:r>
            <a:r>
              <a:rPr lang="ru-RU" sz="2000" dirty="0" smtClean="0">
                <a:solidFill>
                  <a:srgbClr val="FF0000"/>
                </a:solidFill>
              </a:rPr>
              <a:t>быстрота реакции</a:t>
            </a:r>
            <a:r>
              <a:rPr lang="ru-RU" sz="2000" dirty="0" smtClean="0"/>
              <a:t>, </a:t>
            </a:r>
            <a:r>
              <a:rPr lang="ru-RU" sz="2000" dirty="0" smtClean="0">
                <a:solidFill>
                  <a:srgbClr val="FF0000"/>
                </a:solidFill>
              </a:rPr>
              <a:t>ловкость</a:t>
            </a:r>
            <a:r>
              <a:rPr lang="ru-RU" sz="2000" dirty="0" smtClean="0"/>
              <a:t>, </a:t>
            </a:r>
            <a:r>
              <a:rPr lang="ru-RU" sz="2000" dirty="0" smtClean="0">
                <a:solidFill>
                  <a:srgbClr val="FF0000"/>
                </a:solidFill>
              </a:rPr>
              <a:t>глазомер</a:t>
            </a:r>
            <a:r>
              <a:rPr lang="ru-RU" sz="2000" dirty="0" smtClean="0"/>
              <a:t>, </a:t>
            </a:r>
            <a:r>
              <a:rPr lang="ru-RU" sz="2000" dirty="0" smtClean="0">
                <a:solidFill>
                  <a:srgbClr val="FF0000"/>
                </a:solidFill>
              </a:rPr>
              <a:t>равновесие</a:t>
            </a:r>
            <a:r>
              <a:rPr lang="ru-RU" sz="2000" dirty="0" smtClean="0"/>
              <a:t>, </a:t>
            </a:r>
            <a:r>
              <a:rPr lang="ru-RU" sz="2000" dirty="0" smtClean="0">
                <a:solidFill>
                  <a:srgbClr val="FF0000"/>
                </a:solidFill>
              </a:rPr>
              <a:t>навыки пространственной ориентировки </a:t>
            </a:r>
            <a:r>
              <a:rPr lang="ru-RU" sz="2000" dirty="0" smtClean="0"/>
              <a:t>и др.</a:t>
            </a:r>
            <a:endParaRPr lang="ru-RU" sz="2000" dirty="0"/>
          </a:p>
        </p:txBody>
      </p:sp>
      <p:pic>
        <p:nvPicPr>
          <p:cNvPr id="4" name="Содержимое 3" descr="http://teachersclub.com.ua/pictures/120211174945userfile.jpg_700.jpg"/>
          <p:cNvPicPr>
            <a:picLocks noGrp="1"/>
          </p:cNvPicPr>
          <p:nvPr>
            <p:ph idx="1"/>
          </p:nvPr>
        </p:nvPicPr>
        <p:blipFill>
          <a:blip r:embed="rId2"/>
          <a:srcRect/>
          <a:stretch>
            <a:fillRect/>
          </a:stretch>
        </p:blipFill>
        <p:spPr bwMode="auto">
          <a:xfrm>
            <a:off x="2143108" y="2143116"/>
            <a:ext cx="6014652" cy="374808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74638"/>
            <a:ext cx="7790712" cy="1582726"/>
          </a:xfrm>
        </p:spPr>
        <p:txBody>
          <a:bodyPr>
            <a:noAutofit/>
          </a:bodyPr>
          <a:lstStyle/>
          <a:p>
            <a:pPr algn="ctr"/>
            <a:r>
              <a:rPr lang="ru-RU" sz="2000" dirty="0" smtClean="0"/>
              <a:t>Необходимость подчиняться правилам и соответствующим образом реагировать на сигнал организует и дисциплинирует детей, приучает их контролировать свое поведение, развивает сообразительность, двигательную инициативу и самостоятельность.</a:t>
            </a:r>
            <a:endParaRPr lang="ru-RU" sz="2000" dirty="0"/>
          </a:p>
        </p:txBody>
      </p:sp>
      <p:sp>
        <p:nvSpPr>
          <p:cNvPr id="3" name="Содержимое 2"/>
          <p:cNvSpPr>
            <a:spLocks noGrp="1"/>
          </p:cNvSpPr>
          <p:nvPr>
            <p:ph idx="1"/>
          </p:nvPr>
        </p:nvSpPr>
        <p:spPr>
          <a:xfrm>
            <a:off x="1071538" y="2214554"/>
            <a:ext cx="5072098" cy="4357718"/>
          </a:xfrm>
        </p:spPr>
        <p:txBody>
          <a:bodyPr>
            <a:normAutofit fontScale="92500" lnSpcReduction="20000"/>
          </a:bodyPr>
          <a:lstStyle/>
          <a:p>
            <a:pPr lvl="0"/>
            <a:r>
              <a:rPr lang="ru-RU" dirty="0" smtClean="0">
                <a:solidFill>
                  <a:srgbClr val="000000"/>
                </a:solidFill>
                <a:latin typeface="Calibri" pitchFamily="34" charset="0"/>
                <a:ea typeface="Times New Roman" pitchFamily="18" charset="0"/>
                <a:cs typeface="Times New Roman" pitchFamily="18" charset="0"/>
              </a:rPr>
              <a:t>Подвижные игры расширяют общий кругозор детей, стимулируют использование знании об окружающем мире, человеческих поступках, поведении животных; пополняют словарный запас; совершенствуют психические процессы.</a:t>
            </a:r>
            <a:endParaRPr lang="ru-RU" dirty="0" smtClean="0">
              <a:latin typeface="Arial" pitchFamily="34" charset="0"/>
              <a:cs typeface="Arial" pitchFamily="34" charset="0"/>
            </a:endParaRPr>
          </a:p>
          <a:p>
            <a:endParaRPr lang="ru-RU" dirty="0"/>
          </a:p>
        </p:txBody>
      </p:sp>
      <p:pic>
        <p:nvPicPr>
          <p:cNvPr id="4" name="Рисунок 3" descr="http://cs616519.vk.me/v616519643/4709/hfhYuk-QffU.jpg"/>
          <p:cNvPicPr/>
          <p:nvPr/>
        </p:nvPicPr>
        <p:blipFill>
          <a:blip r:embed="rId2" cstate="screen"/>
          <a:srcRect/>
          <a:stretch>
            <a:fillRect/>
          </a:stretch>
        </p:blipFill>
        <p:spPr bwMode="auto">
          <a:xfrm>
            <a:off x="6000760" y="3214686"/>
            <a:ext cx="2857520" cy="300039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Классификация подвижных игр</a:t>
            </a:r>
            <a:r>
              <a:rPr lang="ru-RU" i="1" dirty="0" smtClean="0"/>
              <a:t>. </a:t>
            </a:r>
            <a:endParaRPr lang="ru-RU" i="1" dirty="0"/>
          </a:p>
        </p:txBody>
      </p:sp>
      <p:sp>
        <p:nvSpPr>
          <p:cNvPr id="3" name="Содержимое 2"/>
          <p:cNvSpPr>
            <a:spLocks noGrp="1"/>
          </p:cNvSpPr>
          <p:nvPr>
            <p:ph idx="1"/>
          </p:nvPr>
        </p:nvSpPr>
        <p:spPr>
          <a:xfrm>
            <a:off x="1214414" y="1214422"/>
            <a:ext cx="7719274" cy="5033978"/>
          </a:xfrm>
        </p:spPr>
        <p:txBody>
          <a:bodyPr>
            <a:normAutofit fontScale="92500" lnSpcReduction="10000"/>
          </a:bodyPr>
          <a:lstStyle/>
          <a:p>
            <a:pPr>
              <a:buNone/>
            </a:pPr>
            <a:r>
              <a:rPr lang="ru-RU" i="1" dirty="0" smtClean="0">
                <a:solidFill>
                  <a:schemeClr val="accent2">
                    <a:lumMod val="75000"/>
                  </a:schemeClr>
                </a:solidFill>
              </a:rPr>
              <a:t>Элементарные подвижные </a:t>
            </a:r>
            <a:r>
              <a:rPr lang="ru-RU" i="1" dirty="0" smtClean="0"/>
              <a:t> </a:t>
            </a:r>
          </a:p>
          <a:p>
            <a:pPr>
              <a:buNone/>
            </a:pPr>
            <a:r>
              <a:rPr lang="ru-RU" i="1" dirty="0" smtClean="0"/>
              <a:t>  </a:t>
            </a:r>
            <a:r>
              <a:rPr lang="ru-RU" dirty="0" smtClean="0"/>
              <a:t>и </a:t>
            </a:r>
            <a:r>
              <a:rPr lang="ru-RU" i="1" dirty="0" smtClean="0">
                <a:solidFill>
                  <a:schemeClr val="accent2">
                    <a:lumMod val="75000"/>
                  </a:schemeClr>
                </a:solidFill>
              </a:rPr>
              <a:t>спортивные игры</a:t>
            </a:r>
            <a:r>
              <a:rPr lang="ru-RU" i="1" dirty="0" smtClean="0"/>
              <a:t> — </a:t>
            </a:r>
            <a:r>
              <a:rPr lang="ru-RU" dirty="0" smtClean="0"/>
              <a:t>баскетбол, хоккей, футбол и др. </a:t>
            </a:r>
          </a:p>
          <a:p>
            <a:pPr>
              <a:buNone/>
            </a:pPr>
            <a:r>
              <a:rPr lang="ru-RU" dirty="0" smtClean="0"/>
              <a:t>Подвижные игры - </a:t>
            </a:r>
            <a:r>
              <a:rPr lang="ru-RU" dirty="0" err="1" smtClean="0"/>
              <a:t>игры</a:t>
            </a:r>
            <a:r>
              <a:rPr lang="ru-RU" dirty="0" smtClean="0"/>
              <a:t> с правилами. </a:t>
            </a:r>
          </a:p>
          <a:p>
            <a:pPr>
              <a:buNone/>
            </a:pPr>
            <a:r>
              <a:rPr lang="ru-RU" dirty="0" smtClean="0"/>
              <a:t>В детском саду используются преимущественно элементарные подвижные игры. Их различают по двигательному содержанию, т.е, доминирующему в каждой игре основному движению (игры с бегом, с прыжками и т.д.).</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bookz.ru/authors/ol_ga-belakova/enciklop_522/i_006.png"/>
          <p:cNvPicPr/>
          <p:nvPr/>
        </p:nvPicPr>
        <p:blipFill>
          <a:blip r:embed="rId2"/>
          <a:srcRect/>
          <a:stretch>
            <a:fillRect/>
          </a:stretch>
        </p:blipFill>
        <p:spPr bwMode="auto">
          <a:xfrm>
            <a:off x="0" y="3214686"/>
            <a:ext cx="2643174" cy="3643314"/>
          </a:xfrm>
          <a:prstGeom prst="rect">
            <a:avLst/>
          </a:prstGeom>
          <a:noFill/>
          <a:ln w="9525">
            <a:noFill/>
            <a:miter lim="800000"/>
            <a:headEnd/>
            <a:tailEnd/>
          </a:ln>
        </p:spPr>
      </p:pic>
      <p:sp>
        <p:nvSpPr>
          <p:cNvPr id="2" name="Заголовок 1"/>
          <p:cNvSpPr>
            <a:spLocks noGrp="1"/>
          </p:cNvSpPr>
          <p:nvPr>
            <p:ph type="title"/>
          </p:nvPr>
        </p:nvSpPr>
        <p:spPr>
          <a:xfrm>
            <a:off x="1435608" y="142852"/>
            <a:ext cx="7498080" cy="1143008"/>
          </a:xfrm>
        </p:spPr>
        <p:txBody>
          <a:bodyPr/>
          <a:lstStyle/>
          <a:p>
            <a:r>
              <a:rPr lang="ru-RU" b="1" dirty="0" smtClean="0"/>
              <a:t>По образному содержанию</a:t>
            </a:r>
            <a:r>
              <a:rPr lang="ru-RU" dirty="0" smtClean="0"/>
              <a:t> </a:t>
            </a:r>
            <a:endParaRPr lang="ru-RU" dirty="0"/>
          </a:p>
        </p:txBody>
      </p:sp>
      <p:sp>
        <p:nvSpPr>
          <p:cNvPr id="3" name="Содержимое 2"/>
          <p:cNvSpPr>
            <a:spLocks noGrp="1"/>
          </p:cNvSpPr>
          <p:nvPr>
            <p:ph idx="1"/>
          </p:nvPr>
        </p:nvSpPr>
        <p:spPr>
          <a:xfrm>
            <a:off x="2214546" y="1214422"/>
            <a:ext cx="6715172" cy="4786346"/>
          </a:xfrm>
        </p:spPr>
        <p:txBody>
          <a:bodyPr>
            <a:normAutofit fontScale="77500" lnSpcReduction="20000"/>
          </a:bodyPr>
          <a:lstStyle/>
          <a:p>
            <a:pPr algn="just"/>
            <a:r>
              <a:rPr lang="ru-RU" dirty="0" smtClean="0"/>
              <a:t>подвижные игры делятся на </a:t>
            </a:r>
            <a:r>
              <a:rPr lang="ru-RU" b="1" i="1" dirty="0" smtClean="0"/>
              <a:t>сюжетные </a:t>
            </a:r>
            <a:r>
              <a:rPr lang="ru-RU" dirty="0" smtClean="0"/>
              <a:t>и</a:t>
            </a:r>
            <a:r>
              <a:rPr lang="ru-RU" b="1" i="1" dirty="0" smtClean="0"/>
              <a:t> бессюжетные</a:t>
            </a:r>
            <a:r>
              <a:rPr lang="ru-RU" dirty="0" smtClean="0"/>
              <a:t>. Для сюжетных игр характерны роли с соответствующими для них двигательными действиями. Сюжет может быть образный («Медведь и пчелы», «Зайцы и волк», «Воробышки и кот») и условный («</a:t>
            </a:r>
            <a:r>
              <a:rPr lang="ru-RU" dirty="0" err="1" smtClean="0"/>
              <a:t>Ловишки</a:t>
            </a:r>
            <a:r>
              <a:rPr lang="ru-RU" dirty="0" smtClean="0"/>
              <a:t>», «Пятнашки», «Перебежки»).</a:t>
            </a:r>
          </a:p>
          <a:p>
            <a:pPr algn="just"/>
            <a:r>
              <a:rPr lang="ru-RU" dirty="0" smtClean="0"/>
              <a:t>В бессюжетных играх («Найди себе пару», «Чье звено быстрее построится», «Придумай фигуру»)  все дети выполняют одинаковые движения. Особую группу составляют хороводные игры. Они проходят под песню или стихотворение, что придает специфичный оттенок движениям.</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142852"/>
            <a:ext cx="7498080" cy="1143000"/>
          </a:xfrm>
        </p:spPr>
        <p:txBody>
          <a:bodyPr>
            <a:normAutofit/>
          </a:bodyPr>
          <a:lstStyle/>
          <a:p>
            <a:pPr algn="ctr"/>
            <a:r>
              <a:rPr lang="ru-RU" sz="3600" b="1" dirty="0" smtClean="0"/>
              <a:t>По характеру игровых действий</a:t>
            </a:r>
            <a:r>
              <a:rPr lang="ru-RU" dirty="0" smtClean="0"/>
              <a:t> </a:t>
            </a:r>
            <a:endParaRPr lang="ru-RU" dirty="0"/>
          </a:p>
        </p:txBody>
      </p:sp>
      <p:sp>
        <p:nvSpPr>
          <p:cNvPr id="3" name="Содержимое 2"/>
          <p:cNvSpPr>
            <a:spLocks noGrp="1"/>
          </p:cNvSpPr>
          <p:nvPr>
            <p:ph idx="1"/>
          </p:nvPr>
        </p:nvSpPr>
        <p:spPr>
          <a:xfrm>
            <a:off x="1142976" y="1142984"/>
            <a:ext cx="6357982" cy="5715016"/>
          </a:xfrm>
        </p:spPr>
        <p:txBody>
          <a:bodyPr/>
          <a:lstStyle/>
          <a:p>
            <a:pPr>
              <a:buNone/>
            </a:pPr>
            <a:r>
              <a:rPr lang="ru-RU" dirty="0" smtClean="0"/>
              <a:t>   Отличаются игры </a:t>
            </a:r>
            <a:r>
              <a:rPr lang="ru-RU" b="1" i="1" dirty="0" smtClean="0"/>
              <a:t>соревновательного типа</a:t>
            </a:r>
            <a:r>
              <a:rPr lang="ru-RU" dirty="0" smtClean="0"/>
              <a:t>. Они стимулируют активное проявление физических качеств, чаще всего скоростных.</a:t>
            </a:r>
          </a:p>
          <a:p>
            <a:pPr>
              <a:buNone/>
            </a:pPr>
            <a:r>
              <a:rPr lang="ru-RU" b="1" dirty="0" smtClean="0">
                <a:solidFill>
                  <a:schemeClr val="accent5">
                    <a:lumMod val="50000"/>
                  </a:schemeClr>
                </a:solidFill>
              </a:rPr>
              <a:t>   По динамическим характеристикам</a:t>
            </a:r>
            <a:r>
              <a:rPr lang="ru-RU" dirty="0" smtClean="0">
                <a:solidFill>
                  <a:schemeClr val="accent5">
                    <a:lumMod val="50000"/>
                  </a:schemeClr>
                </a:solidFill>
              </a:rPr>
              <a:t> </a:t>
            </a:r>
          </a:p>
          <a:p>
            <a:pPr>
              <a:buNone/>
            </a:pPr>
            <a:r>
              <a:rPr lang="ru-RU" dirty="0" smtClean="0">
                <a:solidFill>
                  <a:schemeClr val="accent5">
                    <a:lumMod val="50000"/>
                  </a:schemeClr>
                </a:solidFill>
              </a:rPr>
              <a:t>   различают игры </a:t>
            </a:r>
            <a:r>
              <a:rPr lang="ru-RU" b="1" i="1" dirty="0" smtClean="0">
                <a:solidFill>
                  <a:schemeClr val="accent5">
                    <a:lumMod val="50000"/>
                  </a:schemeClr>
                </a:solidFill>
              </a:rPr>
              <a:t>малой</a:t>
            </a:r>
            <a:r>
              <a:rPr lang="ru-RU" dirty="0" smtClean="0">
                <a:solidFill>
                  <a:schemeClr val="accent5">
                    <a:lumMod val="50000"/>
                  </a:schemeClr>
                </a:solidFill>
              </a:rPr>
              <a:t>, </a:t>
            </a:r>
            <a:r>
              <a:rPr lang="ru-RU" b="1" i="1" dirty="0" smtClean="0">
                <a:solidFill>
                  <a:schemeClr val="accent5">
                    <a:lumMod val="50000"/>
                  </a:schemeClr>
                </a:solidFill>
              </a:rPr>
              <a:t>средней </a:t>
            </a:r>
            <a:r>
              <a:rPr lang="ru-RU" dirty="0" smtClean="0">
                <a:solidFill>
                  <a:schemeClr val="accent5">
                    <a:lumMod val="50000"/>
                  </a:schemeClr>
                </a:solidFill>
              </a:rPr>
              <a:t>и </a:t>
            </a:r>
            <a:r>
              <a:rPr lang="ru-RU" b="1" i="1" dirty="0" smtClean="0">
                <a:solidFill>
                  <a:schemeClr val="accent5">
                    <a:lumMod val="50000"/>
                  </a:schemeClr>
                </a:solidFill>
              </a:rPr>
              <a:t>большой подвижности.</a:t>
            </a:r>
            <a:endParaRPr lang="ru-RU" dirty="0" smtClean="0">
              <a:solidFill>
                <a:schemeClr val="accent5">
                  <a:lumMod val="50000"/>
                </a:schemeClr>
              </a:solidFill>
            </a:endParaRPr>
          </a:p>
          <a:p>
            <a:pPr>
              <a:buNone/>
            </a:pPr>
            <a:endParaRPr lang="ru-RU" dirty="0" smtClean="0"/>
          </a:p>
        </p:txBody>
      </p:sp>
      <p:pic>
        <p:nvPicPr>
          <p:cNvPr id="4" name="Рисунок 3" descr="http://women-journal.com/wp-content/uploads/2012/04/detskie-igry.jpg"/>
          <p:cNvPicPr/>
          <p:nvPr/>
        </p:nvPicPr>
        <p:blipFill>
          <a:blip r:embed="rId2"/>
          <a:srcRect/>
          <a:stretch>
            <a:fillRect/>
          </a:stretch>
        </p:blipFill>
        <p:spPr bwMode="auto">
          <a:xfrm>
            <a:off x="5500694" y="3071810"/>
            <a:ext cx="3429024" cy="250033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568</TotalTime>
  <Words>1599</Words>
  <PresentationFormat>Экран (4:3)</PresentationFormat>
  <Paragraphs>80</Paragraphs>
  <Slides>23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Солнцестояние</vt:lpstr>
      <vt:lpstr>Подвижные игры как средство гармоничного развития ребёнка. Спортивные игры.</vt:lpstr>
      <vt:lpstr>.</vt:lpstr>
      <vt:lpstr>Подвижные игры</vt:lpstr>
      <vt:lpstr>.</vt:lpstr>
      <vt:lpstr> Ситуации на игровой площадке, которые все время меняются, приучают детей целесообразно использовать двигательные умения и навыки, обеспечивая их совершенствование. Естественно проявляются физические качества - быстрота реакции, ловкость, глазомер, равновесие, навыки пространственной ориентировки и др.</vt:lpstr>
      <vt:lpstr>Необходимость подчиняться правилам и соответствующим образом реагировать на сигнал организует и дисциплинирует детей, приучает их контролировать свое поведение, развивает сообразительность, двигательную инициативу и самостоятельность.</vt:lpstr>
      <vt:lpstr>Классификация подвижных игр. </vt:lpstr>
      <vt:lpstr>По образному содержанию </vt:lpstr>
      <vt:lpstr>По характеру игровых действий </vt:lpstr>
      <vt:lpstr>.</vt:lpstr>
      <vt:lpstr>Методика проведения подвижных игр </vt:lpstr>
      <vt:lpstr>.</vt:lpstr>
      <vt:lpstr>Объяснение игры</vt:lpstr>
      <vt:lpstr>РУССКИЕ НАРОДНЫЕ ПОДВИЖНЫЕ ИГРЫ</vt:lpstr>
      <vt:lpstr>.</vt:lpstr>
      <vt:lpstr>.</vt:lpstr>
      <vt:lpstr>.</vt:lpstr>
      <vt:lpstr>.</vt:lpstr>
      <vt:lpstr>.</vt:lpstr>
      <vt:lpstr>.</vt:lpstr>
      <vt:lpstr>.</vt:lpstr>
      <vt:lpstr>.</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Николай</dc:creator>
  <cp:lastModifiedBy>Nikolay</cp:lastModifiedBy>
  <cp:revision>60</cp:revision>
  <dcterms:created xsi:type="dcterms:W3CDTF">2015-11-01T11:22:16Z</dcterms:created>
  <dcterms:modified xsi:type="dcterms:W3CDTF">2017-09-03T11:48:05Z</dcterms:modified>
</cp:coreProperties>
</file>