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40" autoAdjust="0"/>
    <p:restoredTop sz="94660"/>
  </p:normalViewPr>
  <p:slideViewPr>
    <p:cSldViewPr>
      <p:cViewPr varScale="1">
        <p:scale>
          <a:sx n="107" d="100"/>
          <a:sy n="107" d="100"/>
        </p:scale>
        <p:origin x="-119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0E891233-AEAE-42F8-B9C6-16914CB94729}" type="datetimeFigureOut">
              <a:rPr lang="ru-RU" smtClean="0"/>
              <a:t>31.08.2017</a:t>
            </a:fld>
            <a:endParaRPr lang="ru-RU"/>
          </a:p>
        </p:txBody>
      </p:sp>
      <p:sp>
        <p:nvSpPr>
          <p:cNvPr id="16" name="Номер слайда 15"/>
          <p:cNvSpPr>
            <a:spLocks noGrp="1"/>
          </p:cNvSpPr>
          <p:nvPr>
            <p:ph type="sldNum" sz="quarter" idx="11"/>
          </p:nvPr>
        </p:nvSpPr>
        <p:spPr/>
        <p:txBody>
          <a:bodyPr/>
          <a:lstStyle/>
          <a:p>
            <a:fld id="{C6EDC1AE-2D8A-4B53-B948-5890F676435A}"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E891233-AEAE-42F8-B9C6-16914CB94729}" type="datetimeFigureOut">
              <a:rPr lang="ru-RU" smtClean="0"/>
              <a:t>31.08.2017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EDC1AE-2D8A-4B53-B948-5890F676435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E891233-AEAE-42F8-B9C6-16914CB94729}" type="datetimeFigureOut">
              <a:rPr lang="ru-RU" smtClean="0"/>
              <a:t>31.08.2017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EDC1AE-2D8A-4B53-B948-5890F676435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0E891233-AEAE-42F8-B9C6-16914CB94729}" type="datetimeFigureOut">
              <a:rPr lang="ru-RU" smtClean="0"/>
              <a:t>31.08.2017</a:t>
            </a:fld>
            <a:endParaRPr lang="ru-RU"/>
          </a:p>
        </p:txBody>
      </p:sp>
      <p:sp>
        <p:nvSpPr>
          <p:cNvPr id="15" name="Номер слайда 14"/>
          <p:cNvSpPr>
            <a:spLocks noGrp="1"/>
          </p:cNvSpPr>
          <p:nvPr>
            <p:ph type="sldNum" sz="quarter" idx="15"/>
          </p:nvPr>
        </p:nvSpPr>
        <p:spPr/>
        <p:txBody>
          <a:bodyPr/>
          <a:lstStyle>
            <a:lvl1pPr algn="ctr">
              <a:defRPr/>
            </a:lvl1pPr>
          </a:lstStyle>
          <a:p>
            <a:fld id="{C6EDC1AE-2D8A-4B53-B948-5890F676435A}"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0E891233-AEAE-42F8-B9C6-16914CB94729}" type="datetimeFigureOut">
              <a:rPr lang="ru-RU" smtClean="0"/>
              <a:t>31.08.2017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EDC1AE-2D8A-4B53-B948-5890F676435A}"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0E891233-AEAE-42F8-B9C6-16914CB94729}" type="datetimeFigureOut">
              <a:rPr lang="ru-RU" smtClean="0"/>
              <a:t>31.08.2017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6EDC1AE-2D8A-4B53-B948-5890F676435A}"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C6EDC1AE-2D8A-4B53-B948-5890F676435A}"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0E891233-AEAE-42F8-B9C6-16914CB94729}" type="datetimeFigureOut">
              <a:rPr lang="ru-RU" smtClean="0"/>
              <a:t>31.08.2017</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0E891233-AEAE-42F8-B9C6-16914CB94729}" type="datetimeFigureOut">
              <a:rPr lang="ru-RU" smtClean="0"/>
              <a:t>31.08.2017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6EDC1AE-2D8A-4B53-B948-5890F676435A}"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E891233-AEAE-42F8-B9C6-16914CB94729}" type="datetimeFigureOut">
              <a:rPr lang="ru-RU" smtClean="0"/>
              <a:t>31.08.2017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6EDC1AE-2D8A-4B53-B948-5890F676435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0E891233-AEAE-42F8-B9C6-16914CB94729}" type="datetimeFigureOut">
              <a:rPr lang="ru-RU" smtClean="0"/>
              <a:t>31.08.2017</a:t>
            </a:fld>
            <a:endParaRPr lang="ru-RU"/>
          </a:p>
        </p:txBody>
      </p:sp>
      <p:sp>
        <p:nvSpPr>
          <p:cNvPr id="9" name="Номер слайда 8"/>
          <p:cNvSpPr>
            <a:spLocks noGrp="1"/>
          </p:cNvSpPr>
          <p:nvPr>
            <p:ph type="sldNum" sz="quarter" idx="15"/>
          </p:nvPr>
        </p:nvSpPr>
        <p:spPr/>
        <p:txBody>
          <a:bodyPr/>
          <a:lstStyle/>
          <a:p>
            <a:fld id="{C6EDC1AE-2D8A-4B53-B948-5890F676435A}"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0E891233-AEAE-42F8-B9C6-16914CB94729}" type="datetimeFigureOut">
              <a:rPr lang="ru-RU" smtClean="0"/>
              <a:t>31.08.2017</a:t>
            </a:fld>
            <a:endParaRPr lang="ru-RU"/>
          </a:p>
        </p:txBody>
      </p:sp>
      <p:sp>
        <p:nvSpPr>
          <p:cNvPr id="9" name="Номер слайда 8"/>
          <p:cNvSpPr>
            <a:spLocks noGrp="1"/>
          </p:cNvSpPr>
          <p:nvPr>
            <p:ph type="sldNum" sz="quarter" idx="11"/>
          </p:nvPr>
        </p:nvSpPr>
        <p:spPr/>
        <p:txBody>
          <a:bodyPr/>
          <a:lstStyle/>
          <a:p>
            <a:fld id="{C6EDC1AE-2D8A-4B53-B948-5890F676435A}"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0E891233-AEAE-42F8-B9C6-16914CB94729}" type="datetimeFigureOut">
              <a:rPr lang="ru-RU" smtClean="0"/>
              <a:t>31.08.2017</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6EDC1AE-2D8A-4B53-B948-5890F676435A}"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13.xml"/><Relationship Id="rId18" Type="http://schemas.openxmlformats.org/officeDocument/2006/relationships/slide" Target="slide18.xml"/><Relationship Id="rId26" Type="http://schemas.openxmlformats.org/officeDocument/2006/relationships/slide" Target="slide26.xml"/><Relationship Id="rId39" Type="http://schemas.openxmlformats.org/officeDocument/2006/relationships/slide" Target="slide39.xml"/><Relationship Id="rId3" Type="http://schemas.openxmlformats.org/officeDocument/2006/relationships/slide" Target="slide3.xml"/><Relationship Id="rId21" Type="http://schemas.openxmlformats.org/officeDocument/2006/relationships/slide" Target="slide21.xml"/><Relationship Id="rId34" Type="http://schemas.openxmlformats.org/officeDocument/2006/relationships/slide" Target="slide34.xml"/><Relationship Id="rId7" Type="http://schemas.openxmlformats.org/officeDocument/2006/relationships/slide" Target="slide7.xml"/><Relationship Id="rId12" Type="http://schemas.openxmlformats.org/officeDocument/2006/relationships/slide" Target="slide12.xml"/><Relationship Id="rId17" Type="http://schemas.openxmlformats.org/officeDocument/2006/relationships/slide" Target="slide17.xml"/><Relationship Id="rId25" Type="http://schemas.openxmlformats.org/officeDocument/2006/relationships/slide" Target="slide25.xml"/><Relationship Id="rId33" Type="http://schemas.openxmlformats.org/officeDocument/2006/relationships/slide" Target="slide33.xml"/><Relationship Id="rId38" Type="http://schemas.openxmlformats.org/officeDocument/2006/relationships/slide" Target="slide38.xml"/><Relationship Id="rId2" Type="http://schemas.openxmlformats.org/officeDocument/2006/relationships/slide" Target="slide2.xml"/><Relationship Id="rId16" Type="http://schemas.openxmlformats.org/officeDocument/2006/relationships/slide" Target="slide16.xml"/><Relationship Id="rId20" Type="http://schemas.openxmlformats.org/officeDocument/2006/relationships/slide" Target="slide20.xml"/><Relationship Id="rId29" Type="http://schemas.openxmlformats.org/officeDocument/2006/relationships/slide" Target="slide29.xml"/><Relationship Id="rId41" Type="http://schemas.openxmlformats.org/officeDocument/2006/relationships/slide" Target="slide41.xml"/><Relationship Id="rId1" Type="http://schemas.openxmlformats.org/officeDocument/2006/relationships/slideLayout" Target="../slideLayouts/slideLayout1.xml"/><Relationship Id="rId6" Type="http://schemas.openxmlformats.org/officeDocument/2006/relationships/slide" Target="slide6.xml"/><Relationship Id="rId11" Type="http://schemas.openxmlformats.org/officeDocument/2006/relationships/slide" Target="slide11.xml"/><Relationship Id="rId24" Type="http://schemas.openxmlformats.org/officeDocument/2006/relationships/slide" Target="slide24.xml"/><Relationship Id="rId32" Type="http://schemas.openxmlformats.org/officeDocument/2006/relationships/slide" Target="slide32.xml"/><Relationship Id="rId37" Type="http://schemas.openxmlformats.org/officeDocument/2006/relationships/slide" Target="slide37.xml"/><Relationship Id="rId40" Type="http://schemas.openxmlformats.org/officeDocument/2006/relationships/slide" Target="slide40.xml"/><Relationship Id="rId5" Type="http://schemas.openxmlformats.org/officeDocument/2006/relationships/slide" Target="slide5.xml"/><Relationship Id="rId15" Type="http://schemas.openxmlformats.org/officeDocument/2006/relationships/slide" Target="slide15.xml"/><Relationship Id="rId23" Type="http://schemas.openxmlformats.org/officeDocument/2006/relationships/slide" Target="slide23.xml"/><Relationship Id="rId28" Type="http://schemas.openxmlformats.org/officeDocument/2006/relationships/slide" Target="slide28.xml"/><Relationship Id="rId36" Type="http://schemas.openxmlformats.org/officeDocument/2006/relationships/slide" Target="slide36.xml"/><Relationship Id="rId10" Type="http://schemas.openxmlformats.org/officeDocument/2006/relationships/slide" Target="slide10.xml"/><Relationship Id="rId19" Type="http://schemas.openxmlformats.org/officeDocument/2006/relationships/slide" Target="slide19.xml"/><Relationship Id="rId31" Type="http://schemas.openxmlformats.org/officeDocument/2006/relationships/slide" Target="slide31.xml"/><Relationship Id="rId4" Type="http://schemas.openxmlformats.org/officeDocument/2006/relationships/slide" Target="slide4.xml"/><Relationship Id="rId9" Type="http://schemas.openxmlformats.org/officeDocument/2006/relationships/slide" Target="slide9.xml"/><Relationship Id="rId14" Type="http://schemas.openxmlformats.org/officeDocument/2006/relationships/slide" Target="slide14.xml"/><Relationship Id="rId22" Type="http://schemas.openxmlformats.org/officeDocument/2006/relationships/slide" Target="slide22.xml"/><Relationship Id="rId27" Type="http://schemas.openxmlformats.org/officeDocument/2006/relationships/slide" Target="slide27.xml"/><Relationship Id="rId30" Type="http://schemas.openxmlformats.org/officeDocument/2006/relationships/slide" Target="slide30.xml"/><Relationship Id="rId35" Type="http://schemas.openxmlformats.org/officeDocument/2006/relationships/slide" Target="slide35.xml"/></Relationships>
</file>

<file path=ppt/slides/_rels/slide10.xml.rels><?xml version="1.0" encoding="UTF-8" standalone="yes"?>
<Relationships xmlns="http://schemas.openxmlformats.org/package/2006/relationships"><Relationship Id="rId3" Type="http://schemas.openxmlformats.org/officeDocument/2006/relationships/slide" Target="slide51.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11.xml.rels><?xml version="1.0" encoding="UTF-8" standalone="yes"?>
<Relationships xmlns="http://schemas.openxmlformats.org/package/2006/relationships"><Relationship Id="rId3" Type="http://schemas.openxmlformats.org/officeDocument/2006/relationships/slide" Target="slide52.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12.xml.rels><?xml version="1.0" encoding="UTF-8" standalone="yes"?>
<Relationships xmlns="http://schemas.openxmlformats.org/package/2006/relationships"><Relationship Id="rId3" Type="http://schemas.openxmlformats.org/officeDocument/2006/relationships/slide" Target="slide53.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13.xml.rels><?xml version="1.0" encoding="UTF-8" standalone="yes"?>
<Relationships xmlns="http://schemas.openxmlformats.org/package/2006/relationships"><Relationship Id="rId3" Type="http://schemas.openxmlformats.org/officeDocument/2006/relationships/slide" Target="slide54.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14.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15.xml.rels><?xml version="1.0" encoding="UTF-8" standalone="yes"?>
<Relationships xmlns="http://schemas.openxmlformats.org/package/2006/relationships"><Relationship Id="rId3" Type="http://schemas.openxmlformats.org/officeDocument/2006/relationships/slide" Target="slide56.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16.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17.xml.rels><?xml version="1.0" encoding="UTF-8" standalone="yes"?>
<Relationships xmlns="http://schemas.openxmlformats.org/package/2006/relationships"><Relationship Id="rId3" Type="http://schemas.openxmlformats.org/officeDocument/2006/relationships/slide" Target="slide58.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18.xml.rels><?xml version="1.0" encoding="UTF-8" standalone="yes"?>
<Relationships xmlns="http://schemas.openxmlformats.org/package/2006/relationships"><Relationship Id="rId3" Type="http://schemas.openxmlformats.org/officeDocument/2006/relationships/slide" Target="slide59.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19.xml.rels><?xml version="1.0" encoding="UTF-8" standalone="yes"?>
<Relationships xmlns="http://schemas.openxmlformats.org/package/2006/relationships"><Relationship Id="rId3" Type="http://schemas.openxmlformats.org/officeDocument/2006/relationships/slide" Target="slide60.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2.xml.rels><?xml version="1.0" encoding="UTF-8" standalone="yes"?>
<Relationships xmlns="http://schemas.openxmlformats.org/package/2006/relationships"><Relationship Id="rId3" Type="http://schemas.openxmlformats.org/officeDocument/2006/relationships/slide" Target="slide43.xml"/><Relationship Id="rId2" Type="http://schemas.openxmlformats.org/officeDocument/2006/relationships/slide" Target="slide42.xml"/><Relationship Id="rId1" Type="http://schemas.openxmlformats.org/officeDocument/2006/relationships/slideLayout" Target="../slideLayouts/slideLayout1.xml"/><Relationship Id="rId4" Type="http://schemas.openxmlformats.org/officeDocument/2006/relationships/slide" Target="slide1.xml"/></Relationships>
</file>

<file path=ppt/slides/_rels/slide20.xml.rels><?xml version="1.0" encoding="UTF-8" standalone="yes"?>
<Relationships xmlns="http://schemas.openxmlformats.org/package/2006/relationships"><Relationship Id="rId3" Type="http://schemas.openxmlformats.org/officeDocument/2006/relationships/slide" Target="slide61.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21.xml.rels><?xml version="1.0" encoding="UTF-8" standalone="yes"?>
<Relationships xmlns="http://schemas.openxmlformats.org/package/2006/relationships"><Relationship Id="rId3" Type="http://schemas.openxmlformats.org/officeDocument/2006/relationships/slide" Target="slide62.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22.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slide" Target="slide63.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23.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24.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slide" Target="slide65.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25.xml.rels><?xml version="1.0" encoding="UTF-8" standalone="yes"?>
<Relationships xmlns="http://schemas.openxmlformats.org/package/2006/relationships"><Relationship Id="rId3" Type="http://schemas.openxmlformats.org/officeDocument/2006/relationships/slide" Target="slide66.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26.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slide" Target="slide67.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27.xml.rels><?xml version="1.0" encoding="UTF-8" standalone="yes"?>
<Relationships xmlns="http://schemas.openxmlformats.org/package/2006/relationships"><Relationship Id="rId3" Type="http://schemas.openxmlformats.org/officeDocument/2006/relationships/slide" Target="slide68.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28.xml.rels><?xml version="1.0" encoding="UTF-8" standalone="yes"?>
<Relationships xmlns="http://schemas.openxmlformats.org/package/2006/relationships"><Relationship Id="rId3" Type="http://schemas.openxmlformats.org/officeDocument/2006/relationships/slide" Target="slide69.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29.xml.rels><?xml version="1.0" encoding="UTF-8" standalone="yes"?>
<Relationships xmlns="http://schemas.openxmlformats.org/package/2006/relationships"><Relationship Id="rId3" Type="http://schemas.openxmlformats.org/officeDocument/2006/relationships/slide" Target="slide70.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3.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slide" Target="slide42.xml"/><Relationship Id="rId1" Type="http://schemas.openxmlformats.org/officeDocument/2006/relationships/slideLayout" Target="../slideLayouts/slideLayout2.xml"/><Relationship Id="rId4" Type="http://schemas.openxmlformats.org/officeDocument/2006/relationships/slide" Target="slide1.xml"/></Relationships>
</file>

<file path=ppt/slides/_rels/slide30.xml.rels><?xml version="1.0" encoding="UTF-8" standalone="yes"?>
<Relationships xmlns="http://schemas.openxmlformats.org/package/2006/relationships"><Relationship Id="rId3" Type="http://schemas.openxmlformats.org/officeDocument/2006/relationships/slide" Target="slide71.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31.xml.rels><?xml version="1.0" encoding="UTF-8" standalone="yes"?>
<Relationships xmlns="http://schemas.openxmlformats.org/package/2006/relationships"><Relationship Id="rId3" Type="http://schemas.openxmlformats.org/officeDocument/2006/relationships/slide" Target="slide72.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32.xml.rels><?xml version="1.0" encoding="UTF-8" standalone="yes"?>
<Relationships xmlns="http://schemas.openxmlformats.org/package/2006/relationships"><Relationship Id="rId3" Type="http://schemas.openxmlformats.org/officeDocument/2006/relationships/slide" Target="slide73.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33.xml.rels><?xml version="1.0" encoding="UTF-8" standalone="yes"?>
<Relationships xmlns="http://schemas.openxmlformats.org/package/2006/relationships"><Relationship Id="rId3" Type="http://schemas.openxmlformats.org/officeDocument/2006/relationships/slide" Target="slide74.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34.xml.rels><?xml version="1.0" encoding="UTF-8" standalone="yes"?>
<Relationships xmlns="http://schemas.openxmlformats.org/package/2006/relationships"><Relationship Id="rId3" Type="http://schemas.openxmlformats.org/officeDocument/2006/relationships/slide" Target="slide75.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35.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slide" Target="slide76.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36.xml.rels><?xml version="1.0" encoding="UTF-8" standalone="yes"?>
<Relationships xmlns="http://schemas.openxmlformats.org/package/2006/relationships"><Relationship Id="rId3" Type="http://schemas.openxmlformats.org/officeDocument/2006/relationships/slide" Target="slide77.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37.xml.rels><?xml version="1.0" encoding="UTF-8" standalone="yes"?>
<Relationships xmlns="http://schemas.openxmlformats.org/package/2006/relationships"><Relationship Id="rId3" Type="http://schemas.openxmlformats.org/officeDocument/2006/relationships/slide" Target="slide78.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38.xml.rels><?xml version="1.0" encoding="UTF-8" standalone="yes"?>
<Relationships xmlns="http://schemas.openxmlformats.org/package/2006/relationships"><Relationship Id="rId3" Type="http://schemas.openxmlformats.org/officeDocument/2006/relationships/slide" Target="slide79.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39.xml.rels><?xml version="1.0" encoding="UTF-8" standalone="yes"?>
<Relationships xmlns="http://schemas.openxmlformats.org/package/2006/relationships"><Relationship Id="rId3" Type="http://schemas.openxmlformats.org/officeDocument/2006/relationships/slide" Target="slide80.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4.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slide" Target="slide45.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40.xml.rels><?xml version="1.0" encoding="UTF-8" standalone="yes"?>
<Relationships xmlns="http://schemas.openxmlformats.org/package/2006/relationships"><Relationship Id="rId3" Type="http://schemas.openxmlformats.org/officeDocument/2006/relationships/slide" Target="slide81.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41.xml.rels><?xml version="1.0" encoding="UTF-8" standalone="yes"?>
<Relationships xmlns="http://schemas.openxmlformats.org/package/2006/relationships"><Relationship Id="rId3" Type="http://schemas.openxmlformats.org/officeDocument/2006/relationships/slide" Target="slide82.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4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hyperlink" Target="http://tolkslovar.ru/d2570.html" TargetMode="External"/><Relationship Id="rId2" Type="http://schemas.openxmlformats.org/officeDocument/2006/relationships/hyperlink" Target="http://tolkslovar.ru/p15824.html" TargetMode="External"/><Relationship Id="rId1" Type="http://schemas.openxmlformats.org/officeDocument/2006/relationships/slideLayout" Target="../slideLayouts/slideLayout7.xml"/><Relationship Id="rId4" Type="http://schemas.openxmlformats.org/officeDocument/2006/relationships/hyperlink" Target="http://tolkslovar.ru/d2554.html"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slide" Target="slide46.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5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hyperlink" Target="https://ru.wikipedia.org/wiki/%D0%94%D1%80%D0%B5%D0%B2%D0%BD%D0%B5%D0%B3%D1%80%D0%B5%D1%87%D0%B5%D1%81%D0%BA%D0%B8%D0%B9_%D1%8F%D0%B7%D1%8B%D0%BA" TargetMode="External"/><Relationship Id="rId2" Type="http://schemas.openxmlformats.org/officeDocument/2006/relationships/hyperlink" Target="https://ru.wikipedia.org/wiki/%D0%9B%D0%B0%D1%82%D0%B8%D0%BD%D1%81%D0%BA%D0%B8%D0%B9_%D1%8F%D0%B7%D1%8B%D0%BA" TargetMode="External"/><Relationship Id="rId1" Type="http://schemas.openxmlformats.org/officeDocument/2006/relationships/slideLayout" Target="../slideLayouts/slideLayout7.xml"/><Relationship Id="rId5" Type="http://schemas.openxmlformats.org/officeDocument/2006/relationships/hyperlink" Target="https://ru.wikipedia.org/wiki/%D0%A0%D0%B0%D1%81%D1%82%D0%B5%D0%BD%D0%B8%D1%8F" TargetMode="External"/><Relationship Id="rId4" Type="http://schemas.openxmlformats.org/officeDocument/2006/relationships/hyperlink" Target="https://ru.wikipedia.org/wiki/%D0%A6%D0%B2%D0%B5%D1%82%D0%BA%D0%BE%D0%B2%D1%8B%D0%B5_%D1%80%D0%B0%D1%81%D1%82%D0%B5%D0%BD%D0%B8%D1%8F"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hyperlink" Target="https://ru.wikipedia.org/wiki/%D0%AF%D0%B1%D0%BB%D0%BE%D0%BD%D1%8F" TargetMode="External"/><Relationship Id="rId2" Type="http://schemas.openxmlformats.org/officeDocument/2006/relationships/hyperlink" Target="https://ru.wikipedia.org/wiki/%D0%A1%D0%BE%D1%80%D1%82" TargetMode="External"/><Relationship Id="rId1" Type="http://schemas.openxmlformats.org/officeDocument/2006/relationships/slideLayout" Target="../slideLayouts/slideLayout7.xml"/><Relationship Id="rId4" Type="http://schemas.openxmlformats.org/officeDocument/2006/relationships/hyperlink" Target="https://ru.wikipedia.org/wiki/%D0%93%D0%BE%D1%81%D1%83%D0%B4%D0%B0%D1%80%D1%81%D1%82%D0%B2%D0%B5%D0%BD%D0%BD%D1%8B%D0%B9_%D1%80%D0%B5%D0%B5%D1%81%D1%82%D1%80_%D1%81%D0%B5%D0%BB%D0%B5%D0%BA%D1%86%D0%B8%D0%BE%D0%BD%D0%BD%D1%8B%D1%85_%D0%B4%D0%BE%D1%81%D1%82%D0%B8%D0%B6%D0%B5%D0%BD%D0%B8%D0%B9" TargetMode="External"/></Relationships>
</file>

<file path=ppt/slides/_rels/slide6.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6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hyperlink" Target="https://ru.wikipedia.org/wiki/%D0%AD%D0%BA%D0%BE%D0%BB%D0%BE%D0%B3%D0%B8%D1%8F#cite_note-1" TargetMode="External"/><Relationship Id="rId7" Type="http://schemas.openxmlformats.org/officeDocument/2006/relationships/hyperlink" Target="https://ru.wikipedia.org/wiki/1866_%D0%B3%D0%BE%D0%B4" TargetMode="External"/><Relationship Id="rId2" Type="http://schemas.openxmlformats.org/officeDocument/2006/relationships/hyperlink" Target="https://ru.wikipedia.org/wiki/%D0%94%D0%BE%D1%80%D0%B5%D1%84%D0%BE%D1%80%D0%BC%D0%B5%D0%BD%D0%BD%D0%B0%D1%8F_%D0%BE%D1%80%D1%84%D0%BE%D0%B3%D1%80%D0%B0%D1%84%D0%B8%D1%8F" TargetMode="External"/><Relationship Id="rId1" Type="http://schemas.openxmlformats.org/officeDocument/2006/relationships/slideLayout" Target="../slideLayouts/slideLayout7.xml"/><Relationship Id="rId6" Type="http://schemas.openxmlformats.org/officeDocument/2006/relationships/hyperlink" Target="https://ru.wikipedia.org/wiki/%D0%93%D0%B5%D0%BA%D0%BA%D0%B5%D0%BB%D1%8C,_%D0%AD%D1%80%D0%BD%D1%81%D1%82_%D0%93%D0%B5%D0%BD%D1%80%D0%B8%D1%85" TargetMode="External"/><Relationship Id="rId5" Type="http://schemas.openxmlformats.org/officeDocument/2006/relationships/hyperlink" Target="https://ru.wikipedia.org/wiki/%D0%9D%D0%B0%D1%83%D0%BA%D0%B0" TargetMode="External"/><Relationship Id="rId4" Type="http://schemas.openxmlformats.org/officeDocument/2006/relationships/hyperlink" Target="https://ru.wikipedia.org/wiki/%D0%94%D1%80%D0%B5%D0%B2%D0%BD%D0%B5%D0%B3%D1%80%D0%B5%D1%87%D0%B5%D1%81%D0%BA%D0%B8%D0%B9_%D1%8F%D0%B7%D1%8B%D0%BA"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7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hyperlink" Target="http://beaplanet.ru/lishayniki.html" TargetMode="External"/><Relationship Id="rId2" Type="http://schemas.openxmlformats.org/officeDocument/2006/relationships/hyperlink" Target="http://beaplanet.ru/moh.html" TargetMode="Externa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hyperlink" Target="https://ru.wikipedia.org/w/index.php?title=%D0%90%D0%BA%D1%82%D0%B8%D0%BD%D0%B8%D0%B4%D0%B8%D1%8F_%D0%BA%D0%B8%D1%82%D0%B0%D0%B9%D1%81%D0%BA%D0%B0%D1%8F&amp;action=edit&amp;redlink=1" TargetMode="External"/><Relationship Id="rId7" Type="http://schemas.openxmlformats.org/officeDocument/2006/relationships/hyperlink" Target="https://ru.wikipedia.org/wiki/%D0%9A%D0%B8%D1%82%D0%B0%D0%B9" TargetMode="External"/><Relationship Id="rId2" Type="http://schemas.openxmlformats.org/officeDocument/2006/relationships/hyperlink" Target="https://ru.wikipedia.org/wiki/%D0%90%D0%BA%D1%82%D0%B8%D0%BD%D0%B8%D0%B4%D0%B8%D1%8F" TargetMode="External"/><Relationship Id="rId1" Type="http://schemas.openxmlformats.org/officeDocument/2006/relationships/slideLayout" Target="../slideLayouts/slideLayout7.xml"/><Relationship Id="rId6" Type="http://schemas.openxmlformats.org/officeDocument/2006/relationships/hyperlink" Target="https://ru.wikipedia.org/wiki/%D0%9B%D0%B8%D0%B0%D0%BD%D1%8B" TargetMode="External"/><Relationship Id="rId5" Type="http://schemas.openxmlformats.org/officeDocument/2006/relationships/hyperlink" Target="https://ru.wikipedia.org/wiki/%D0%90%D0%BA%D1%82%D0%B8%D0%BD%D0%B8%D0%B4%D0%B8%D1%8F_%D0%B4%D0%B5%D0%BB%D0%B8%D0%BA%D0%B0%D1%82%D0%B5%D1%81%D0%BD%D0%B0%D1%8F" TargetMode="External"/><Relationship Id="rId4" Type="http://schemas.openxmlformats.org/officeDocument/2006/relationships/hyperlink" Target="https://ru.wikipedia.org/wiki/%D0%9B%D0%B0%D1%82%D0%B8%D0%BD%D1%81%D0%BA%D0%B8%D0%B9_%D1%8F%D0%B7%D1%8B%D0%BA" TargetMode="External"/></Relationships>
</file>

<file path=ppt/slides/_rels/slide8.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slide" Target="slide49.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8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 Target="slide50.xml"/><Relationship Id="rId2" Type="http://schemas.openxmlformats.org/officeDocument/2006/relationships/slide" Target="slide42.xml"/><Relationship Id="rId1" Type="http://schemas.openxmlformats.org/officeDocument/2006/relationships/slideLayout" Target="../slideLayouts/slideLayout7.xml"/><Relationship Id="rId4" Type="http://schemas.openxmlformats.org/officeDocument/2006/relationships/slide" Target="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57200" y="1052736"/>
            <a:ext cx="8305800" cy="4680520"/>
          </a:xfrm>
        </p:spPr>
        <p:txBody>
          <a:bodyPr/>
          <a:lstStyle/>
          <a:p>
            <a:r>
              <a:rPr lang="ru-RU" sz="4800" b="1" dirty="0">
                <a:solidFill>
                  <a:srgbClr val="000000"/>
                </a:solidFill>
                <a:latin typeface="Segoe Script"/>
                <a:ea typeface="SimSun"/>
              </a:rPr>
              <a:t>«</a:t>
            </a:r>
            <a:r>
              <a:rPr lang="ru-RU" sz="4800" b="1" dirty="0" smtClean="0">
                <a:solidFill>
                  <a:srgbClr val="000000"/>
                </a:solidFill>
                <a:latin typeface="Segoe Script"/>
                <a:ea typeface="SimSun"/>
              </a:rPr>
              <a:t>Экологические вопросики»</a:t>
            </a:r>
            <a:endParaRPr lang="ru-RU" sz="4800" dirty="0"/>
          </a:p>
          <a:p>
            <a:endParaRPr lang="ru-RU" dirty="0" smtClean="0"/>
          </a:p>
          <a:p>
            <a:endParaRPr lang="ru-RU" dirty="0"/>
          </a:p>
          <a:p>
            <a:endParaRPr lang="ru-RU" dirty="0"/>
          </a:p>
        </p:txBody>
      </p:sp>
      <p:sp>
        <p:nvSpPr>
          <p:cNvPr id="2" name="Заголовок 1"/>
          <p:cNvSpPr>
            <a:spLocks noGrp="1"/>
          </p:cNvSpPr>
          <p:nvPr>
            <p:ph type="ctrTitle"/>
          </p:nvPr>
        </p:nvSpPr>
        <p:spPr>
          <a:xfrm>
            <a:off x="827584" y="188641"/>
            <a:ext cx="7772400" cy="792087"/>
          </a:xfrm>
        </p:spPr>
        <p:txBody>
          <a:bodyPr/>
          <a:lstStyle/>
          <a:p>
            <a:pPr>
              <a:lnSpc>
                <a:spcPct val="115000"/>
              </a:lnSpc>
              <a:spcAft>
                <a:spcPts val="750"/>
              </a:spcAft>
            </a:pPr>
            <a:r>
              <a:rPr lang="ru-RU" sz="2000" dirty="0">
                <a:effectLst/>
                <a:latin typeface="Calibri"/>
                <a:ea typeface="SimSun"/>
              </a:rPr>
              <a:t/>
            </a:r>
            <a:br>
              <a:rPr lang="ru-RU" sz="2000" dirty="0">
                <a:effectLst/>
                <a:latin typeface="Calibri"/>
                <a:ea typeface="SimSun"/>
              </a:rPr>
            </a:br>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1613633104"/>
              </p:ext>
            </p:extLst>
          </p:nvPr>
        </p:nvGraphicFramePr>
        <p:xfrm>
          <a:off x="1331640" y="2924944"/>
          <a:ext cx="6768752" cy="2862310"/>
        </p:xfrm>
        <a:graphic>
          <a:graphicData uri="http://schemas.openxmlformats.org/drawingml/2006/table">
            <a:tbl>
              <a:tblPr firstRow="1" bandRow="1">
                <a:tableStyleId>{5C22544A-7EE6-4342-B048-85BDC9FD1C3A}</a:tableStyleId>
              </a:tblPr>
              <a:tblGrid>
                <a:gridCol w="846094"/>
                <a:gridCol w="846094"/>
                <a:gridCol w="846094"/>
                <a:gridCol w="846094"/>
                <a:gridCol w="846094"/>
                <a:gridCol w="846094"/>
                <a:gridCol w="846094"/>
                <a:gridCol w="846094"/>
              </a:tblGrid>
              <a:tr h="572462">
                <a:tc>
                  <a:txBody>
                    <a:bodyPr/>
                    <a:lstStyle/>
                    <a:p>
                      <a:pPr algn="ctr"/>
                      <a:r>
                        <a:rPr lang="ru-RU" dirty="0" smtClean="0">
                          <a:hlinkClick r:id="rId2" action="ppaction://hlinksldjump"/>
                        </a:rPr>
                        <a:t>1</a:t>
                      </a:r>
                      <a:endParaRPr lang="ru-RU" dirty="0"/>
                    </a:p>
                  </a:txBody>
                  <a:tcPr/>
                </a:tc>
                <a:tc>
                  <a:txBody>
                    <a:bodyPr/>
                    <a:lstStyle/>
                    <a:p>
                      <a:pPr algn="ctr"/>
                      <a:r>
                        <a:rPr lang="ru-RU" dirty="0" smtClean="0">
                          <a:hlinkClick r:id="rId3" action="ppaction://hlinksldjump"/>
                        </a:rPr>
                        <a:t>2</a:t>
                      </a:r>
                      <a:endParaRPr lang="ru-RU" dirty="0"/>
                    </a:p>
                  </a:txBody>
                  <a:tcPr/>
                </a:tc>
                <a:tc>
                  <a:txBody>
                    <a:bodyPr/>
                    <a:lstStyle/>
                    <a:p>
                      <a:pPr algn="ctr"/>
                      <a:r>
                        <a:rPr lang="ru-RU" dirty="0" smtClean="0">
                          <a:hlinkClick r:id="rId4" action="ppaction://hlinksldjump"/>
                        </a:rPr>
                        <a:t>3</a:t>
                      </a:r>
                      <a:endParaRPr lang="ru-RU" dirty="0"/>
                    </a:p>
                  </a:txBody>
                  <a:tcPr/>
                </a:tc>
                <a:tc>
                  <a:txBody>
                    <a:bodyPr/>
                    <a:lstStyle/>
                    <a:p>
                      <a:pPr algn="ctr"/>
                      <a:r>
                        <a:rPr lang="ru-RU" dirty="0" smtClean="0">
                          <a:hlinkClick r:id="rId5" action="ppaction://hlinksldjump"/>
                        </a:rPr>
                        <a:t>4</a:t>
                      </a:r>
                      <a:endParaRPr lang="ru-RU" dirty="0"/>
                    </a:p>
                  </a:txBody>
                  <a:tcPr/>
                </a:tc>
                <a:tc>
                  <a:txBody>
                    <a:bodyPr/>
                    <a:lstStyle/>
                    <a:p>
                      <a:pPr algn="ctr"/>
                      <a:r>
                        <a:rPr lang="ru-RU" dirty="0" smtClean="0">
                          <a:hlinkClick r:id="rId6" action="ppaction://hlinksldjump"/>
                        </a:rPr>
                        <a:t>5</a:t>
                      </a:r>
                      <a:endParaRPr lang="ru-RU" dirty="0"/>
                    </a:p>
                  </a:txBody>
                  <a:tcPr/>
                </a:tc>
                <a:tc>
                  <a:txBody>
                    <a:bodyPr/>
                    <a:lstStyle/>
                    <a:p>
                      <a:pPr algn="ctr"/>
                      <a:r>
                        <a:rPr lang="ru-RU" dirty="0" smtClean="0">
                          <a:hlinkClick r:id="rId7" action="ppaction://hlinksldjump"/>
                        </a:rPr>
                        <a:t>6</a:t>
                      </a:r>
                      <a:endParaRPr lang="ru-RU" dirty="0"/>
                    </a:p>
                  </a:txBody>
                  <a:tcPr/>
                </a:tc>
                <a:tc>
                  <a:txBody>
                    <a:bodyPr/>
                    <a:lstStyle/>
                    <a:p>
                      <a:pPr algn="ctr"/>
                      <a:r>
                        <a:rPr lang="ru-RU" dirty="0" smtClean="0">
                          <a:hlinkClick r:id="rId8" action="ppaction://hlinksldjump"/>
                        </a:rPr>
                        <a:t>7</a:t>
                      </a:r>
                      <a:endParaRPr lang="ru-RU" dirty="0"/>
                    </a:p>
                  </a:txBody>
                  <a:tcPr/>
                </a:tc>
                <a:tc>
                  <a:txBody>
                    <a:bodyPr/>
                    <a:lstStyle/>
                    <a:p>
                      <a:pPr algn="ctr"/>
                      <a:r>
                        <a:rPr lang="ru-RU" dirty="0" smtClean="0">
                          <a:hlinkClick r:id="rId9" action="ppaction://hlinksldjump"/>
                        </a:rPr>
                        <a:t>8</a:t>
                      </a:r>
                      <a:endParaRPr lang="ru-RU" dirty="0"/>
                    </a:p>
                  </a:txBody>
                  <a:tcPr/>
                </a:tc>
              </a:tr>
              <a:tr h="572462">
                <a:tc>
                  <a:txBody>
                    <a:bodyPr/>
                    <a:lstStyle/>
                    <a:p>
                      <a:pPr algn="ctr"/>
                      <a:r>
                        <a:rPr lang="ru-RU" dirty="0" smtClean="0">
                          <a:hlinkClick r:id="rId10" action="ppaction://hlinksldjump"/>
                        </a:rPr>
                        <a:t>9</a:t>
                      </a:r>
                      <a:endParaRPr lang="ru-RU" dirty="0"/>
                    </a:p>
                  </a:txBody>
                  <a:tcPr/>
                </a:tc>
                <a:tc>
                  <a:txBody>
                    <a:bodyPr/>
                    <a:lstStyle/>
                    <a:p>
                      <a:pPr algn="ctr"/>
                      <a:r>
                        <a:rPr lang="ru-RU" dirty="0" smtClean="0">
                          <a:hlinkClick r:id="rId11" action="ppaction://hlinksldjump"/>
                        </a:rPr>
                        <a:t>10</a:t>
                      </a:r>
                      <a:endParaRPr lang="ru-RU" dirty="0"/>
                    </a:p>
                  </a:txBody>
                  <a:tcPr/>
                </a:tc>
                <a:tc>
                  <a:txBody>
                    <a:bodyPr/>
                    <a:lstStyle/>
                    <a:p>
                      <a:pPr algn="ctr"/>
                      <a:r>
                        <a:rPr lang="ru-RU" dirty="0" smtClean="0">
                          <a:hlinkClick r:id="rId12" action="ppaction://hlinksldjump"/>
                        </a:rPr>
                        <a:t>11</a:t>
                      </a:r>
                      <a:endParaRPr lang="ru-RU" dirty="0"/>
                    </a:p>
                  </a:txBody>
                  <a:tcPr/>
                </a:tc>
                <a:tc>
                  <a:txBody>
                    <a:bodyPr/>
                    <a:lstStyle/>
                    <a:p>
                      <a:pPr algn="ctr"/>
                      <a:r>
                        <a:rPr lang="ru-RU" dirty="0" smtClean="0">
                          <a:hlinkClick r:id="rId13" action="ppaction://hlinksldjump"/>
                        </a:rPr>
                        <a:t>12</a:t>
                      </a:r>
                      <a:endParaRPr lang="ru-RU" dirty="0"/>
                    </a:p>
                  </a:txBody>
                  <a:tcPr/>
                </a:tc>
                <a:tc>
                  <a:txBody>
                    <a:bodyPr/>
                    <a:lstStyle/>
                    <a:p>
                      <a:pPr algn="ctr"/>
                      <a:r>
                        <a:rPr lang="ru-RU" dirty="0" smtClean="0">
                          <a:hlinkClick r:id="rId14" action="ppaction://hlinksldjump"/>
                        </a:rPr>
                        <a:t>13</a:t>
                      </a:r>
                      <a:endParaRPr lang="ru-RU" dirty="0"/>
                    </a:p>
                  </a:txBody>
                  <a:tcPr/>
                </a:tc>
                <a:tc>
                  <a:txBody>
                    <a:bodyPr/>
                    <a:lstStyle/>
                    <a:p>
                      <a:pPr algn="ctr"/>
                      <a:r>
                        <a:rPr lang="ru-RU" dirty="0" smtClean="0">
                          <a:hlinkClick r:id="rId15" action="ppaction://hlinksldjump"/>
                        </a:rPr>
                        <a:t>14</a:t>
                      </a:r>
                      <a:endParaRPr lang="ru-RU" dirty="0"/>
                    </a:p>
                  </a:txBody>
                  <a:tcPr/>
                </a:tc>
                <a:tc>
                  <a:txBody>
                    <a:bodyPr/>
                    <a:lstStyle/>
                    <a:p>
                      <a:pPr algn="ctr"/>
                      <a:r>
                        <a:rPr lang="ru-RU" dirty="0" smtClean="0">
                          <a:hlinkClick r:id="rId16" action="ppaction://hlinksldjump"/>
                        </a:rPr>
                        <a:t>15</a:t>
                      </a:r>
                      <a:endParaRPr lang="ru-RU" dirty="0"/>
                    </a:p>
                  </a:txBody>
                  <a:tcPr/>
                </a:tc>
                <a:tc>
                  <a:txBody>
                    <a:bodyPr/>
                    <a:lstStyle/>
                    <a:p>
                      <a:pPr algn="ctr"/>
                      <a:r>
                        <a:rPr lang="ru-RU" dirty="0" smtClean="0">
                          <a:hlinkClick r:id="rId17" action="ppaction://hlinksldjump"/>
                        </a:rPr>
                        <a:t>16</a:t>
                      </a:r>
                      <a:endParaRPr lang="ru-RU" dirty="0"/>
                    </a:p>
                  </a:txBody>
                  <a:tcPr/>
                </a:tc>
              </a:tr>
              <a:tr h="572462">
                <a:tc>
                  <a:txBody>
                    <a:bodyPr/>
                    <a:lstStyle/>
                    <a:p>
                      <a:pPr algn="ctr"/>
                      <a:r>
                        <a:rPr lang="ru-RU" dirty="0" smtClean="0">
                          <a:hlinkClick r:id="rId18" action="ppaction://hlinksldjump"/>
                        </a:rPr>
                        <a:t>17</a:t>
                      </a:r>
                      <a:endParaRPr lang="ru-RU" dirty="0"/>
                    </a:p>
                  </a:txBody>
                  <a:tcPr/>
                </a:tc>
                <a:tc>
                  <a:txBody>
                    <a:bodyPr/>
                    <a:lstStyle/>
                    <a:p>
                      <a:pPr algn="ctr"/>
                      <a:r>
                        <a:rPr lang="ru-RU" dirty="0" smtClean="0">
                          <a:hlinkClick r:id="rId19" action="ppaction://hlinksldjump"/>
                        </a:rPr>
                        <a:t>18</a:t>
                      </a:r>
                      <a:endParaRPr lang="ru-RU" dirty="0"/>
                    </a:p>
                  </a:txBody>
                  <a:tcPr/>
                </a:tc>
                <a:tc>
                  <a:txBody>
                    <a:bodyPr/>
                    <a:lstStyle/>
                    <a:p>
                      <a:pPr algn="ctr"/>
                      <a:r>
                        <a:rPr lang="ru-RU" dirty="0" smtClean="0">
                          <a:hlinkClick r:id="rId20" action="ppaction://hlinksldjump"/>
                        </a:rPr>
                        <a:t>19</a:t>
                      </a:r>
                      <a:endParaRPr lang="ru-RU" dirty="0"/>
                    </a:p>
                  </a:txBody>
                  <a:tcPr/>
                </a:tc>
                <a:tc>
                  <a:txBody>
                    <a:bodyPr/>
                    <a:lstStyle/>
                    <a:p>
                      <a:pPr algn="ctr"/>
                      <a:r>
                        <a:rPr lang="ru-RU" dirty="0" smtClean="0">
                          <a:hlinkClick r:id="rId21" action="ppaction://hlinksldjump"/>
                        </a:rPr>
                        <a:t>20</a:t>
                      </a:r>
                      <a:endParaRPr lang="ru-RU" dirty="0"/>
                    </a:p>
                  </a:txBody>
                  <a:tcPr/>
                </a:tc>
                <a:tc>
                  <a:txBody>
                    <a:bodyPr/>
                    <a:lstStyle/>
                    <a:p>
                      <a:pPr algn="ctr"/>
                      <a:r>
                        <a:rPr lang="ru-RU" dirty="0" smtClean="0">
                          <a:hlinkClick r:id="rId22" action="ppaction://hlinksldjump"/>
                        </a:rPr>
                        <a:t>21</a:t>
                      </a:r>
                      <a:endParaRPr lang="ru-RU" dirty="0"/>
                    </a:p>
                  </a:txBody>
                  <a:tcPr/>
                </a:tc>
                <a:tc>
                  <a:txBody>
                    <a:bodyPr/>
                    <a:lstStyle/>
                    <a:p>
                      <a:pPr algn="ctr"/>
                      <a:r>
                        <a:rPr lang="ru-RU" dirty="0" smtClean="0">
                          <a:hlinkClick r:id="rId23" action="ppaction://hlinksldjump"/>
                        </a:rPr>
                        <a:t>22</a:t>
                      </a:r>
                      <a:endParaRPr lang="ru-RU" dirty="0"/>
                    </a:p>
                  </a:txBody>
                  <a:tcPr/>
                </a:tc>
                <a:tc>
                  <a:txBody>
                    <a:bodyPr/>
                    <a:lstStyle/>
                    <a:p>
                      <a:pPr algn="ctr"/>
                      <a:r>
                        <a:rPr lang="ru-RU" dirty="0" smtClean="0">
                          <a:hlinkClick r:id="rId24" action="ppaction://hlinksldjump"/>
                        </a:rPr>
                        <a:t>23</a:t>
                      </a:r>
                      <a:endParaRPr lang="ru-RU" dirty="0"/>
                    </a:p>
                  </a:txBody>
                  <a:tcPr/>
                </a:tc>
                <a:tc>
                  <a:txBody>
                    <a:bodyPr/>
                    <a:lstStyle/>
                    <a:p>
                      <a:pPr algn="ctr"/>
                      <a:r>
                        <a:rPr lang="ru-RU" dirty="0" smtClean="0">
                          <a:hlinkClick r:id="rId25" action="ppaction://hlinksldjump"/>
                        </a:rPr>
                        <a:t>24</a:t>
                      </a:r>
                      <a:endParaRPr lang="ru-RU" dirty="0"/>
                    </a:p>
                  </a:txBody>
                  <a:tcPr/>
                </a:tc>
              </a:tr>
              <a:tr h="572462">
                <a:tc>
                  <a:txBody>
                    <a:bodyPr/>
                    <a:lstStyle/>
                    <a:p>
                      <a:pPr algn="ctr"/>
                      <a:r>
                        <a:rPr lang="ru-RU" dirty="0" smtClean="0">
                          <a:hlinkClick r:id="rId26" action="ppaction://hlinksldjump"/>
                        </a:rPr>
                        <a:t>25</a:t>
                      </a:r>
                      <a:endParaRPr lang="ru-RU" dirty="0"/>
                    </a:p>
                  </a:txBody>
                  <a:tcPr/>
                </a:tc>
                <a:tc>
                  <a:txBody>
                    <a:bodyPr/>
                    <a:lstStyle/>
                    <a:p>
                      <a:pPr algn="ctr"/>
                      <a:r>
                        <a:rPr lang="ru-RU" dirty="0" smtClean="0">
                          <a:hlinkClick r:id="rId27" action="ppaction://hlinksldjump"/>
                        </a:rPr>
                        <a:t>26</a:t>
                      </a:r>
                      <a:endParaRPr lang="ru-RU" dirty="0"/>
                    </a:p>
                  </a:txBody>
                  <a:tcPr/>
                </a:tc>
                <a:tc>
                  <a:txBody>
                    <a:bodyPr/>
                    <a:lstStyle/>
                    <a:p>
                      <a:pPr algn="ctr"/>
                      <a:r>
                        <a:rPr lang="ru-RU" dirty="0" smtClean="0">
                          <a:hlinkClick r:id="rId28" action="ppaction://hlinksldjump"/>
                        </a:rPr>
                        <a:t>27</a:t>
                      </a:r>
                      <a:endParaRPr lang="ru-RU" dirty="0"/>
                    </a:p>
                  </a:txBody>
                  <a:tcPr/>
                </a:tc>
                <a:tc>
                  <a:txBody>
                    <a:bodyPr/>
                    <a:lstStyle/>
                    <a:p>
                      <a:pPr algn="ctr"/>
                      <a:r>
                        <a:rPr lang="ru-RU" dirty="0" smtClean="0">
                          <a:hlinkClick r:id="rId29" action="ppaction://hlinksldjump"/>
                        </a:rPr>
                        <a:t>28</a:t>
                      </a:r>
                      <a:endParaRPr lang="ru-RU" dirty="0"/>
                    </a:p>
                  </a:txBody>
                  <a:tcPr/>
                </a:tc>
                <a:tc>
                  <a:txBody>
                    <a:bodyPr/>
                    <a:lstStyle/>
                    <a:p>
                      <a:pPr algn="ctr"/>
                      <a:r>
                        <a:rPr lang="ru-RU" dirty="0" smtClean="0">
                          <a:hlinkClick r:id="rId30" action="ppaction://hlinksldjump"/>
                        </a:rPr>
                        <a:t>29</a:t>
                      </a:r>
                      <a:endParaRPr lang="ru-RU" dirty="0"/>
                    </a:p>
                  </a:txBody>
                  <a:tcPr/>
                </a:tc>
                <a:tc>
                  <a:txBody>
                    <a:bodyPr/>
                    <a:lstStyle/>
                    <a:p>
                      <a:pPr algn="ctr"/>
                      <a:r>
                        <a:rPr lang="ru-RU" dirty="0" smtClean="0">
                          <a:hlinkClick r:id="rId31" action="ppaction://hlinksldjump"/>
                        </a:rPr>
                        <a:t>30</a:t>
                      </a:r>
                      <a:endParaRPr lang="ru-RU" dirty="0"/>
                    </a:p>
                  </a:txBody>
                  <a:tcPr/>
                </a:tc>
                <a:tc>
                  <a:txBody>
                    <a:bodyPr/>
                    <a:lstStyle/>
                    <a:p>
                      <a:pPr algn="ctr"/>
                      <a:r>
                        <a:rPr lang="ru-RU" dirty="0" smtClean="0">
                          <a:hlinkClick r:id="rId32" action="ppaction://hlinksldjump"/>
                        </a:rPr>
                        <a:t>31</a:t>
                      </a:r>
                      <a:endParaRPr lang="ru-RU" dirty="0"/>
                    </a:p>
                  </a:txBody>
                  <a:tcPr/>
                </a:tc>
                <a:tc>
                  <a:txBody>
                    <a:bodyPr/>
                    <a:lstStyle/>
                    <a:p>
                      <a:pPr algn="ctr"/>
                      <a:r>
                        <a:rPr lang="ru-RU" dirty="0" smtClean="0">
                          <a:hlinkClick r:id="rId33" action="ppaction://hlinksldjump"/>
                        </a:rPr>
                        <a:t>32</a:t>
                      </a:r>
                      <a:endParaRPr lang="ru-RU" dirty="0"/>
                    </a:p>
                  </a:txBody>
                  <a:tcPr/>
                </a:tc>
              </a:tr>
              <a:tr h="572462">
                <a:tc>
                  <a:txBody>
                    <a:bodyPr/>
                    <a:lstStyle/>
                    <a:p>
                      <a:pPr algn="ctr"/>
                      <a:r>
                        <a:rPr lang="ru-RU" dirty="0" smtClean="0">
                          <a:hlinkClick r:id="rId34" action="ppaction://hlinksldjump"/>
                        </a:rPr>
                        <a:t>33</a:t>
                      </a:r>
                      <a:endParaRPr lang="ru-RU" dirty="0"/>
                    </a:p>
                  </a:txBody>
                  <a:tcPr/>
                </a:tc>
                <a:tc>
                  <a:txBody>
                    <a:bodyPr/>
                    <a:lstStyle/>
                    <a:p>
                      <a:pPr algn="ctr"/>
                      <a:r>
                        <a:rPr lang="ru-RU" dirty="0" smtClean="0">
                          <a:hlinkClick r:id="rId35" action="ppaction://hlinksldjump"/>
                        </a:rPr>
                        <a:t>34</a:t>
                      </a:r>
                      <a:endParaRPr lang="ru-RU" dirty="0"/>
                    </a:p>
                  </a:txBody>
                  <a:tcPr/>
                </a:tc>
                <a:tc>
                  <a:txBody>
                    <a:bodyPr/>
                    <a:lstStyle/>
                    <a:p>
                      <a:pPr algn="ctr"/>
                      <a:r>
                        <a:rPr lang="ru-RU" dirty="0" smtClean="0">
                          <a:hlinkClick r:id="rId36" action="ppaction://hlinksldjump"/>
                        </a:rPr>
                        <a:t>35</a:t>
                      </a:r>
                      <a:endParaRPr lang="ru-RU" dirty="0"/>
                    </a:p>
                  </a:txBody>
                  <a:tcPr/>
                </a:tc>
                <a:tc>
                  <a:txBody>
                    <a:bodyPr/>
                    <a:lstStyle/>
                    <a:p>
                      <a:pPr algn="ctr"/>
                      <a:r>
                        <a:rPr lang="ru-RU" dirty="0" smtClean="0">
                          <a:hlinkClick r:id="rId37" action="ppaction://hlinksldjump"/>
                        </a:rPr>
                        <a:t>36</a:t>
                      </a:r>
                      <a:endParaRPr lang="ru-RU" dirty="0"/>
                    </a:p>
                  </a:txBody>
                  <a:tcPr/>
                </a:tc>
                <a:tc>
                  <a:txBody>
                    <a:bodyPr/>
                    <a:lstStyle/>
                    <a:p>
                      <a:pPr algn="ctr"/>
                      <a:r>
                        <a:rPr lang="ru-RU" dirty="0" smtClean="0">
                          <a:hlinkClick r:id="rId38" action="ppaction://hlinksldjump"/>
                        </a:rPr>
                        <a:t>37</a:t>
                      </a:r>
                      <a:endParaRPr lang="ru-RU" dirty="0"/>
                    </a:p>
                  </a:txBody>
                  <a:tcPr/>
                </a:tc>
                <a:tc>
                  <a:txBody>
                    <a:bodyPr/>
                    <a:lstStyle/>
                    <a:p>
                      <a:pPr algn="ctr"/>
                      <a:r>
                        <a:rPr lang="ru-RU" dirty="0" smtClean="0">
                          <a:hlinkClick r:id="rId39" action="ppaction://hlinksldjump"/>
                        </a:rPr>
                        <a:t>38</a:t>
                      </a:r>
                      <a:endParaRPr lang="ru-RU" dirty="0"/>
                    </a:p>
                  </a:txBody>
                  <a:tcPr/>
                </a:tc>
                <a:tc>
                  <a:txBody>
                    <a:bodyPr/>
                    <a:lstStyle/>
                    <a:p>
                      <a:pPr algn="ctr"/>
                      <a:r>
                        <a:rPr lang="ru-RU" dirty="0" smtClean="0">
                          <a:hlinkClick r:id="rId40" action="ppaction://hlinksldjump"/>
                        </a:rPr>
                        <a:t>39</a:t>
                      </a:r>
                      <a:endParaRPr lang="ru-RU" dirty="0"/>
                    </a:p>
                  </a:txBody>
                  <a:tcPr/>
                </a:tc>
                <a:tc>
                  <a:txBody>
                    <a:bodyPr/>
                    <a:lstStyle/>
                    <a:p>
                      <a:pPr algn="ctr"/>
                      <a:r>
                        <a:rPr lang="ru-RU" dirty="0" smtClean="0">
                          <a:hlinkClick r:id="rId41" action="ppaction://hlinksldjump"/>
                        </a:rPr>
                        <a:t>40</a:t>
                      </a:r>
                      <a:endParaRPr lang="ru-RU" dirty="0"/>
                    </a:p>
                  </a:txBody>
                  <a:tcPr/>
                </a:tc>
              </a:tr>
            </a:tbl>
          </a:graphicData>
        </a:graphic>
      </p:graphicFrame>
    </p:spTree>
    <p:extLst>
      <p:ext uri="{BB962C8B-B14F-4D97-AF65-F5344CB8AC3E}">
        <p14:creationId xmlns:p14="http://schemas.microsoft.com/office/powerpoint/2010/main" val="22180886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04664"/>
            <a:ext cx="8352928" cy="5262979"/>
          </a:xfrm>
          <a:prstGeom prst="rect">
            <a:avLst/>
          </a:prstGeom>
        </p:spPr>
        <p:txBody>
          <a:bodyPr wrap="square">
            <a:spAutoFit/>
          </a:bodyPr>
          <a:lstStyle/>
          <a:p>
            <a:pPr lvl="0"/>
            <a:r>
              <a:rPr lang="ru-RU" sz="4800" b="1" dirty="0"/>
              <a:t>Какое растение называют корнем жизни</a:t>
            </a:r>
            <a:r>
              <a:rPr lang="ru-RU" sz="4800" b="1" dirty="0" smtClean="0"/>
              <a:t>?</a:t>
            </a:r>
          </a:p>
          <a:p>
            <a:pPr lvl="0"/>
            <a:r>
              <a:rPr lang="ru-RU" sz="4800" b="1" dirty="0"/>
              <a:t/>
            </a:r>
            <a:br>
              <a:rPr lang="ru-RU" sz="4800" b="1" dirty="0"/>
            </a:br>
            <a:r>
              <a:rPr lang="ru-RU" sz="4800" b="1" dirty="0" smtClean="0"/>
              <a:t>а)</a:t>
            </a:r>
            <a:r>
              <a:rPr lang="ru-RU" sz="4800" dirty="0" smtClean="0">
                <a:hlinkClick r:id="rId2" action="ppaction://hlinksldjump"/>
              </a:rPr>
              <a:t>тысячелистник </a:t>
            </a:r>
            <a:r>
              <a:rPr lang="ru-RU" sz="4800" dirty="0" smtClean="0"/>
              <a:t>б)</a:t>
            </a:r>
            <a:r>
              <a:rPr lang="ru-RU" sz="4800" dirty="0" smtClean="0">
                <a:hlinkClick r:id="rId2" action="ppaction://hlinksldjump"/>
              </a:rPr>
              <a:t>можжевельник</a:t>
            </a:r>
            <a:r>
              <a:rPr lang="ru-RU" sz="4800" dirty="0" smtClean="0"/>
              <a:t> в)</a:t>
            </a:r>
            <a:r>
              <a:rPr lang="ru-RU" sz="4800" dirty="0" smtClean="0">
                <a:hlinkClick r:id="rId2" action="ppaction://hlinksldjump"/>
              </a:rPr>
              <a:t>лимонник</a:t>
            </a:r>
            <a:r>
              <a:rPr lang="ru-RU" sz="4800" dirty="0">
                <a:hlinkClick r:id="rId2" action="ppaction://hlinksldjump"/>
              </a:rPr>
              <a:t> </a:t>
            </a:r>
            <a:endParaRPr lang="ru-RU" sz="4800" dirty="0" smtClean="0"/>
          </a:p>
          <a:p>
            <a:pPr lvl="0"/>
            <a:r>
              <a:rPr lang="ru-RU" sz="4800" dirty="0" smtClean="0"/>
              <a:t>г)</a:t>
            </a:r>
            <a:r>
              <a:rPr lang="ru-RU" sz="4800" dirty="0" smtClean="0">
                <a:hlinkClick r:id="rId3" action="ppaction://hlinksldjump"/>
              </a:rPr>
              <a:t>женьшень</a:t>
            </a:r>
            <a:endParaRPr lang="ru-RU" sz="4800" dirty="0"/>
          </a:p>
        </p:txBody>
      </p:sp>
      <p:sp>
        <p:nvSpPr>
          <p:cNvPr id="3" name="Прямоугольник 2"/>
          <p:cNvSpPr/>
          <p:nvPr/>
        </p:nvSpPr>
        <p:spPr>
          <a:xfrm>
            <a:off x="7998669" y="6093296"/>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1411382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692696"/>
            <a:ext cx="7776864" cy="5262979"/>
          </a:xfrm>
          <a:prstGeom prst="rect">
            <a:avLst/>
          </a:prstGeom>
        </p:spPr>
        <p:txBody>
          <a:bodyPr wrap="square">
            <a:spAutoFit/>
          </a:bodyPr>
          <a:lstStyle/>
          <a:p>
            <a:pPr lvl="0"/>
            <a:r>
              <a:rPr lang="ru-RU" sz="4800" b="1" dirty="0"/>
              <a:t>Какое название цветка антирринума для нас наиболее привычно</a:t>
            </a:r>
            <a:r>
              <a:rPr lang="ru-RU" sz="4800" b="1" dirty="0" smtClean="0"/>
              <a:t>?</a:t>
            </a:r>
            <a:endParaRPr lang="ru-RU" sz="4800" dirty="0"/>
          </a:p>
          <a:p>
            <a:r>
              <a:rPr lang="ru-RU" sz="4800" dirty="0" smtClean="0"/>
              <a:t>А)</a:t>
            </a:r>
            <a:r>
              <a:rPr lang="ru-RU" sz="4800" dirty="0" smtClean="0">
                <a:hlinkClick r:id="rId2" action="ppaction://hlinksldjump"/>
              </a:rPr>
              <a:t>щучий </a:t>
            </a:r>
            <a:r>
              <a:rPr lang="ru-RU" sz="4800" dirty="0">
                <a:hlinkClick r:id="rId2" action="ppaction://hlinksldjump"/>
              </a:rPr>
              <a:t>хвост </a:t>
            </a:r>
            <a:endParaRPr lang="ru-RU" sz="4800" dirty="0" smtClean="0"/>
          </a:p>
          <a:p>
            <a:r>
              <a:rPr lang="ru-RU" sz="4800" dirty="0" smtClean="0"/>
              <a:t>Б)</a:t>
            </a:r>
            <a:r>
              <a:rPr lang="ru-RU" sz="4800" dirty="0" smtClean="0">
                <a:hlinkClick r:id="rId2" action="ppaction://hlinksldjump"/>
              </a:rPr>
              <a:t>волчья </a:t>
            </a:r>
            <a:r>
              <a:rPr lang="ru-RU" sz="4800" dirty="0">
                <a:hlinkClick r:id="rId2" action="ppaction://hlinksldjump"/>
              </a:rPr>
              <a:t>пасть </a:t>
            </a:r>
            <a:endParaRPr lang="ru-RU" sz="4800" dirty="0" smtClean="0"/>
          </a:p>
          <a:p>
            <a:r>
              <a:rPr lang="ru-RU" sz="4800" dirty="0" smtClean="0"/>
              <a:t>в)</a:t>
            </a:r>
            <a:r>
              <a:rPr lang="ru-RU" sz="4800" dirty="0" smtClean="0">
                <a:hlinkClick r:id="rId2" action="ppaction://hlinksldjump"/>
              </a:rPr>
              <a:t>рысий </a:t>
            </a:r>
            <a:r>
              <a:rPr lang="ru-RU" sz="4800" dirty="0">
                <a:hlinkClick r:id="rId2" action="ppaction://hlinksldjump"/>
              </a:rPr>
              <a:t>оскал</a:t>
            </a:r>
            <a:r>
              <a:rPr lang="ru-RU" sz="4800" dirty="0"/>
              <a:t> </a:t>
            </a:r>
            <a:endParaRPr lang="ru-RU" sz="4800" dirty="0" smtClean="0"/>
          </a:p>
          <a:p>
            <a:r>
              <a:rPr lang="ru-RU" sz="4800" dirty="0" smtClean="0"/>
              <a:t>Г)</a:t>
            </a:r>
            <a:r>
              <a:rPr lang="ru-RU" sz="4800" dirty="0" smtClean="0">
                <a:hlinkClick r:id="rId3" action="ppaction://hlinksldjump"/>
              </a:rPr>
              <a:t>львиный </a:t>
            </a:r>
            <a:r>
              <a:rPr lang="ru-RU" sz="4800" dirty="0">
                <a:hlinkClick r:id="rId3" action="ppaction://hlinksldjump"/>
              </a:rPr>
              <a:t>зев</a:t>
            </a:r>
            <a:endParaRPr lang="ru-RU" sz="4800" dirty="0"/>
          </a:p>
        </p:txBody>
      </p:sp>
      <p:sp>
        <p:nvSpPr>
          <p:cNvPr id="3" name="Прямоугольник 2"/>
          <p:cNvSpPr/>
          <p:nvPr/>
        </p:nvSpPr>
        <p:spPr>
          <a:xfrm>
            <a:off x="8100392" y="6309320"/>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1203902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508193"/>
            <a:ext cx="8136904" cy="2308324"/>
          </a:xfrm>
          <a:prstGeom prst="rect">
            <a:avLst/>
          </a:prstGeom>
        </p:spPr>
        <p:txBody>
          <a:bodyPr wrap="square">
            <a:spAutoFit/>
          </a:bodyPr>
          <a:lstStyle/>
          <a:p>
            <a:pPr lvl="0"/>
            <a:r>
              <a:rPr lang="ru-RU" sz="4800" b="1" dirty="0"/>
              <a:t>Что такое сакура?</a:t>
            </a:r>
            <a:endParaRPr lang="ru-RU" sz="4800" dirty="0"/>
          </a:p>
          <a:p>
            <a:r>
              <a:rPr lang="ru-RU" sz="4800" dirty="0" smtClean="0"/>
              <a:t>А)</a:t>
            </a:r>
            <a:r>
              <a:rPr lang="ru-RU" sz="4800" dirty="0" smtClean="0">
                <a:hlinkClick r:id="rId2" action="ppaction://hlinksldjump"/>
              </a:rPr>
              <a:t>Слива</a:t>
            </a:r>
            <a:r>
              <a:rPr lang="ru-RU" sz="4800" dirty="0"/>
              <a:t> </a:t>
            </a:r>
            <a:r>
              <a:rPr lang="ru-RU" sz="4800" dirty="0" smtClean="0"/>
              <a:t>     б)</a:t>
            </a:r>
            <a:r>
              <a:rPr lang="ru-RU" sz="4800" dirty="0" smtClean="0">
                <a:hlinkClick r:id="rId3" action="ppaction://hlinksldjump"/>
              </a:rPr>
              <a:t>вишня</a:t>
            </a:r>
            <a:r>
              <a:rPr lang="ru-RU" sz="4800" dirty="0"/>
              <a:t> </a:t>
            </a:r>
            <a:endParaRPr lang="ru-RU" sz="4800" dirty="0" smtClean="0"/>
          </a:p>
          <a:p>
            <a:r>
              <a:rPr lang="ru-RU" sz="4800" dirty="0" smtClean="0"/>
              <a:t>В)</a:t>
            </a:r>
            <a:r>
              <a:rPr lang="ru-RU" sz="4800" dirty="0" smtClean="0">
                <a:hlinkClick r:id="rId2" action="ppaction://hlinksldjump"/>
              </a:rPr>
              <a:t>груша</a:t>
            </a:r>
            <a:r>
              <a:rPr lang="ru-RU" sz="4800" dirty="0" smtClean="0"/>
              <a:t>       г)</a:t>
            </a:r>
            <a:r>
              <a:rPr lang="ru-RU" sz="4800" dirty="0" smtClean="0">
                <a:hlinkClick r:id="rId2" action="ppaction://hlinksldjump"/>
              </a:rPr>
              <a:t>персик</a:t>
            </a:r>
            <a:endParaRPr lang="ru-RU" sz="4800" dirty="0"/>
          </a:p>
        </p:txBody>
      </p:sp>
      <p:sp>
        <p:nvSpPr>
          <p:cNvPr id="3" name="Прямоугольник 2"/>
          <p:cNvSpPr/>
          <p:nvPr/>
        </p:nvSpPr>
        <p:spPr>
          <a:xfrm>
            <a:off x="8100392" y="6309320"/>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1495146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3563" y="404664"/>
            <a:ext cx="8424936" cy="5262979"/>
          </a:xfrm>
          <a:prstGeom prst="rect">
            <a:avLst/>
          </a:prstGeom>
        </p:spPr>
        <p:txBody>
          <a:bodyPr wrap="square">
            <a:spAutoFit/>
          </a:bodyPr>
          <a:lstStyle/>
          <a:p>
            <a:pPr lvl="0"/>
            <a:r>
              <a:rPr lang="ru-RU" sz="4800" b="1" dirty="0"/>
              <a:t>Чем по сути являются цветы растений?</a:t>
            </a:r>
            <a:endParaRPr lang="ru-RU" sz="4800" dirty="0"/>
          </a:p>
          <a:p>
            <a:r>
              <a:rPr lang="ru-RU" sz="4800" dirty="0" smtClean="0"/>
              <a:t>А)</a:t>
            </a:r>
            <a:r>
              <a:rPr lang="ru-RU" sz="4800" dirty="0" smtClean="0">
                <a:hlinkClick r:id="rId2" action="ppaction://hlinksldjump"/>
              </a:rPr>
              <a:t>Элементами </a:t>
            </a:r>
            <a:r>
              <a:rPr lang="ru-RU" sz="4800" dirty="0">
                <a:hlinkClick r:id="rId2" action="ppaction://hlinksldjump"/>
              </a:rPr>
              <a:t>фотосинтеза </a:t>
            </a:r>
            <a:r>
              <a:rPr lang="ru-RU" sz="4800" dirty="0" smtClean="0"/>
              <a:t>б)</a:t>
            </a:r>
            <a:r>
              <a:rPr lang="ru-RU" sz="4800" dirty="0" smtClean="0">
                <a:hlinkClick r:id="rId2" action="ppaction://hlinksldjump"/>
              </a:rPr>
              <a:t>плодовыми </a:t>
            </a:r>
            <a:r>
              <a:rPr lang="ru-RU" sz="4800" dirty="0">
                <a:hlinkClick r:id="rId2" action="ppaction://hlinksldjump"/>
              </a:rPr>
              <a:t>образованиями</a:t>
            </a:r>
            <a:endParaRPr lang="ru-RU" sz="4800" dirty="0"/>
          </a:p>
          <a:p>
            <a:r>
              <a:rPr lang="ru-RU" sz="4800" dirty="0" smtClean="0"/>
              <a:t>В)</a:t>
            </a:r>
            <a:r>
              <a:rPr lang="ru-RU" sz="4800" dirty="0" smtClean="0">
                <a:hlinkClick r:id="rId2" action="ppaction://hlinksldjump"/>
              </a:rPr>
              <a:t>Системой </a:t>
            </a:r>
            <a:r>
              <a:rPr lang="ru-RU" sz="4800" dirty="0">
                <a:hlinkClick r:id="rId2" action="ppaction://hlinksldjump"/>
              </a:rPr>
              <a:t>депонирования энергии </a:t>
            </a:r>
            <a:endParaRPr lang="ru-RU" sz="4800" dirty="0" smtClean="0"/>
          </a:p>
          <a:p>
            <a:r>
              <a:rPr lang="ru-RU" sz="4800" dirty="0" smtClean="0"/>
              <a:t>Г)</a:t>
            </a:r>
            <a:r>
              <a:rPr lang="ru-RU" sz="4800" dirty="0" smtClean="0">
                <a:hlinkClick r:id="rId3" action="ppaction://hlinksldjump"/>
              </a:rPr>
              <a:t>органами </a:t>
            </a:r>
            <a:r>
              <a:rPr lang="ru-RU" sz="4800" dirty="0">
                <a:hlinkClick r:id="rId3" action="ppaction://hlinksldjump"/>
              </a:rPr>
              <a:t>размножения</a:t>
            </a:r>
            <a:endParaRPr lang="ru-RU" sz="4800" dirty="0"/>
          </a:p>
        </p:txBody>
      </p:sp>
      <p:sp>
        <p:nvSpPr>
          <p:cNvPr id="3" name="Прямоугольник 2"/>
          <p:cNvSpPr/>
          <p:nvPr/>
        </p:nvSpPr>
        <p:spPr>
          <a:xfrm>
            <a:off x="8100392" y="6237312"/>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1884364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20688"/>
            <a:ext cx="8352928" cy="5262979"/>
          </a:xfrm>
          <a:prstGeom prst="rect">
            <a:avLst/>
          </a:prstGeom>
        </p:spPr>
        <p:txBody>
          <a:bodyPr wrap="square">
            <a:spAutoFit/>
          </a:bodyPr>
          <a:lstStyle/>
          <a:p>
            <a:pPr lvl="0"/>
            <a:r>
              <a:rPr lang="ru-RU" sz="4800" b="1" dirty="0"/>
              <a:t>Какое растение индейцы называли «след белого человека»?</a:t>
            </a:r>
            <a:endParaRPr lang="ru-RU" sz="4800" dirty="0"/>
          </a:p>
          <a:p>
            <a:r>
              <a:rPr lang="ru-RU" sz="4800" dirty="0" smtClean="0"/>
              <a:t>А)</a:t>
            </a:r>
            <a:r>
              <a:rPr lang="ru-RU" sz="4800" dirty="0" smtClean="0">
                <a:hlinkClick r:id="rId2" action="ppaction://hlinksldjump"/>
              </a:rPr>
              <a:t>Мать-и мачеху</a:t>
            </a:r>
            <a:r>
              <a:rPr lang="ru-RU" sz="4800" dirty="0"/>
              <a:t> </a:t>
            </a:r>
            <a:endParaRPr lang="ru-RU" sz="4800" dirty="0" smtClean="0"/>
          </a:p>
          <a:p>
            <a:r>
              <a:rPr lang="ru-RU" sz="4800" dirty="0" smtClean="0"/>
              <a:t>Б)</a:t>
            </a:r>
            <a:r>
              <a:rPr lang="ru-RU" sz="4800" dirty="0" smtClean="0">
                <a:hlinkClick r:id="rId3" action="ppaction://hlinksldjump"/>
              </a:rPr>
              <a:t>подорожник</a:t>
            </a:r>
            <a:endParaRPr lang="ru-RU" sz="4800" dirty="0"/>
          </a:p>
          <a:p>
            <a:r>
              <a:rPr lang="ru-RU" sz="4800" dirty="0" smtClean="0"/>
              <a:t>В)</a:t>
            </a:r>
            <a:r>
              <a:rPr lang="ru-RU" sz="4800" dirty="0" smtClean="0">
                <a:hlinkClick r:id="rId2" action="ppaction://hlinksldjump"/>
              </a:rPr>
              <a:t>лопух </a:t>
            </a:r>
            <a:endParaRPr lang="ru-RU" sz="4800" dirty="0" smtClean="0"/>
          </a:p>
          <a:p>
            <a:r>
              <a:rPr lang="ru-RU" sz="4800" dirty="0" smtClean="0"/>
              <a:t>Г)</a:t>
            </a:r>
            <a:r>
              <a:rPr lang="ru-RU" sz="4800" dirty="0" smtClean="0">
                <a:hlinkClick r:id="rId2" action="ppaction://hlinksldjump"/>
              </a:rPr>
              <a:t>крапиву</a:t>
            </a:r>
            <a:endParaRPr lang="ru-RU" sz="4800" dirty="0"/>
          </a:p>
        </p:txBody>
      </p:sp>
      <p:sp>
        <p:nvSpPr>
          <p:cNvPr id="3" name="Прямоугольник 2"/>
          <p:cNvSpPr/>
          <p:nvPr/>
        </p:nvSpPr>
        <p:spPr>
          <a:xfrm>
            <a:off x="8100392" y="6309320"/>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14427747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6672"/>
            <a:ext cx="8280920" cy="5262979"/>
          </a:xfrm>
          <a:prstGeom prst="rect">
            <a:avLst/>
          </a:prstGeom>
        </p:spPr>
        <p:txBody>
          <a:bodyPr wrap="square">
            <a:spAutoFit/>
          </a:bodyPr>
          <a:lstStyle/>
          <a:p>
            <a:pPr lvl="0"/>
            <a:r>
              <a:rPr lang="ru-RU" sz="4800" b="1" dirty="0"/>
              <a:t>К какому семейству относится хрен</a:t>
            </a:r>
            <a:r>
              <a:rPr lang="ru-RU" sz="4800" b="1" dirty="0" smtClean="0"/>
              <a:t>?</a:t>
            </a:r>
          </a:p>
          <a:p>
            <a:pPr lvl="0"/>
            <a:endParaRPr lang="ru-RU" sz="4800" dirty="0"/>
          </a:p>
          <a:p>
            <a:r>
              <a:rPr lang="ru-RU" sz="4800" dirty="0" smtClean="0"/>
              <a:t>А</a:t>
            </a:r>
            <a:r>
              <a:rPr lang="ru-RU" sz="4800" dirty="0" smtClean="0"/>
              <a:t>) </a:t>
            </a:r>
            <a:r>
              <a:rPr lang="ru-RU" sz="4800" dirty="0" err="1" smtClean="0">
                <a:hlinkClick r:id="rId2" action="ppaction://hlinksldjump"/>
              </a:rPr>
              <a:t>Капуциновые</a:t>
            </a:r>
            <a:r>
              <a:rPr lang="ru-RU" sz="4800" dirty="0" smtClean="0"/>
              <a:t>  </a:t>
            </a:r>
            <a:r>
              <a:rPr lang="ru-RU" sz="4800" dirty="0" smtClean="0"/>
              <a:t>б)</a:t>
            </a:r>
            <a:r>
              <a:rPr lang="ru-RU" sz="4800" dirty="0" smtClean="0">
                <a:hlinkClick r:id="rId2" action="ppaction://hlinksldjump"/>
              </a:rPr>
              <a:t>резедовые</a:t>
            </a:r>
            <a:endParaRPr lang="ru-RU" sz="4800" dirty="0"/>
          </a:p>
          <a:p>
            <a:r>
              <a:rPr lang="ru-RU" sz="4800" dirty="0" smtClean="0"/>
              <a:t>В)</a:t>
            </a:r>
            <a:r>
              <a:rPr lang="ru-RU" sz="4800" dirty="0" err="1" smtClean="0">
                <a:hlinkClick r:id="rId2" action="ppaction://hlinksldjump"/>
              </a:rPr>
              <a:t>Товариевые</a:t>
            </a:r>
            <a:r>
              <a:rPr lang="ru-RU" sz="4800" dirty="0">
                <a:hlinkClick r:id="rId2" action="ppaction://hlinksldjump"/>
              </a:rPr>
              <a:t> </a:t>
            </a:r>
            <a:endParaRPr lang="ru-RU" sz="4800" dirty="0" smtClean="0"/>
          </a:p>
          <a:p>
            <a:r>
              <a:rPr lang="ru-RU" sz="4800" dirty="0" smtClean="0"/>
              <a:t>Г)</a:t>
            </a:r>
            <a:r>
              <a:rPr lang="ru-RU" sz="4800" dirty="0" smtClean="0">
                <a:hlinkClick r:id="rId3" action="ppaction://hlinksldjump"/>
              </a:rPr>
              <a:t>капустные</a:t>
            </a:r>
            <a:endParaRPr lang="ru-RU" sz="4800" dirty="0"/>
          </a:p>
        </p:txBody>
      </p:sp>
      <p:sp>
        <p:nvSpPr>
          <p:cNvPr id="3" name="Прямоугольник 2"/>
          <p:cNvSpPr/>
          <p:nvPr/>
        </p:nvSpPr>
        <p:spPr>
          <a:xfrm>
            <a:off x="8100392" y="6237312"/>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15621596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04664"/>
            <a:ext cx="8280920" cy="4524315"/>
          </a:xfrm>
          <a:prstGeom prst="rect">
            <a:avLst/>
          </a:prstGeom>
        </p:spPr>
        <p:txBody>
          <a:bodyPr wrap="square">
            <a:spAutoFit/>
          </a:bodyPr>
          <a:lstStyle/>
          <a:p>
            <a:pPr lvl="0"/>
            <a:r>
              <a:rPr lang="ru-RU" sz="4800" b="1" dirty="0"/>
              <a:t>Листья какого из этих растений обладают крайне низкой </a:t>
            </a:r>
            <a:r>
              <a:rPr lang="ru-RU" sz="4800" b="1" dirty="0" err="1"/>
              <a:t>смачиваемостью</a:t>
            </a:r>
            <a:r>
              <a:rPr lang="ru-RU" sz="4800" b="1" dirty="0"/>
              <a:t>?</a:t>
            </a:r>
            <a:endParaRPr lang="ru-RU" sz="4800" dirty="0"/>
          </a:p>
          <a:p>
            <a:r>
              <a:rPr lang="ru-RU" sz="4800" dirty="0" smtClean="0"/>
              <a:t>А)</a:t>
            </a:r>
            <a:r>
              <a:rPr lang="ru-RU" sz="4800" dirty="0" err="1" smtClean="0">
                <a:hlinkClick r:id="rId2" action="ppaction://hlinksldjump"/>
              </a:rPr>
              <a:t>Моринга</a:t>
            </a:r>
            <a:r>
              <a:rPr lang="ru-RU" sz="4800" dirty="0" smtClean="0">
                <a:hlinkClick r:id="rId2" action="ppaction://hlinksldjump"/>
              </a:rPr>
              <a:t> </a:t>
            </a:r>
            <a:r>
              <a:rPr lang="ru-RU" sz="4800" dirty="0" smtClean="0"/>
              <a:t>     б)</a:t>
            </a:r>
            <a:r>
              <a:rPr lang="ru-RU" sz="4800" dirty="0" smtClean="0">
                <a:hlinkClick r:id="rId2" action="ppaction://hlinksldjump"/>
              </a:rPr>
              <a:t>Резеда</a:t>
            </a:r>
            <a:r>
              <a:rPr lang="ru-RU" sz="4800" dirty="0" smtClean="0"/>
              <a:t> в)</a:t>
            </a:r>
            <a:r>
              <a:rPr lang="ru-RU" sz="4800" dirty="0" err="1" smtClean="0">
                <a:hlinkClick r:id="rId2" action="ppaction://hlinksldjump"/>
              </a:rPr>
              <a:t>Карика</a:t>
            </a:r>
            <a:r>
              <a:rPr lang="ru-RU" sz="4800" dirty="0">
                <a:hlinkClick r:id="rId2" action="ppaction://hlinksldjump"/>
              </a:rPr>
              <a:t> </a:t>
            </a:r>
            <a:r>
              <a:rPr lang="ru-RU" sz="4800" dirty="0" smtClean="0"/>
              <a:t>         г)</a:t>
            </a:r>
            <a:r>
              <a:rPr lang="ru-RU" sz="4800" dirty="0" smtClean="0">
                <a:hlinkClick r:id="rId3" action="ppaction://hlinksldjump"/>
              </a:rPr>
              <a:t>Настурция</a:t>
            </a:r>
            <a:endParaRPr lang="ru-RU" sz="4800" dirty="0"/>
          </a:p>
        </p:txBody>
      </p:sp>
      <p:sp>
        <p:nvSpPr>
          <p:cNvPr id="3" name="Прямоугольник 2"/>
          <p:cNvSpPr/>
          <p:nvPr/>
        </p:nvSpPr>
        <p:spPr>
          <a:xfrm>
            <a:off x="8100392" y="6237312"/>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14251279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382427"/>
            <a:ext cx="8208912" cy="3785652"/>
          </a:xfrm>
          <a:prstGeom prst="rect">
            <a:avLst/>
          </a:prstGeom>
        </p:spPr>
        <p:txBody>
          <a:bodyPr wrap="square">
            <a:spAutoFit/>
          </a:bodyPr>
          <a:lstStyle/>
          <a:p>
            <a:pPr lvl="0"/>
            <a:r>
              <a:rPr lang="ru-RU" sz="4800" b="1" dirty="0"/>
              <a:t>Какой цветок на Руси называют лоскутницей</a:t>
            </a:r>
            <a:r>
              <a:rPr lang="ru-RU" sz="4800" b="1" dirty="0" smtClean="0"/>
              <a:t>?</a:t>
            </a:r>
          </a:p>
          <a:p>
            <a:pPr lvl="0"/>
            <a:endParaRPr lang="ru-RU" sz="4800" dirty="0"/>
          </a:p>
          <a:p>
            <a:r>
              <a:rPr lang="ru-RU" sz="4800" dirty="0" smtClean="0"/>
              <a:t>А)</a:t>
            </a:r>
            <a:r>
              <a:rPr lang="ru-RU" sz="4800" dirty="0" smtClean="0">
                <a:hlinkClick r:id="rId2" action="ppaction://hlinksldjump"/>
              </a:rPr>
              <a:t>Клевер</a:t>
            </a:r>
            <a:r>
              <a:rPr lang="ru-RU" sz="4800" dirty="0"/>
              <a:t> </a:t>
            </a:r>
            <a:r>
              <a:rPr lang="ru-RU" sz="4800" dirty="0" smtClean="0"/>
              <a:t>    б)</a:t>
            </a:r>
            <a:r>
              <a:rPr lang="ru-RU" sz="4800" dirty="0" smtClean="0">
                <a:hlinkClick r:id="rId3" action="ppaction://hlinksldjump"/>
              </a:rPr>
              <a:t>василек</a:t>
            </a:r>
            <a:r>
              <a:rPr lang="ru-RU" sz="4800" dirty="0"/>
              <a:t> </a:t>
            </a:r>
            <a:r>
              <a:rPr lang="ru-RU" sz="4800" dirty="0" smtClean="0"/>
              <a:t>          в)</a:t>
            </a:r>
            <a:r>
              <a:rPr lang="ru-RU" sz="4800" dirty="0" smtClean="0">
                <a:hlinkClick r:id="rId2" action="ppaction://hlinksldjump"/>
              </a:rPr>
              <a:t>ромашка</a:t>
            </a:r>
            <a:r>
              <a:rPr lang="ru-RU" sz="4800" dirty="0" smtClean="0"/>
              <a:t>   г)</a:t>
            </a:r>
            <a:r>
              <a:rPr lang="ru-RU" sz="4800" dirty="0" smtClean="0">
                <a:hlinkClick r:id="rId2" action="ppaction://hlinksldjump"/>
              </a:rPr>
              <a:t>мать-и-мачеха</a:t>
            </a:r>
            <a:endParaRPr lang="ru-RU" sz="4800" dirty="0"/>
          </a:p>
        </p:txBody>
      </p:sp>
      <p:sp>
        <p:nvSpPr>
          <p:cNvPr id="3" name="Прямоугольник 2"/>
          <p:cNvSpPr/>
          <p:nvPr/>
        </p:nvSpPr>
        <p:spPr>
          <a:xfrm>
            <a:off x="8028384" y="6309320"/>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9958207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692696"/>
            <a:ext cx="7992888" cy="4524315"/>
          </a:xfrm>
          <a:prstGeom prst="rect">
            <a:avLst/>
          </a:prstGeom>
        </p:spPr>
        <p:txBody>
          <a:bodyPr wrap="square">
            <a:spAutoFit/>
          </a:bodyPr>
          <a:lstStyle/>
          <a:p>
            <a:pPr lvl="0"/>
            <a:r>
              <a:rPr lang="ru-RU" sz="4800" b="1" dirty="0"/>
              <a:t>Как называется сорт яблок</a:t>
            </a:r>
            <a:r>
              <a:rPr lang="ru-RU" sz="4800" b="1" dirty="0" smtClean="0"/>
              <a:t>?</a:t>
            </a:r>
            <a:endParaRPr lang="ru-RU" sz="4800" dirty="0"/>
          </a:p>
          <a:p>
            <a:r>
              <a:rPr lang="ru-RU" sz="4800" dirty="0" smtClean="0"/>
              <a:t>А)</a:t>
            </a:r>
            <a:r>
              <a:rPr lang="ru-RU" sz="4800" dirty="0" smtClean="0">
                <a:hlinkClick r:id="rId2" action="ppaction://hlinksldjump"/>
              </a:rPr>
              <a:t>слёзы </a:t>
            </a:r>
            <a:r>
              <a:rPr lang="ru-RU" sz="4800" dirty="0">
                <a:hlinkClick r:id="rId2" action="ppaction://hlinksldjump"/>
              </a:rPr>
              <a:t>пролив</a:t>
            </a:r>
            <a:r>
              <a:rPr lang="ru-RU" sz="4800" dirty="0"/>
              <a:t> </a:t>
            </a:r>
            <a:endParaRPr lang="ru-RU" sz="4800" dirty="0" smtClean="0"/>
          </a:p>
          <a:p>
            <a:r>
              <a:rPr lang="ru-RU" sz="4800" dirty="0" smtClean="0"/>
              <a:t>Б)</a:t>
            </a:r>
            <a:r>
              <a:rPr lang="ru-RU" sz="4800" dirty="0" smtClean="0">
                <a:hlinkClick r:id="rId3" action="ppaction://hlinksldjump"/>
              </a:rPr>
              <a:t>белый </a:t>
            </a:r>
            <a:r>
              <a:rPr lang="ru-RU" sz="4800" dirty="0">
                <a:hlinkClick r:id="rId3" action="ppaction://hlinksldjump"/>
              </a:rPr>
              <a:t>налив</a:t>
            </a:r>
            <a:r>
              <a:rPr lang="ru-RU" sz="4800" dirty="0"/>
              <a:t> </a:t>
            </a:r>
            <a:endParaRPr lang="ru-RU" sz="4800" dirty="0" smtClean="0"/>
          </a:p>
          <a:p>
            <a:r>
              <a:rPr lang="ru-RU" sz="4800" dirty="0" smtClean="0"/>
              <a:t>В)</a:t>
            </a:r>
            <a:r>
              <a:rPr lang="ru-RU" sz="4800" dirty="0" smtClean="0">
                <a:hlinkClick r:id="rId2" action="ppaction://hlinksldjump"/>
              </a:rPr>
              <a:t>финский </a:t>
            </a:r>
            <a:r>
              <a:rPr lang="ru-RU" sz="4800" dirty="0">
                <a:hlinkClick r:id="rId2" action="ppaction://hlinksldjump"/>
              </a:rPr>
              <a:t>залив </a:t>
            </a:r>
            <a:endParaRPr lang="ru-RU" sz="4800" dirty="0" smtClean="0"/>
          </a:p>
          <a:p>
            <a:r>
              <a:rPr lang="ru-RU" sz="4800" dirty="0" smtClean="0"/>
              <a:t>Г)</a:t>
            </a:r>
            <a:r>
              <a:rPr lang="ru-RU" sz="4800" dirty="0" smtClean="0">
                <a:hlinkClick r:id="rId2" action="ppaction://hlinksldjump"/>
              </a:rPr>
              <a:t>лунный </a:t>
            </a:r>
            <a:r>
              <a:rPr lang="ru-RU" sz="4800" dirty="0">
                <a:hlinkClick r:id="rId2" action="ppaction://hlinksldjump"/>
              </a:rPr>
              <a:t>прилив</a:t>
            </a:r>
            <a:endParaRPr lang="ru-RU" sz="4800" dirty="0"/>
          </a:p>
        </p:txBody>
      </p:sp>
      <p:sp>
        <p:nvSpPr>
          <p:cNvPr id="3" name="Прямоугольник 2"/>
          <p:cNvSpPr/>
          <p:nvPr/>
        </p:nvSpPr>
        <p:spPr>
          <a:xfrm>
            <a:off x="8028384" y="6309320"/>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16693396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548680"/>
            <a:ext cx="8136904" cy="5262979"/>
          </a:xfrm>
          <a:prstGeom prst="rect">
            <a:avLst/>
          </a:prstGeom>
        </p:spPr>
        <p:txBody>
          <a:bodyPr wrap="square">
            <a:spAutoFit/>
          </a:bodyPr>
          <a:lstStyle/>
          <a:p>
            <a:pPr lvl="0"/>
            <a:r>
              <a:rPr lang="ru-RU" sz="4800" b="1" dirty="0"/>
              <a:t>Какой цветок можно увидеть на опушке</a:t>
            </a:r>
            <a:r>
              <a:rPr lang="ru-RU" sz="4800" b="1" dirty="0" smtClean="0"/>
              <a:t>?</a:t>
            </a:r>
          </a:p>
          <a:p>
            <a:pPr lvl="0"/>
            <a:endParaRPr lang="ru-RU" sz="4800" dirty="0"/>
          </a:p>
          <a:p>
            <a:r>
              <a:rPr lang="ru-RU" sz="4800" dirty="0" smtClean="0"/>
              <a:t>А)</a:t>
            </a:r>
            <a:r>
              <a:rPr lang="ru-RU" sz="4800" dirty="0" smtClean="0">
                <a:hlinkClick r:id="rId2" action="ppaction://hlinksldjump"/>
              </a:rPr>
              <a:t>Марья-молоко</a:t>
            </a:r>
            <a:r>
              <a:rPr lang="ru-RU" sz="4800" dirty="0" smtClean="0"/>
              <a:t> </a:t>
            </a:r>
          </a:p>
          <a:p>
            <a:r>
              <a:rPr lang="ru-RU" sz="4800" dirty="0" smtClean="0"/>
              <a:t>Б)</a:t>
            </a:r>
            <a:r>
              <a:rPr lang="ru-RU" sz="4800" dirty="0" smtClean="0">
                <a:hlinkClick r:id="rId2" action="ppaction://hlinksldjump"/>
              </a:rPr>
              <a:t>Павел-какао</a:t>
            </a:r>
            <a:endParaRPr lang="ru-RU" sz="4800" dirty="0"/>
          </a:p>
          <a:p>
            <a:r>
              <a:rPr lang="ru-RU" sz="4800" dirty="0" smtClean="0"/>
              <a:t>В)</a:t>
            </a:r>
            <a:r>
              <a:rPr lang="ru-RU" sz="4800" dirty="0" smtClean="0">
                <a:hlinkClick r:id="rId2" action="ppaction://hlinksldjump"/>
              </a:rPr>
              <a:t>Пётр-кофе</a:t>
            </a:r>
            <a:r>
              <a:rPr lang="ru-RU" sz="4800" dirty="0"/>
              <a:t> </a:t>
            </a:r>
            <a:endParaRPr lang="ru-RU" sz="4800" dirty="0" smtClean="0"/>
          </a:p>
          <a:p>
            <a:r>
              <a:rPr lang="ru-RU" sz="4800" dirty="0" smtClean="0"/>
              <a:t>Г)</a:t>
            </a:r>
            <a:r>
              <a:rPr lang="ru-RU" sz="4800" dirty="0" smtClean="0">
                <a:hlinkClick r:id="rId3" action="ppaction://hlinksldjump"/>
              </a:rPr>
              <a:t>Иван-чай</a:t>
            </a:r>
            <a:endParaRPr lang="ru-RU" sz="4800" dirty="0"/>
          </a:p>
        </p:txBody>
      </p:sp>
      <p:sp>
        <p:nvSpPr>
          <p:cNvPr id="3" name="Прямоугольник 2"/>
          <p:cNvSpPr/>
          <p:nvPr/>
        </p:nvSpPr>
        <p:spPr>
          <a:xfrm>
            <a:off x="8028384" y="6237312"/>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2228546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457200" y="1433732"/>
            <a:ext cx="8305800" cy="4587556"/>
          </a:xfrm>
        </p:spPr>
        <p:txBody>
          <a:bodyPr/>
          <a:lstStyle/>
          <a:p>
            <a:pPr lvl="0"/>
            <a:r>
              <a:rPr lang="ru-RU" b="1" dirty="0">
                <a:effectLst/>
              </a:rPr>
              <a:t>Что служит для размножения папоротников</a:t>
            </a:r>
            <a:r>
              <a:rPr lang="ru-RU" b="1" dirty="0" smtClean="0">
                <a:effectLst/>
              </a:rPr>
              <a:t>?</a:t>
            </a:r>
            <a:br>
              <a:rPr lang="ru-RU" b="1" dirty="0" smtClean="0">
                <a:effectLst/>
              </a:rPr>
            </a:br>
            <a:r>
              <a:rPr lang="ru-RU" dirty="0">
                <a:effectLst/>
              </a:rPr>
              <a:t/>
            </a:r>
            <a:br>
              <a:rPr lang="ru-RU" dirty="0">
                <a:effectLst/>
              </a:rPr>
            </a:br>
            <a:r>
              <a:rPr lang="ru-RU" dirty="0" smtClean="0">
                <a:effectLst/>
              </a:rPr>
              <a:t>А) </a:t>
            </a:r>
            <a:r>
              <a:rPr lang="ru-RU" dirty="0" smtClean="0">
                <a:effectLst/>
                <a:hlinkClick r:id="rId2" action="ppaction://hlinksldjump"/>
              </a:rPr>
              <a:t>дебаты</a:t>
            </a:r>
            <a:r>
              <a:rPr lang="ru-RU" dirty="0">
                <a:effectLst/>
              </a:rPr>
              <a:t> </a:t>
            </a:r>
            <a:r>
              <a:rPr lang="ru-RU" dirty="0" smtClean="0">
                <a:effectLst/>
              </a:rPr>
              <a:t>  б)</a:t>
            </a:r>
            <a:r>
              <a:rPr lang="ru-RU" dirty="0" smtClean="0">
                <a:effectLst/>
                <a:hlinkClick r:id="rId3" action="ppaction://hlinksldjump"/>
              </a:rPr>
              <a:t>споры</a:t>
            </a:r>
            <a:r>
              <a:rPr lang="ru-RU" b="1" dirty="0">
                <a:effectLst/>
              </a:rPr>
              <a:t> </a:t>
            </a:r>
            <a:r>
              <a:rPr lang="ru-RU" b="1" dirty="0" smtClean="0">
                <a:effectLst/>
              </a:rPr>
              <a:t>   </a:t>
            </a:r>
            <a:br>
              <a:rPr lang="ru-RU" b="1" dirty="0" smtClean="0">
                <a:effectLst/>
              </a:rPr>
            </a:br>
            <a:r>
              <a:rPr lang="ru-RU" b="1" dirty="0" smtClean="0">
                <a:effectLst/>
              </a:rPr>
              <a:t>с)</a:t>
            </a:r>
            <a:r>
              <a:rPr lang="ru-RU" dirty="0" smtClean="0">
                <a:effectLst/>
                <a:hlinkClick r:id="rId2" action="ppaction://hlinksldjump"/>
              </a:rPr>
              <a:t>диспуты</a:t>
            </a:r>
            <a:r>
              <a:rPr lang="ru-RU" dirty="0" smtClean="0">
                <a:effectLst/>
              </a:rPr>
              <a:t>     д) </a:t>
            </a:r>
            <a:r>
              <a:rPr lang="ru-RU" dirty="0" smtClean="0">
                <a:effectLst/>
                <a:hlinkClick r:id="rId2" action="ppaction://hlinksldjump"/>
              </a:rPr>
              <a:t>полемика</a:t>
            </a:r>
            <a:r>
              <a:rPr lang="ru-RU" dirty="0">
                <a:effectLst/>
              </a:rPr>
              <a:t/>
            </a:r>
            <a:br>
              <a:rPr lang="ru-RU" dirty="0">
                <a:effectLst/>
              </a:rPr>
            </a:br>
            <a:r>
              <a:rPr lang="ru-RU" dirty="0" smtClean="0">
                <a:effectLst/>
              </a:rPr>
              <a:t>                                            </a:t>
            </a:r>
            <a:r>
              <a:rPr lang="ru-RU" sz="3200" b="1" dirty="0" smtClean="0">
                <a:effectLst/>
                <a:hlinkClick r:id="rId4" action="ppaction://hlinksldjump"/>
              </a:rPr>
              <a:t>назад</a:t>
            </a:r>
            <a:endParaRPr lang="ru-RU" sz="3200" b="1" dirty="0"/>
          </a:p>
        </p:txBody>
      </p:sp>
    </p:spTree>
    <p:extLst>
      <p:ext uri="{BB962C8B-B14F-4D97-AF65-F5344CB8AC3E}">
        <p14:creationId xmlns:p14="http://schemas.microsoft.com/office/powerpoint/2010/main" val="22228518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620688"/>
            <a:ext cx="7632848" cy="4524315"/>
          </a:xfrm>
          <a:prstGeom prst="rect">
            <a:avLst/>
          </a:prstGeom>
        </p:spPr>
        <p:txBody>
          <a:bodyPr wrap="square">
            <a:spAutoFit/>
          </a:bodyPr>
          <a:lstStyle/>
          <a:p>
            <a:pPr lvl="0"/>
            <a:r>
              <a:rPr lang="ru-RU" sz="4800" b="1" dirty="0"/>
              <a:t>Какое растение надо изобразить, составляя свою родословную</a:t>
            </a:r>
            <a:r>
              <a:rPr lang="ru-RU" sz="4800" b="1" dirty="0" smtClean="0"/>
              <a:t>?</a:t>
            </a:r>
          </a:p>
          <a:p>
            <a:pPr lvl="0"/>
            <a:endParaRPr lang="ru-RU" sz="4800" dirty="0"/>
          </a:p>
          <a:p>
            <a:r>
              <a:rPr lang="ru-RU" sz="4800" dirty="0" smtClean="0"/>
              <a:t>А)</a:t>
            </a:r>
            <a:r>
              <a:rPr lang="ru-RU" sz="4800" dirty="0" smtClean="0">
                <a:hlinkClick r:id="rId2" action="ppaction://hlinksldjump"/>
              </a:rPr>
              <a:t>Папоротник</a:t>
            </a:r>
            <a:r>
              <a:rPr lang="ru-RU" sz="4800" dirty="0"/>
              <a:t> </a:t>
            </a:r>
            <a:r>
              <a:rPr lang="ru-RU" sz="4800" dirty="0" smtClean="0"/>
              <a:t>   б)</a:t>
            </a:r>
            <a:r>
              <a:rPr lang="ru-RU" sz="4800" dirty="0" smtClean="0">
                <a:hlinkClick r:id="rId3" action="ppaction://hlinksldjump"/>
              </a:rPr>
              <a:t>Дерево</a:t>
            </a:r>
            <a:r>
              <a:rPr lang="ru-RU" sz="4800" dirty="0"/>
              <a:t> </a:t>
            </a:r>
            <a:endParaRPr lang="ru-RU" sz="4800" dirty="0" smtClean="0"/>
          </a:p>
          <a:p>
            <a:r>
              <a:rPr lang="ru-RU" sz="4800" dirty="0" smtClean="0"/>
              <a:t>В)</a:t>
            </a:r>
            <a:r>
              <a:rPr lang="ru-RU" sz="4800" dirty="0" smtClean="0">
                <a:hlinkClick r:id="rId2" action="ppaction://hlinksldjump"/>
              </a:rPr>
              <a:t>Куст</a:t>
            </a:r>
            <a:r>
              <a:rPr lang="ru-RU" sz="4800" dirty="0" smtClean="0"/>
              <a:t>              г)</a:t>
            </a:r>
            <a:r>
              <a:rPr lang="ru-RU" sz="4800" dirty="0" smtClean="0">
                <a:hlinkClick r:id="rId2" action="ppaction://hlinksldjump"/>
              </a:rPr>
              <a:t>Лишайник</a:t>
            </a:r>
            <a:endParaRPr lang="ru-RU" sz="4800" dirty="0"/>
          </a:p>
        </p:txBody>
      </p:sp>
      <p:sp>
        <p:nvSpPr>
          <p:cNvPr id="3" name="Прямоугольник 2"/>
          <p:cNvSpPr/>
          <p:nvPr/>
        </p:nvSpPr>
        <p:spPr>
          <a:xfrm>
            <a:off x="8028384" y="6165304"/>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29215161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332656"/>
            <a:ext cx="8136904" cy="3785652"/>
          </a:xfrm>
          <a:prstGeom prst="rect">
            <a:avLst/>
          </a:prstGeom>
        </p:spPr>
        <p:txBody>
          <a:bodyPr wrap="square">
            <a:spAutoFit/>
          </a:bodyPr>
          <a:lstStyle/>
          <a:p>
            <a:pPr lvl="0"/>
            <a:r>
              <a:rPr lang="ru-RU" sz="4800" b="1" dirty="0"/>
              <a:t>Какой овощ на огороде самый ранний</a:t>
            </a:r>
            <a:r>
              <a:rPr lang="ru-RU" sz="4800" b="1" dirty="0" smtClean="0"/>
              <a:t>?</a:t>
            </a:r>
          </a:p>
          <a:p>
            <a:pPr lvl="0"/>
            <a:endParaRPr lang="ru-RU" sz="4800" dirty="0"/>
          </a:p>
          <a:p>
            <a:r>
              <a:rPr lang="ru-RU" sz="4800" dirty="0" smtClean="0"/>
              <a:t>А)</a:t>
            </a:r>
            <a:r>
              <a:rPr lang="ru-RU" sz="4800" dirty="0" smtClean="0">
                <a:hlinkClick r:id="rId2" action="ppaction://hlinksldjump"/>
              </a:rPr>
              <a:t>Морковь</a:t>
            </a:r>
            <a:r>
              <a:rPr lang="ru-RU" sz="4800" dirty="0" smtClean="0"/>
              <a:t>       б)</a:t>
            </a:r>
            <a:r>
              <a:rPr lang="ru-RU" sz="4800" dirty="0" smtClean="0">
                <a:hlinkClick r:id="rId2" action="ppaction://hlinksldjump"/>
              </a:rPr>
              <a:t>Свекла</a:t>
            </a:r>
            <a:r>
              <a:rPr lang="ru-RU" sz="4800" dirty="0" smtClean="0"/>
              <a:t> в)</a:t>
            </a:r>
            <a:r>
              <a:rPr lang="ru-RU" sz="4800" dirty="0" smtClean="0">
                <a:hlinkClick r:id="rId2" action="ppaction://hlinksldjump"/>
              </a:rPr>
              <a:t>Огурец</a:t>
            </a:r>
            <a:r>
              <a:rPr lang="ru-RU" sz="4800" dirty="0"/>
              <a:t> </a:t>
            </a:r>
            <a:r>
              <a:rPr lang="ru-RU" sz="4800" dirty="0" smtClean="0"/>
              <a:t>          г)</a:t>
            </a:r>
            <a:r>
              <a:rPr lang="ru-RU" sz="4800" dirty="0" smtClean="0">
                <a:hlinkClick r:id="rId3" action="ppaction://hlinksldjump"/>
              </a:rPr>
              <a:t>Редис</a:t>
            </a:r>
            <a:endParaRPr lang="ru-RU" sz="4800" dirty="0"/>
          </a:p>
        </p:txBody>
      </p:sp>
      <p:sp>
        <p:nvSpPr>
          <p:cNvPr id="3" name="Прямоугольник 2"/>
          <p:cNvSpPr/>
          <p:nvPr/>
        </p:nvSpPr>
        <p:spPr>
          <a:xfrm>
            <a:off x="8100392" y="6309320"/>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8986597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04664"/>
            <a:ext cx="8424935" cy="6186309"/>
          </a:xfrm>
          <a:prstGeom prst="rect">
            <a:avLst/>
          </a:prstGeom>
        </p:spPr>
        <p:txBody>
          <a:bodyPr wrap="square">
            <a:spAutoFit/>
          </a:bodyPr>
          <a:lstStyle/>
          <a:p>
            <a:pPr lvl="0"/>
            <a:r>
              <a:rPr lang="ru-RU" sz="4400" b="1" dirty="0"/>
              <a:t>Приспособление у растений, обеспечивающие более эффективное и полное поглощение солнечного света</a:t>
            </a:r>
            <a:endParaRPr lang="ru-RU" sz="4400" dirty="0"/>
          </a:p>
          <a:p>
            <a:r>
              <a:rPr lang="ru-RU" sz="4400" dirty="0" smtClean="0"/>
              <a:t>А)</a:t>
            </a:r>
            <a:r>
              <a:rPr lang="ru-RU" sz="4400" dirty="0" smtClean="0">
                <a:hlinkClick r:id="rId2" action="ppaction://hlinksldjump"/>
              </a:rPr>
              <a:t>Листовая </a:t>
            </a:r>
            <a:r>
              <a:rPr lang="ru-RU" sz="4400" dirty="0">
                <a:hlinkClick r:id="rId2" action="ppaction://hlinksldjump"/>
              </a:rPr>
              <a:t>мозаика</a:t>
            </a:r>
            <a:r>
              <a:rPr lang="ru-RU" sz="4400" dirty="0"/>
              <a:t> </a:t>
            </a:r>
            <a:r>
              <a:rPr lang="ru-RU" sz="4400" dirty="0" smtClean="0"/>
              <a:t>  </a:t>
            </a:r>
          </a:p>
          <a:p>
            <a:r>
              <a:rPr lang="ru-RU" sz="4400" dirty="0" smtClean="0"/>
              <a:t>б)</a:t>
            </a:r>
            <a:r>
              <a:rPr lang="ru-RU" sz="4400" dirty="0" smtClean="0">
                <a:hlinkClick r:id="rId3" action="ppaction://hlinksldjump"/>
              </a:rPr>
              <a:t>мелкие </a:t>
            </a:r>
            <a:r>
              <a:rPr lang="ru-RU" sz="4400" dirty="0">
                <a:hlinkClick r:id="rId3" action="ppaction://hlinksldjump"/>
              </a:rPr>
              <a:t>листья</a:t>
            </a:r>
            <a:endParaRPr lang="ru-RU" sz="4400" dirty="0"/>
          </a:p>
          <a:p>
            <a:r>
              <a:rPr lang="ru-RU" sz="4400" dirty="0" smtClean="0"/>
              <a:t>В)</a:t>
            </a:r>
            <a:r>
              <a:rPr lang="ru-RU" sz="4400" dirty="0" smtClean="0">
                <a:hlinkClick r:id="rId3" action="ppaction://hlinksldjump"/>
              </a:rPr>
              <a:t>опадание </a:t>
            </a:r>
            <a:r>
              <a:rPr lang="ru-RU" sz="4400" dirty="0">
                <a:hlinkClick r:id="rId3" action="ppaction://hlinksldjump"/>
              </a:rPr>
              <a:t>листьев </a:t>
            </a:r>
            <a:r>
              <a:rPr lang="ru-RU" sz="4400" dirty="0" smtClean="0">
                <a:hlinkClick r:id="rId3" action="ppaction://hlinksldjump"/>
              </a:rPr>
              <a:t>   </a:t>
            </a:r>
            <a:endParaRPr lang="ru-RU" sz="4400" dirty="0" smtClean="0"/>
          </a:p>
          <a:p>
            <a:r>
              <a:rPr lang="ru-RU" sz="4400" dirty="0" smtClean="0"/>
              <a:t>г)</a:t>
            </a:r>
            <a:r>
              <a:rPr lang="ru-RU" sz="4400" dirty="0" smtClean="0">
                <a:hlinkClick r:id="rId3" action="ppaction://hlinksldjump"/>
              </a:rPr>
              <a:t>шипы </a:t>
            </a:r>
            <a:r>
              <a:rPr lang="ru-RU" sz="4400" dirty="0">
                <a:hlinkClick r:id="rId3" action="ppaction://hlinksldjump"/>
              </a:rPr>
              <a:t>и колючки</a:t>
            </a:r>
            <a:endParaRPr lang="ru-RU" sz="4400" dirty="0"/>
          </a:p>
        </p:txBody>
      </p:sp>
      <p:sp>
        <p:nvSpPr>
          <p:cNvPr id="3" name="Прямоугольник 2"/>
          <p:cNvSpPr/>
          <p:nvPr/>
        </p:nvSpPr>
        <p:spPr>
          <a:xfrm>
            <a:off x="8010506" y="6406307"/>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13142052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332656"/>
            <a:ext cx="8352928" cy="6001643"/>
          </a:xfrm>
          <a:prstGeom prst="rect">
            <a:avLst/>
          </a:prstGeom>
        </p:spPr>
        <p:txBody>
          <a:bodyPr wrap="square">
            <a:spAutoFit/>
          </a:bodyPr>
          <a:lstStyle/>
          <a:p>
            <a:pPr lvl="0"/>
            <a:r>
              <a:rPr lang="ru-RU" sz="4800" b="1" dirty="0"/>
              <a:t>В крупных городах основным источником загрязнения атмосферы являются</a:t>
            </a:r>
            <a:endParaRPr lang="ru-RU" sz="4800" dirty="0"/>
          </a:p>
          <a:p>
            <a:r>
              <a:rPr lang="ru-RU" sz="4800" dirty="0" smtClean="0"/>
              <a:t>А)</a:t>
            </a:r>
            <a:r>
              <a:rPr lang="ru-RU" sz="4800" dirty="0" smtClean="0">
                <a:hlinkClick r:id="rId2" action="ppaction://hlinksldjump"/>
              </a:rPr>
              <a:t>домашние </a:t>
            </a:r>
            <a:r>
              <a:rPr lang="ru-RU" sz="4800" dirty="0">
                <a:hlinkClick r:id="rId2" action="ppaction://hlinksldjump"/>
              </a:rPr>
              <a:t>животные</a:t>
            </a:r>
            <a:r>
              <a:rPr lang="ru-RU" sz="4800" dirty="0"/>
              <a:t> </a:t>
            </a:r>
            <a:r>
              <a:rPr lang="ru-RU" sz="4800" dirty="0" smtClean="0"/>
              <a:t>    </a:t>
            </a:r>
          </a:p>
          <a:p>
            <a:r>
              <a:rPr lang="ru-RU" sz="4800" dirty="0" smtClean="0"/>
              <a:t>б)</a:t>
            </a:r>
            <a:r>
              <a:rPr lang="ru-RU" sz="4800" dirty="0" smtClean="0">
                <a:hlinkClick r:id="rId3" action="ppaction://hlinksldjump"/>
              </a:rPr>
              <a:t>автотранспорт</a:t>
            </a:r>
            <a:endParaRPr lang="ru-RU" sz="4800" dirty="0"/>
          </a:p>
          <a:p>
            <a:r>
              <a:rPr lang="ru-RU" sz="4800" dirty="0" smtClean="0"/>
              <a:t>В)</a:t>
            </a:r>
            <a:r>
              <a:rPr lang="ru-RU" sz="4800" dirty="0" smtClean="0">
                <a:hlinkClick r:id="rId2" action="ppaction://hlinksldjump"/>
              </a:rPr>
              <a:t>мосты </a:t>
            </a:r>
            <a:r>
              <a:rPr lang="ru-RU" sz="4800" dirty="0">
                <a:hlinkClick r:id="rId2" action="ppaction://hlinksldjump"/>
              </a:rPr>
              <a:t>и плотины </a:t>
            </a:r>
            <a:r>
              <a:rPr lang="ru-RU" sz="4800" dirty="0" smtClean="0">
                <a:hlinkClick r:id="rId2" action="ppaction://hlinksldjump"/>
              </a:rPr>
              <a:t>          </a:t>
            </a:r>
            <a:r>
              <a:rPr lang="ru-RU" sz="4800" dirty="0" smtClean="0"/>
              <a:t>г)</a:t>
            </a:r>
            <a:r>
              <a:rPr lang="ru-RU" sz="4800" dirty="0" smtClean="0">
                <a:hlinkClick r:id="rId2" action="ppaction://hlinksldjump"/>
              </a:rPr>
              <a:t>парки </a:t>
            </a:r>
            <a:r>
              <a:rPr lang="ru-RU" sz="4800" dirty="0">
                <a:hlinkClick r:id="rId2" action="ppaction://hlinksldjump"/>
              </a:rPr>
              <a:t>и скверы</a:t>
            </a:r>
            <a:endParaRPr lang="ru-RU" sz="4800" dirty="0"/>
          </a:p>
        </p:txBody>
      </p:sp>
      <p:sp>
        <p:nvSpPr>
          <p:cNvPr id="3" name="Прямоугольник 2"/>
          <p:cNvSpPr/>
          <p:nvPr/>
        </p:nvSpPr>
        <p:spPr>
          <a:xfrm>
            <a:off x="8100392" y="6320528"/>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32154375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60648"/>
            <a:ext cx="8496944" cy="5262979"/>
          </a:xfrm>
          <a:prstGeom prst="rect">
            <a:avLst/>
          </a:prstGeom>
        </p:spPr>
        <p:txBody>
          <a:bodyPr wrap="square">
            <a:spAutoFit/>
          </a:bodyPr>
          <a:lstStyle/>
          <a:p>
            <a:pPr lvl="0"/>
            <a:r>
              <a:rPr lang="ru-RU" sz="4800" b="1" dirty="0"/>
              <a:t>Найдите ответ, где перечислены только живые существа</a:t>
            </a:r>
            <a:endParaRPr lang="ru-RU" sz="4800" dirty="0"/>
          </a:p>
          <a:p>
            <a:r>
              <a:rPr lang="ru-RU" sz="4800" dirty="0" smtClean="0"/>
              <a:t>А)</a:t>
            </a:r>
            <a:r>
              <a:rPr lang="ru-RU" sz="4800" dirty="0" smtClean="0">
                <a:hlinkClick r:id="rId2" action="ppaction://hlinksldjump"/>
              </a:rPr>
              <a:t>Шмель</a:t>
            </a:r>
            <a:r>
              <a:rPr lang="ru-RU" sz="4800" dirty="0">
                <a:hlinkClick r:id="rId2" action="ppaction://hlinksldjump"/>
              </a:rPr>
              <a:t>, клевер</a:t>
            </a:r>
            <a:r>
              <a:rPr lang="ru-RU" sz="4800" dirty="0"/>
              <a:t> </a:t>
            </a:r>
            <a:r>
              <a:rPr lang="ru-RU" sz="4800" dirty="0" smtClean="0"/>
              <a:t>       </a:t>
            </a:r>
          </a:p>
          <a:p>
            <a:r>
              <a:rPr lang="ru-RU" sz="4800" dirty="0" smtClean="0"/>
              <a:t>б)</a:t>
            </a:r>
            <a:r>
              <a:rPr lang="ru-RU" sz="4800" dirty="0" smtClean="0">
                <a:hlinkClick r:id="rId3" action="ppaction://hlinksldjump"/>
              </a:rPr>
              <a:t>сосулька</a:t>
            </a:r>
            <a:r>
              <a:rPr lang="ru-RU" sz="4800" dirty="0">
                <a:hlinkClick r:id="rId3" action="ppaction://hlinksldjump"/>
              </a:rPr>
              <a:t>, камень</a:t>
            </a:r>
            <a:endParaRPr lang="ru-RU" sz="4800" dirty="0"/>
          </a:p>
          <a:p>
            <a:r>
              <a:rPr lang="ru-RU" sz="4800" dirty="0" smtClean="0"/>
              <a:t>В)</a:t>
            </a:r>
            <a:r>
              <a:rPr lang="ru-RU" sz="4800" dirty="0" smtClean="0">
                <a:hlinkClick r:id="rId3" action="ppaction://hlinksldjump"/>
              </a:rPr>
              <a:t>айсберг</a:t>
            </a:r>
            <a:r>
              <a:rPr lang="ru-RU" sz="4800" dirty="0">
                <a:hlinkClick r:id="rId3" action="ppaction://hlinksldjump"/>
              </a:rPr>
              <a:t>, ушастый еж </a:t>
            </a:r>
            <a:r>
              <a:rPr lang="ru-RU" sz="4800" dirty="0" smtClean="0">
                <a:hlinkClick r:id="rId3" action="ppaction://hlinksldjump"/>
              </a:rPr>
              <a:t>  </a:t>
            </a:r>
            <a:r>
              <a:rPr lang="ru-RU" sz="4800" dirty="0" smtClean="0"/>
              <a:t>Г)</a:t>
            </a:r>
            <a:r>
              <a:rPr lang="ru-RU" sz="4800" dirty="0" smtClean="0">
                <a:hlinkClick r:id="rId3" action="ppaction://hlinksldjump"/>
              </a:rPr>
              <a:t>одуванчик</a:t>
            </a:r>
            <a:r>
              <a:rPr lang="ru-RU" sz="4800" dirty="0">
                <a:hlinkClick r:id="rId3" action="ppaction://hlinksldjump"/>
              </a:rPr>
              <a:t>, железная руда</a:t>
            </a:r>
            <a:endParaRPr lang="ru-RU" sz="4800" dirty="0"/>
          </a:p>
        </p:txBody>
      </p:sp>
      <p:sp>
        <p:nvSpPr>
          <p:cNvPr id="3" name="Прямоугольник 2"/>
          <p:cNvSpPr/>
          <p:nvPr/>
        </p:nvSpPr>
        <p:spPr>
          <a:xfrm>
            <a:off x="8100392" y="6381328"/>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11451845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332656"/>
            <a:ext cx="8352928" cy="6001643"/>
          </a:xfrm>
          <a:prstGeom prst="rect">
            <a:avLst/>
          </a:prstGeom>
        </p:spPr>
        <p:txBody>
          <a:bodyPr wrap="square">
            <a:spAutoFit/>
          </a:bodyPr>
          <a:lstStyle/>
          <a:p>
            <a:pPr lvl="0"/>
            <a:r>
              <a:rPr lang="ru-RU" sz="4800" b="1" dirty="0"/>
              <a:t>Эта наука изучает различные виды живых существ, а также их взаимоотношения между собой и окружающей средой</a:t>
            </a:r>
            <a:endParaRPr lang="ru-RU" sz="4800" dirty="0"/>
          </a:p>
          <a:p>
            <a:r>
              <a:rPr lang="ru-RU" sz="4800" dirty="0" smtClean="0"/>
              <a:t>А) </a:t>
            </a:r>
            <a:r>
              <a:rPr lang="ru-RU" sz="4800" dirty="0" smtClean="0">
                <a:hlinkClick r:id="rId2" action="ppaction://hlinksldjump"/>
              </a:rPr>
              <a:t>Этика</a:t>
            </a:r>
            <a:r>
              <a:rPr lang="ru-RU" sz="4800" dirty="0"/>
              <a:t> </a:t>
            </a:r>
            <a:r>
              <a:rPr lang="ru-RU" sz="4800" dirty="0" smtClean="0"/>
              <a:t>           б)</a:t>
            </a:r>
            <a:r>
              <a:rPr lang="ru-RU" sz="4800" dirty="0" smtClean="0">
                <a:hlinkClick r:id="rId3" action="ppaction://hlinksldjump"/>
              </a:rPr>
              <a:t>экология</a:t>
            </a:r>
            <a:r>
              <a:rPr lang="ru-RU" sz="4800" b="1" dirty="0"/>
              <a:t> </a:t>
            </a:r>
            <a:r>
              <a:rPr lang="ru-RU" sz="4800" b="1" dirty="0" smtClean="0"/>
              <a:t> </a:t>
            </a:r>
          </a:p>
          <a:p>
            <a:r>
              <a:rPr lang="ru-RU" sz="4800" b="1" dirty="0" smtClean="0"/>
              <a:t>в)</a:t>
            </a:r>
            <a:r>
              <a:rPr lang="ru-RU" sz="4800" dirty="0" smtClean="0">
                <a:hlinkClick r:id="rId2" action="ppaction://hlinksldjump"/>
              </a:rPr>
              <a:t>геология</a:t>
            </a:r>
            <a:r>
              <a:rPr lang="ru-RU" sz="4800" dirty="0" smtClean="0"/>
              <a:t>        г)</a:t>
            </a:r>
            <a:r>
              <a:rPr lang="ru-RU" sz="4800" dirty="0" smtClean="0">
                <a:hlinkClick r:id="rId2" action="ppaction://hlinksldjump"/>
              </a:rPr>
              <a:t>история</a:t>
            </a:r>
            <a:endParaRPr lang="ru-RU" sz="4800" dirty="0"/>
          </a:p>
        </p:txBody>
      </p:sp>
      <p:sp>
        <p:nvSpPr>
          <p:cNvPr id="3" name="Прямоугольник 2"/>
          <p:cNvSpPr/>
          <p:nvPr/>
        </p:nvSpPr>
        <p:spPr>
          <a:xfrm>
            <a:off x="8100392" y="6334299"/>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26602210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424935" cy="3046988"/>
          </a:xfrm>
          <a:prstGeom prst="rect">
            <a:avLst/>
          </a:prstGeom>
        </p:spPr>
        <p:txBody>
          <a:bodyPr wrap="square">
            <a:spAutoFit/>
          </a:bodyPr>
          <a:lstStyle/>
          <a:p>
            <a:pPr lvl="0"/>
            <a:r>
              <a:rPr lang="ru-RU" sz="4800" b="1" dirty="0"/>
              <a:t>В странах Азии говорят о рисе, что он сын</a:t>
            </a:r>
            <a:endParaRPr lang="ru-RU" sz="4800" dirty="0"/>
          </a:p>
          <a:p>
            <a:r>
              <a:rPr lang="ru-RU" sz="4800" b="1" dirty="0" smtClean="0"/>
              <a:t>А)</a:t>
            </a:r>
            <a:r>
              <a:rPr lang="ru-RU" sz="4800" dirty="0" smtClean="0">
                <a:hlinkClick r:id="rId2" action="ppaction://hlinksldjump"/>
              </a:rPr>
              <a:t>Воды</a:t>
            </a:r>
            <a:r>
              <a:rPr lang="ru-RU" sz="4800" b="1" dirty="0"/>
              <a:t> </a:t>
            </a:r>
            <a:r>
              <a:rPr lang="ru-RU" sz="4800" b="1" dirty="0" smtClean="0"/>
              <a:t>                б)</a:t>
            </a:r>
            <a:r>
              <a:rPr lang="ru-RU" sz="4800" dirty="0" smtClean="0">
                <a:hlinkClick r:id="rId3" action="ppaction://hlinksldjump"/>
              </a:rPr>
              <a:t>снега</a:t>
            </a:r>
            <a:r>
              <a:rPr lang="ru-RU" sz="4800" dirty="0" smtClean="0"/>
              <a:t> </a:t>
            </a:r>
          </a:p>
          <a:p>
            <a:r>
              <a:rPr lang="ru-RU" sz="4800" dirty="0" smtClean="0"/>
              <a:t>в)</a:t>
            </a:r>
            <a:r>
              <a:rPr lang="ru-RU" sz="4800" dirty="0" smtClean="0">
                <a:hlinkClick r:id="rId3" action="ppaction://hlinksldjump"/>
              </a:rPr>
              <a:t>града</a:t>
            </a:r>
            <a:r>
              <a:rPr lang="ru-RU" sz="4800" dirty="0" smtClean="0"/>
              <a:t>                 г)</a:t>
            </a:r>
            <a:r>
              <a:rPr lang="ru-RU" sz="4800" dirty="0" smtClean="0">
                <a:hlinkClick r:id="rId3" action="ppaction://hlinksldjump"/>
              </a:rPr>
              <a:t>льда</a:t>
            </a:r>
            <a:endParaRPr lang="ru-RU" sz="4800" dirty="0"/>
          </a:p>
        </p:txBody>
      </p:sp>
      <p:sp>
        <p:nvSpPr>
          <p:cNvPr id="3" name="Прямоугольник 2"/>
          <p:cNvSpPr/>
          <p:nvPr/>
        </p:nvSpPr>
        <p:spPr>
          <a:xfrm>
            <a:off x="8100392" y="6309320"/>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38503348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04664"/>
            <a:ext cx="8424936" cy="5262979"/>
          </a:xfrm>
          <a:prstGeom prst="rect">
            <a:avLst/>
          </a:prstGeom>
        </p:spPr>
        <p:txBody>
          <a:bodyPr wrap="square">
            <a:spAutoFit/>
          </a:bodyPr>
          <a:lstStyle/>
          <a:p>
            <a:pPr lvl="0"/>
            <a:r>
              <a:rPr lang="ru-RU" sz="4800" b="1" dirty="0"/>
              <a:t>Из метеорологических явлений наиболее сильное влияние на распространение лесных пожаров оказывают</a:t>
            </a:r>
            <a:endParaRPr lang="ru-RU" sz="4800" dirty="0"/>
          </a:p>
          <a:p>
            <a:r>
              <a:rPr lang="ru-RU" sz="4800" dirty="0" smtClean="0"/>
              <a:t>А)</a:t>
            </a:r>
            <a:r>
              <a:rPr lang="ru-RU" sz="4800" dirty="0" smtClean="0">
                <a:hlinkClick r:id="rId2" action="ppaction://hlinksldjump"/>
              </a:rPr>
              <a:t>Наводнение</a:t>
            </a:r>
            <a:r>
              <a:rPr lang="ru-RU" sz="4800" dirty="0" smtClean="0"/>
              <a:t>       б)</a:t>
            </a:r>
            <a:r>
              <a:rPr lang="ru-RU" sz="4800" dirty="0" smtClean="0">
                <a:hlinkClick r:id="rId2" action="ppaction://hlinksldjump"/>
              </a:rPr>
              <a:t>град</a:t>
            </a:r>
            <a:r>
              <a:rPr lang="ru-RU" sz="4800" dirty="0"/>
              <a:t> </a:t>
            </a:r>
            <a:endParaRPr lang="ru-RU" sz="4800" dirty="0" smtClean="0"/>
          </a:p>
          <a:p>
            <a:r>
              <a:rPr lang="ru-RU" sz="4800" dirty="0" smtClean="0"/>
              <a:t>в)</a:t>
            </a:r>
            <a:r>
              <a:rPr lang="ru-RU" sz="4800" dirty="0" smtClean="0">
                <a:hlinkClick r:id="rId3" action="ppaction://hlinksldjump"/>
              </a:rPr>
              <a:t>засухи</a:t>
            </a:r>
            <a:r>
              <a:rPr lang="ru-RU" sz="4800" b="1" dirty="0"/>
              <a:t> </a:t>
            </a:r>
            <a:r>
              <a:rPr lang="ru-RU" sz="4800" b="1" dirty="0" smtClean="0"/>
              <a:t>                  г)</a:t>
            </a:r>
            <a:r>
              <a:rPr lang="ru-RU" sz="4800" dirty="0" smtClean="0">
                <a:hlinkClick r:id="rId2" action="ppaction://hlinksldjump"/>
              </a:rPr>
              <a:t>радуги</a:t>
            </a:r>
            <a:endParaRPr lang="ru-RU" sz="4800" dirty="0"/>
          </a:p>
        </p:txBody>
      </p:sp>
      <p:sp>
        <p:nvSpPr>
          <p:cNvPr id="3" name="Прямоугольник 2"/>
          <p:cNvSpPr/>
          <p:nvPr/>
        </p:nvSpPr>
        <p:spPr>
          <a:xfrm>
            <a:off x="8010507" y="6381328"/>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3978308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476672"/>
            <a:ext cx="8064896" cy="3785652"/>
          </a:xfrm>
          <a:prstGeom prst="rect">
            <a:avLst/>
          </a:prstGeom>
        </p:spPr>
        <p:txBody>
          <a:bodyPr wrap="square">
            <a:spAutoFit/>
          </a:bodyPr>
          <a:lstStyle/>
          <a:p>
            <a:pPr lvl="0"/>
            <a:r>
              <a:rPr lang="ru-RU" sz="4800" b="1" dirty="0"/>
              <a:t>Рекой протекающей по территории Москвы является</a:t>
            </a:r>
            <a:endParaRPr lang="ru-RU" sz="4800" dirty="0"/>
          </a:p>
          <a:p>
            <a:r>
              <a:rPr lang="ru-RU" sz="4800" dirty="0" smtClean="0"/>
              <a:t>А)</a:t>
            </a:r>
            <a:r>
              <a:rPr lang="ru-RU" sz="4800" dirty="0" smtClean="0">
                <a:hlinkClick r:id="rId2" action="ppaction://hlinksldjump"/>
              </a:rPr>
              <a:t>Волга</a:t>
            </a:r>
            <a:r>
              <a:rPr lang="ru-RU" sz="4800" dirty="0"/>
              <a:t> </a:t>
            </a:r>
            <a:r>
              <a:rPr lang="ru-RU" sz="4800" dirty="0" smtClean="0"/>
              <a:t>           б)</a:t>
            </a:r>
            <a:r>
              <a:rPr lang="ru-RU" sz="4800" dirty="0" smtClean="0">
                <a:hlinkClick r:id="rId3" action="ppaction://hlinksldjump"/>
              </a:rPr>
              <a:t>Яуза</a:t>
            </a:r>
            <a:r>
              <a:rPr lang="ru-RU" sz="4800" b="1" dirty="0"/>
              <a:t> </a:t>
            </a:r>
            <a:endParaRPr lang="ru-RU" sz="4800" b="1" dirty="0" smtClean="0"/>
          </a:p>
          <a:p>
            <a:r>
              <a:rPr lang="ru-RU" sz="4800" b="1" dirty="0" smtClean="0"/>
              <a:t>в)</a:t>
            </a:r>
            <a:r>
              <a:rPr lang="ru-RU" sz="4800" dirty="0" smtClean="0">
                <a:hlinkClick r:id="rId2" action="ppaction://hlinksldjump"/>
              </a:rPr>
              <a:t>Дон </a:t>
            </a:r>
            <a:r>
              <a:rPr lang="ru-RU" sz="4800" dirty="0" smtClean="0"/>
              <a:t>              г)</a:t>
            </a:r>
            <a:r>
              <a:rPr lang="ru-RU" sz="4800" dirty="0" smtClean="0">
                <a:hlinkClick r:id="rId2" action="ppaction://hlinksldjump"/>
              </a:rPr>
              <a:t>Днепр</a:t>
            </a:r>
            <a:endParaRPr lang="ru-RU" sz="4800" dirty="0"/>
          </a:p>
        </p:txBody>
      </p:sp>
      <p:sp>
        <p:nvSpPr>
          <p:cNvPr id="3" name="Прямоугольник 2"/>
          <p:cNvSpPr/>
          <p:nvPr/>
        </p:nvSpPr>
        <p:spPr>
          <a:xfrm>
            <a:off x="8100392" y="6237312"/>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11523025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332656"/>
            <a:ext cx="8208912" cy="5262979"/>
          </a:xfrm>
          <a:prstGeom prst="rect">
            <a:avLst/>
          </a:prstGeom>
        </p:spPr>
        <p:txBody>
          <a:bodyPr wrap="square">
            <a:spAutoFit/>
          </a:bodyPr>
          <a:lstStyle/>
          <a:p>
            <a:pPr lvl="0"/>
            <a:r>
              <a:rPr lang="ru-RU" sz="4800" b="1" dirty="0"/>
              <a:t>Животные которые не встречаются друг с другом в дикой природе</a:t>
            </a:r>
            <a:endParaRPr lang="ru-RU" sz="4800" dirty="0"/>
          </a:p>
          <a:p>
            <a:r>
              <a:rPr lang="ru-RU" sz="4800" dirty="0" smtClean="0"/>
              <a:t>А)</a:t>
            </a:r>
            <a:r>
              <a:rPr lang="ru-RU" sz="4800" dirty="0" smtClean="0">
                <a:hlinkClick r:id="rId2" action="ppaction://hlinksldjump"/>
              </a:rPr>
              <a:t>Жираф </a:t>
            </a:r>
            <a:r>
              <a:rPr lang="ru-RU" sz="4800" dirty="0">
                <a:hlinkClick r:id="rId2" action="ppaction://hlinksldjump"/>
              </a:rPr>
              <a:t>и </a:t>
            </a:r>
            <a:r>
              <a:rPr lang="ru-RU" sz="4800" dirty="0" smtClean="0">
                <a:hlinkClick r:id="rId2" action="ppaction://hlinksldjump"/>
              </a:rPr>
              <a:t>зебра      </a:t>
            </a:r>
            <a:r>
              <a:rPr lang="ru-RU" sz="4800" dirty="0" smtClean="0"/>
              <a:t>б)</a:t>
            </a:r>
            <a:r>
              <a:rPr lang="ru-RU" sz="4800" dirty="0" smtClean="0">
                <a:hlinkClick r:id="rId3" action="ppaction://hlinksldjump"/>
              </a:rPr>
              <a:t>Пингвин </a:t>
            </a:r>
            <a:r>
              <a:rPr lang="ru-RU" sz="4800" dirty="0">
                <a:hlinkClick r:id="rId3" action="ppaction://hlinksldjump"/>
              </a:rPr>
              <a:t>и белый медведь</a:t>
            </a:r>
            <a:endParaRPr lang="ru-RU" sz="4800" dirty="0"/>
          </a:p>
          <a:p>
            <a:r>
              <a:rPr lang="ru-RU" sz="4800" dirty="0" smtClean="0"/>
              <a:t>В) </a:t>
            </a:r>
            <a:r>
              <a:rPr lang="ru-RU" sz="4800" dirty="0" smtClean="0">
                <a:hlinkClick r:id="rId2" action="ppaction://hlinksldjump"/>
              </a:rPr>
              <a:t>Медуза </a:t>
            </a:r>
            <a:r>
              <a:rPr lang="ru-RU" sz="4800" dirty="0">
                <a:hlinkClick r:id="rId2" action="ppaction://hlinksldjump"/>
              </a:rPr>
              <a:t>и </a:t>
            </a:r>
            <a:r>
              <a:rPr lang="ru-RU" sz="4800" dirty="0" smtClean="0">
                <a:hlinkClick r:id="rId2" action="ppaction://hlinksldjump"/>
              </a:rPr>
              <a:t>дельфин    </a:t>
            </a:r>
            <a:r>
              <a:rPr lang="ru-RU" sz="4800" dirty="0" smtClean="0"/>
              <a:t>г)</a:t>
            </a:r>
            <a:r>
              <a:rPr lang="ru-RU" sz="4800" dirty="0" smtClean="0">
                <a:hlinkClick r:id="rId2" action="ppaction://hlinksldjump"/>
              </a:rPr>
              <a:t>Кенгуру </a:t>
            </a:r>
            <a:r>
              <a:rPr lang="ru-RU" sz="4800" dirty="0">
                <a:hlinkClick r:id="rId2" action="ppaction://hlinksldjump"/>
              </a:rPr>
              <a:t>и коала</a:t>
            </a:r>
            <a:endParaRPr lang="ru-RU" sz="4800" dirty="0"/>
          </a:p>
        </p:txBody>
      </p:sp>
      <p:sp>
        <p:nvSpPr>
          <p:cNvPr id="3" name="Прямоугольник 2"/>
          <p:cNvSpPr/>
          <p:nvPr/>
        </p:nvSpPr>
        <p:spPr>
          <a:xfrm>
            <a:off x="8100392" y="6309320"/>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2627712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8229600" cy="4500736"/>
          </a:xfrm>
        </p:spPr>
        <p:txBody>
          <a:bodyPr>
            <a:normAutofit/>
          </a:bodyPr>
          <a:lstStyle/>
          <a:p>
            <a:pPr lvl="0"/>
            <a:r>
              <a:rPr lang="ru-RU" dirty="0">
                <a:effectLst/>
              </a:rPr>
              <a:t>У какого растения нет колючек</a:t>
            </a:r>
            <a:r>
              <a:rPr lang="ru-RU" dirty="0" smtClean="0">
                <a:effectLst/>
              </a:rPr>
              <a:t>?</a:t>
            </a:r>
            <a:br>
              <a:rPr lang="ru-RU" dirty="0" smtClean="0">
                <a:effectLst/>
              </a:rPr>
            </a:br>
            <a:r>
              <a:rPr lang="ru-RU" dirty="0">
                <a:effectLst/>
              </a:rPr>
              <a:t/>
            </a:r>
            <a:br>
              <a:rPr lang="ru-RU" dirty="0">
                <a:effectLst/>
              </a:rPr>
            </a:br>
            <a:r>
              <a:rPr lang="ru-RU" dirty="0" smtClean="0">
                <a:effectLst/>
              </a:rPr>
              <a:t>А)  </a:t>
            </a:r>
            <a:r>
              <a:rPr lang="ru-RU" dirty="0" smtClean="0">
                <a:effectLst/>
                <a:hlinkClick r:id="rId2" action="ppaction://hlinksldjump"/>
              </a:rPr>
              <a:t>Роза</a:t>
            </a:r>
            <a:r>
              <a:rPr lang="ru-RU" dirty="0" smtClean="0">
                <a:effectLst/>
              </a:rPr>
              <a:t>                 б) </a:t>
            </a:r>
            <a:r>
              <a:rPr lang="ru-RU" dirty="0" smtClean="0">
                <a:effectLst/>
                <a:hlinkClick r:id="rId2" action="ppaction://hlinksldjump"/>
              </a:rPr>
              <a:t>терновник</a:t>
            </a:r>
            <a:r>
              <a:rPr lang="ru-RU" dirty="0">
                <a:effectLst/>
                <a:hlinkClick r:id="rId2" action="ppaction://hlinksldjump"/>
              </a:rPr>
              <a:t> </a:t>
            </a:r>
            <a:r>
              <a:rPr lang="ru-RU" dirty="0" smtClean="0">
                <a:effectLst/>
              </a:rPr>
              <a:t/>
            </a:r>
            <a:br>
              <a:rPr lang="ru-RU" dirty="0" smtClean="0">
                <a:effectLst/>
              </a:rPr>
            </a:br>
            <a:r>
              <a:rPr lang="ru-RU" dirty="0" smtClean="0">
                <a:effectLst/>
              </a:rPr>
              <a:t> в)</a:t>
            </a:r>
            <a:r>
              <a:rPr lang="ru-RU" dirty="0" smtClean="0">
                <a:effectLst/>
                <a:hlinkClick r:id="rId3" action="ppaction://hlinksldjump"/>
              </a:rPr>
              <a:t>астра</a:t>
            </a:r>
            <a:r>
              <a:rPr lang="ru-RU" dirty="0">
                <a:effectLst/>
              </a:rPr>
              <a:t> </a:t>
            </a:r>
            <a:r>
              <a:rPr lang="ru-RU" dirty="0" smtClean="0">
                <a:effectLst/>
              </a:rPr>
              <a:t>                г)  </a:t>
            </a:r>
            <a:r>
              <a:rPr lang="ru-RU" dirty="0" smtClean="0">
                <a:effectLst/>
                <a:hlinkClick r:id="rId2" action="ppaction://hlinksldjump"/>
              </a:rPr>
              <a:t>шиповник</a:t>
            </a:r>
            <a:r>
              <a:rPr lang="ru-RU" dirty="0">
                <a:effectLst/>
              </a:rPr>
              <a:t/>
            </a:r>
            <a:br>
              <a:rPr lang="ru-RU" dirty="0">
                <a:effectLst/>
              </a:rPr>
            </a:br>
            <a:endParaRPr lang="ru-RU" dirty="0"/>
          </a:p>
        </p:txBody>
      </p:sp>
      <p:sp>
        <p:nvSpPr>
          <p:cNvPr id="2" name="Прямоугольник 1"/>
          <p:cNvSpPr/>
          <p:nvPr/>
        </p:nvSpPr>
        <p:spPr>
          <a:xfrm>
            <a:off x="7524328" y="5949280"/>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23440528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260648"/>
            <a:ext cx="8352928" cy="5262979"/>
          </a:xfrm>
          <a:prstGeom prst="rect">
            <a:avLst/>
          </a:prstGeom>
        </p:spPr>
        <p:txBody>
          <a:bodyPr wrap="square">
            <a:spAutoFit/>
          </a:bodyPr>
          <a:lstStyle/>
          <a:p>
            <a:pPr lvl="0"/>
            <a:r>
              <a:rPr lang="ru-RU" sz="4800" b="1" dirty="0"/>
              <a:t>Наиболее часто встречаются в тайге растения</a:t>
            </a:r>
            <a:endParaRPr lang="ru-RU" sz="4800" dirty="0"/>
          </a:p>
          <a:p>
            <a:r>
              <a:rPr lang="ru-RU" sz="4800" dirty="0" smtClean="0"/>
              <a:t>А)</a:t>
            </a:r>
            <a:r>
              <a:rPr lang="ru-RU" sz="4800" dirty="0" smtClean="0">
                <a:hlinkClick r:id="rId2" action="ppaction://hlinksldjump"/>
              </a:rPr>
              <a:t>Мангры </a:t>
            </a:r>
            <a:r>
              <a:rPr lang="ru-RU" sz="4800" dirty="0">
                <a:hlinkClick r:id="rId2" action="ppaction://hlinksldjump"/>
              </a:rPr>
              <a:t>и бадьян</a:t>
            </a:r>
            <a:r>
              <a:rPr lang="ru-RU" sz="4800" dirty="0"/>
              <a:t> </a:t>
            </a:r>
            <a:r>
              <a:rPr lang="ru-RU" sz="4800" dirty="0" smtClean="0"/>
              <a:t> </a:t>
            </a:r>
          </a:p>
          <a:p>
            <a:r>
              <a:rPr lang="ru-RU" sz="4800" dirty="0" smtClean="0"/>
              <a:t>б)</a:t>
            </a:r>
            <a:r>
              <a:rPr lang="ru-RU" sz="4800" dirty="0" smtClean="0">
                <a:hlinkClick r:id="rId3" action="ppaction://hlinksldjump"/>
              </a:rPr>
              <a:t>сосна </a:t>
            </a:r>
            <a:r>
              <a:rPr lang="ru-RU" sz="4800" dirty="0">
                <a:hlinkClick r:id="rId3" action="ppaction://hlinksldjump"/>
              </a:rPr>
              <a:t>и пихта</a:t>
            </a:r>
            <a:endParaRPr lang="ru-RU" sz="4800" dirty="0"/>
          </a:p>
          <a:p>
            <a:r>
              <a:rPr lang="ru-RU" sz="4800" dirty="0" smtClean="0"/>
              <a:t>В)</a:t>
            </a:r>
            <a:r>
              <a:rPr lang="ru-RU" sz="4800" dirty="0" smtClean="0">
                <a:hlinkClick r:id="rId2" action="ppaction://hlinksldjump"/>
              </a:rPr>
              <a:t>Пальма </a:t>
            </a:r>
            <a:r>
              <a:rPr lang="ru-RU" sz="4800" dirty="0">
                <a:hlinkClick r:id="rId2" action="ppaction://hlinksldjump"/>
              </a:rPr>
              <a:t>и кактус </a:t>
            </a:r>
            <a:r>
              <a:rPr lang="ru-RU" sz="4800" dirty="0" smtClean="0">
                <a:hlinkClick r:id="rId2" action="ppaction://hlinksldjump"/>
              </a:rPr>
              <a:t>   </a:t>
            </a:r>
            <a:endParaRPr lang="ru-RU" sz="4800" dirty="0" smtClean="0"/>
          </a:p>
          <a:p>
            <a:r>
              <a:rPr lang="ru-RU" sz="4800" dirty="0" smtClean="0"/>
              <a:t>г)</a:t>
            </a:r>
            <a:r>
              <a:rPr lang="ru-RU" sz="4800" dirty="0" smtClean="0">
                <a:hlinkClick r:id="rId2" action="ppaction://hlinksldjump"/>
              </a:rPr>
              <a:t>береза </a:t>
            </a:r>
            <a:r>
              <a:rPr lang="ru-RU" sz="4800" dirty="0">
                <a:hlinkClick r:id="rId2" action="ppaction://hlinksldjump"/>
              </a:rPr>
              <a:t>и сосна</a:t>
            </a:r>
            <a:endParaRPr lang="ru-RU" sz="4800" dirty="0"/>
          </a:p>
        </p:txBody>
      </p:sp>
      <p:sp>
        <p:nvSpPr>
          <p:cNvPr id="3" name="Прямоугольник 2"/>
          <p:cNvSpPr/>
          <p:nvPr/>
        </p:nvSpPr>
        <p:spPr>
          <a:xfrm>
            <a:off x="8100392" y="6309320"/>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22024498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332656"/>
            <a:ext cx="8136904" cy="4524315"/>
          </a:xfrm>
          <a:prstGeom prst="rect">
            <a:avLst/>
          </a:prstGeom>
        </p:spPr>
        <p:txBody>
          <a:bodyPr wrap="square">
            <a:spAutoFit/>
          </a:bodyPr>
          <a:lstStyle/>
          <a:p>
            <a:pPr lvl="0"/>
            <a:r>
              <a:rPr lang="ru-RU" sz="4800" b="1" dirty="0"/>
              <a:t>Наибольшее число ярусов можно насчитать в таких растительных сообществах как:</a:t>
            </a:r>
            <a:endParaRPr lang="ru-RU" sz="4800" dirty="0"/>
          </a:p>
          <a:p>
            <a:r>
              <a:rPr lang="ru-RU" sz="4800" dirty="0" smtClean="0"/>
              <a:t>А)</a:t>
            </a:r>
            <a:r>
              <a:rPr lang="ru-RU" sz="4800" dirty="0" smtClean="0">
                <a:hlinkClick r:id="rId2" action="ppaction://hlinksldjump"/>
              </a:rPr>
              <a:t>Болота</a:t>
            </a:r>
            <a:r>
              <a:rPr lang="ru-RU" sz="4800" dirty="0" smtClean="0"/>
              <a:t>           б)</a:t>
            </a:r>
            <a:r>
              <a:rPr lang="ru-RU" sz="4800" dirty="0" smtClean="0">
                <a:hlinkClick r:id="rId2" action="ppaction://hlinksldjump"/>
              </a:rPr>
              <a:t>степи </a:t>
            </a:r>
            <a:endParaRPr lang="ru-RU" sz="4800" dirty="0" smtClean="0"/>
          </a:p>
          <a:p>
            <a:r>
              <a:rPr lang="ru-RU" sz="4800" dirty="0" smtClean="0"/>
              <a:t>В)</a:t>
            </a:r>
            <a:r>
              <a:rPr lang="ru-RU" sz="4800" dirty="0" smtClean="0">
                <a:hlinkClick r:id="rId2" action="ppaction://hlinksldjump"/>
              </a:rPr>
              <a:t>луга</a:t>
            </a:r>
            <a:r>
              <a:rPr lang="ru-RU" sz="4800" dirty="0">
                <a:hlinkClick r:id="rId2" action="ppaction://hlinksldjump"/>
              </a:rPr>
              <a:t> </a:t>
            </a:r>
            <a:r>
              <a:rPr lang="ru-RU" sz="4800" dirty="0" smtClean="0"/>
              <a:t>                г)</a:t>
            </a:r>
            <a:r>
              <a:rPr lang="ru-RU" sz="4800" dirty="0" smtClean="0">
                <a:hlinkClick r:id="rId3" action="ppaction://hlinksldjump"/>
              </a:rPr>
              <a:t>тайга</a:t>
            </a:r>
            <a:endParaRPr lang="ru-RU" sz="4800" dirty="0"/>
          </a:p>
        </p:txBody>
      </p:sp>
      <p:sp>
        <p:nvSpPr>
          <p:cNvPr id="3" name="Прямоугольник 2"/>
          <p:cNvSpPr/>
          <p:nvPr/>
        </p:nvSpPr>
        <p:spPr>
          <a:xfrm>
            <a:off x="8028384" y="6237312"/>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32803611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332656"/>
            <a:ext cx="8352928" cy="5262979"/>
          </a:xfrm>
          <a:prstGeom prst="rect">
            <a:avLst/>
          </a:prstGeom>
        </p:spPr>
        <p:txBody>
          <a:bodyPr wrap="square">
            <a:spAutoFit/>
          </a:bodyPr>
          <a:lstStyle/>
          <a:p>
            <a:pPr lvl="0"/>
            <a:r>
              <a:rPr lang="ru-RU" sz="4800" b="1" dirty="0"/>
              <a:t>Леса называют «легкими планеты», потому что они:</a:t>
            </a:r>
            <a:endParaRPr lang="ru-RU" sz="4800" dirty="0"/>
          </a:p>
          <a:p>
            <a:r>
              <a:rPr lang="ru-RU" sz="4800" dirty="0" smtClean="0"/>
              <a:t>А)</a:t>
            </a:r>
            <a:r>
              <a:rPr lang="ru-RU" sz="4800" dirty="0" smtClean="0">
                <a:hlinkClick r:id="rId2" action="ppaction://hlinksldjump"/>
              </a:rPr>
              <a:t>Производят </a:t>
            </a:r>
            <a:r>
              <a:rPr lang="ru-RU" sz="4800" dirty="0">
                <a:hlinkClick r:id="rId2" action="ppaction://hlinksldjump"/>
              </a:rPr>
              <a:t>крахмал и целлюлозу</a:t>
            </a:r>
            <a:r>
              <a:rPr lang="ru-RU" sz="4800" dirty="0"/>
              <a:t> </a:t>
            </a:r>
            <a:r>
              <a:rPr lang="ru-RU" sz="4800" dirty="0" smtClean="0"/>
              <a:t>  </a:t>
            </a:r>
          </a:p>
          <a:p>
            <a:r>
              <a:rPr lang="ru-RU" sz="4800" dirty="0" smtClean="0"/>
              <a:t>Б)</a:t>
            </a:r>
            <a:r>
              <a:rPr lang="ru-RU" sz="4800" dirty="0" smtClean="0">
                <a:hlinkClick r:id="rId3" action="ppaction://hlinksldjump"/>
              </a:rPr>
              <a:t>Выделяют </a:t>
            </a:r>
            <a:r>
              <a:rPr lang="ru-RU" sz="4800" dirty="0">
                <a:hlinkClick r:id="rId3" action="ppaction://hlinksldjump"/>
              </a:rPr>
              <a:t>кислород</a:t>
            </a:r>
            <a:endParaRPr lang="ru-RU" sz="4800" dirty="0"/>
          </a:p>
          <a:p>
            <a:r>
              <a:rPr lang="ru-RU" sz="4800" dirty="0" smtClean="0"/>
              <a:t>В)</a:t>
            </a:r>
            <a:r>
              <a:rPr lang="ru-RU" sz="4800" dirty="0" smtClean="0">
                <a:hlinkClick r:id="rId2" action="ppaction://hlinksldjump"/>
              </a:rPr>
              <a:t>Поглощают </a:t>
            </a:r>
            <a:r>
              <a:rPr lang="ru-RU" sz="4800" dirty="0">
                <a:hlinkClick r:id="rId2" action="ppaction://hlinksldjump"/>
              </a:rPr>
              <a:t>кислород </a:t>
            </a:r>
            <a:endParaRPr lang="ru-RU" sz="4800" dirty="0" smtClean="0"/>
          </a:p>
          <a:p>
            <a:r>
              <a:rPr lang="ru-RU" sz="4800" dirty="0" smtClean="0"/>
              <a:t>Г)</a:t>
            </a:r>
            <a:r>
              <a:rPr lang="ru-RU" sz="4800" dirty="0" smtClean="0">
                <a:hlinkClick r:id="rId2" action="ppaction://hlinksldjump"/>
              </a:rPr>
              <a:t>Выделяют </a:t>
            </a:r>
            <a:r>
              <a:rPr lang="ru-RU" sz="4800" dirty="0">
                <a:hlinkClick r:id="rId2" action="ppaction://hlinksldjump"/>
              </a:rPr>
              <a:t>углекислый газ</a:t>
            </a:r>
            <a:endParaRPr lang="ru-RU" sz="4800" dirty="0"/>
          </a:p>
        </p:txBody>
      </p:sp>
      <p:sp>
        <p:nvSpPr>
          <p:cNvPr id="3" name="Прямоугольник 2"/>
          <p:cNvSpPr/>
          <p:nvPr/>
        </p:nvSpPr>
        <p:spPr>
          <a:xfrm>
            <a:off x="7963159" y="6237312"/>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4812386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2656"/>
            <a:ext cx="8424936" cy="4524315"/>
          </a:xfrm>
          <a:prstGeom prst="rect">
            <a:avLst/>
          </a:prstGeom>
        </p:spPr>
        <p:txBody>
          <a:bodyPr wrap="square">
            <a:spAutoFit/>
          </a:bodyPr>
          <a:lstStyle/>
          <a:p>
            <a:pPr lvl="0"/>
            <a:r>
              <a:rPr lang="ru-RU" sz="4800" b="1" dirty="0"/>
              <a:t>Дождевые черви могут быть использованы человеком для получения</a:t>
            </a:r>
            <a:r>
              <a:rPr lang="ru-RU" sz="4800" b="1" dirty="0" smtClean="0"/>
              <a:t>:</a:t>
            </a:r>
          </a:p>
          <a:p>
            <a:pPr lvl="0"/>
            <a:endParaRPr lang="ru-RU" sz="4800" dirty="0"/>
          </a:p>
          <a:p>
            <a:r>
              <a:rPr lang="ru-RU" sz="4800" dirty="0" smtClean="0"/>
              <a:t>А)</a:t>
            </a:r>
            <a:r>
              <a:rPr lang="ru-RU" sz="4800" dirty="0" smtClean="0">
                <a:hlinkClick r:id="rId2" action="ppaction://hlinksldjump"/>
              </a:rPr>
              <a:t>Дегтя</a:t>
            </a:r>
            <a:r>
              <a:rPr lang="ru-RU" sz="4800" dirty="0"/>
              <a:t> </a:t>
            </a:r>
            <a:r>
              <a:rPr lang="ru-RU" sz="4800" dirty="0" smtClean="0"/>
              <a:t>               б)</a:t>
            </a:r>
            <a:r>
              <a:rPr lang="ru-RU" sz="4800" dirty="0" smtClean="0">
                <a:hlinkClick r:id="rId3" action="ppaction://hlinksldjump"/>
              </a:rPr>
              <a:t>гумуса</a:t>
            </a:r>
            <a:r>
              <a:rPr lang="ru-RU" sz="4800" dirty="0"/>
              <a:t> </a:t>
            </a:r>
            <a:endParaRPr lang="ru-RU" sz="4800" dirty="0" smtClean="0"/>
          </a:p>
          <a:p>
            <a:r>
              <a:rPr lang="ru-RU" sz="4800" dirty="0" smtClean="0"/>
              <a:t>В)</a:t>
            </a:r>
            <a:r>
              <a:rPr lang="ru-RU" sz="4800" dirty="0" smtClean="0">
                <a:hlinkClick r:id="rId2" action="ppaction://hlinksldjump"/>
              </a:rPr>
              <a:t>пестицидов</a:t>
            </a:r>
            <a:r>
              <a:rPr lang="ru-RU" sz="4800" dirty="0" smtClean="0"/>
              <a:t>      г)</a:t>
            </a:r>
            <a:r>
              <a:rPr lang="ru-RU" sz="4800" dirty="0" smtClean="0">
                <a:hlinkClick r:id="rId2" action="ppaction://hlinksldjump"/>
              </a:rPr>
              <a:t>живицы</a:t>
            </a:r>
            <a:endParaRPr lang="ru-RU" sz="4800" dirty="0"/>
          </a:p>
        </p:txBody>
      </p:sp>
      <p:sp>
        <p:nvSpPr>
          <p:cNvPr id="3" name="Прямоугольник 2"/>
          <p:cNvSpPr/>
          <p:nvPr/>
        </p:nvSpPr>
        <p:spPr>
          <a:xfrm>
            <a:off x="8100392" y="6237312"/>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39975972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2656"/>
            <a:ext cx="8496944" cy="6186309"/>
          </a:xfrm>
          <a:prstGeom prst="rect">
            <a:avLst/>
          </a:prstGeom>
        </p:spPr>
        <p:txBody>
          <a:bodyPr wrap="square">
            <a:spAutoFit/>
          </a:bodyPr>
          <a:lstStyle/>
          <a:p>
            <a:pPr lvl="0"/>
            <a:r>
              <a:rPr lang="ru-RU" sz="4400" b="1" dirty="0"/>
              <a:t>В целях восстановления растений занесенных в красную книгу </a:t>
            </a:r>
            <a:br>
              <a:rPr lang="ru-RU" sz="4400" b="1" dirty="0"/>
            </a:br>
            <a:r>
              <a:rPr lang="ru-RU" sz="4400" b="1" dirty="0"/>
              <a:t>на территориях лесопарков высаживают:</a:t>
            </a:r>
            <a:endParaRPr lang="ru-RU" sz="4400" dirty="0"/>
          </a:p>
          <a:p>
            <a:r>
              <a:rPr lang="ru-RU" sz="4400" dirty="0" smtClean="0"/>
              <a:t>А)</a:t>
            </a:r>
            <a:r>
              <a:rPr lang="ru-RU" sz="4400" dirty="0" smtClean="0">
                <a:hlinkClick r:id="rId2" action="ppaction://hlinksldjump"/>
              </a:rPr>
              <a:t>Полынь </a:t>
            </a:r>
            <a:r>
              <a:rPr lang="ru-RU" sz="4400" dirty="0">
                <a:hlinkClick r:id="rId2" action="ppaction://hlinksldjump"/>
              </a:rPr>
              <a:t>горькую </a:t>
            </a:r>
            <a:endParaRPr lang="ru-RU" sz="4400" dirty="0" smtClean="0"/>
          </a:p>
          <a:p>
            <a:r>
              <a:rPr lang="ru-RU" sz="4400" dirty="0" smtClean="0"/>
              <a:t>Б)</a:t>
            </a:r>
            <a:r>
              <a:rPr lang="ru-RU" sz="4400" dirty="0" smtClean="0">
                <a:hlinkClick r:id="rId2" action="ppaction://hlinksldjump"/>
              </a:rPr>
              <a:t>подорожник </a:t>
            </a:r>
            <a:r>
              <a:rPr lang="ru-RU" sz="4400" dirty="0">
                <a:hlinkClick r:id="rId2" action="ppaction://hlinksldjump"/>
              </a:rPr>
              <a:t>большой</a:t>
            </a:r>
            <a:r>
              <a:rPr lang="ru-RU" sz="4400" dirty="0"/>
              <a:t> </a:t>
            </a:r>
            <a:endParaRPr lang="ru-RU" sz="4400" dirty="0" smtClean="0"/>
          </a:p>
          <a:p>
            <a:r>
              <a:rPr lang="ru-RU" sz="4400" dirty="0" smtClean="0"/>
              <a:t>В)</a:t>
            </a:r>
            <a:r>
              <a:rPr lang="ru-RU" sz="4400" dirty="0" smtClean="0">
                <a:hlinkClick r:id="rId3" action="ppaction://hlinksldjump"/>
              </a:rPr>
              <a:t>ландыш </a:t>
            </a:r>
            <a:r>
              <a:rPr lang="ru-RU" sz="4400" dirty="0">
                <a:hlinkClick r:id="rId3" action="ppaction://hlinksldjump"/>
              </a:rPr>
              <a:t>майский</a:t>
            </a:r>
            <a:r>
              <a:rPr lang="ru-RU" sz="4400" dirty="0"/>
              <a:t> </a:t>
            </a:r>
            <a:endParaRPr lang="ru-RU" sz="4400" dirty="0" smtClean="0"/>
          </a:p>
          <a:p>
            <a:r>
              <a:rPr lang="ru-RU" sz="4400" dirty="0" smtClean="0"/>
              <a:t>Г)</a:t>
            </a:r>
            <a:r>
              <a:rPr lang="ru-RU" sz="4400" dirty="0" smtClean="0">
                <a:hlinkClick r:id="rId2" action="ppaction://hlinksldjump"/>
              </a:rPr>
              <a:t>одуванчик </a:t>
            </a:r>
            <a:r>
              <a:rPr lang="ru-RU" sz="4400" dirty="0">
                <a:hlinkClick r:id="rId2" action="ppaction://hlinksldjump"/>
              </a:rPr>
              <a:t>лекарственный</a:t>
            </a:r>
            <a:endParaRPr lang="ru-RU" sz="4400" dirty="0"/>
          </a:p>
        </p:txBody>
      </p:sp>
      <p:sp>
        <p:nvSpPr>
          <p:cNvPr id="3" name="Прямоугольник 2"/>
          <p:cNvSpPr/>
          <p:nvPr/>
        </p:nvSpPr>
        <p:spPr>
          <a:xfrm>
            <a:off x="8172400" y="6334299"/>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9730039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496944" cy="3785652"/>
          </a:xfrm>
          <a:prstGeom prst="rect">
            <a:avLst/>
          </a:prstGeom>
        </p:spPr>
        <p:txBody>
          <a:bodyPr wrap="square">
            <a:spAutoFit/>
          </a:bodyPr>
          <a:lstStyle/>
          <a:p>
            <a:pPr lvl="0"/>
            <a:r>
              <a:rPr lang="ru-RU" sz="4800" b="1" dirty="0"/>
              <a:t>Были уничтожены человеком</a:t>
            </a:r>
            <a:r>
              <a:rPr lang="ru-RU" sz="4800" b="1" dirty="0" smtClean="0"/>
              <a:t>:</a:t>
            </a:r>
          </a:p>
          <a:p>
            <a:pPr lvl="0"/>
            <a:endParaRPr lang="ru-RU" sz="4800" dirty="0"/>
          </a:p>
          <a:p>
            <a:r>
              <a:rPr lang="ru-RU" sz="4800" dirty="0" smtClean="0"/>
              <a:t>А)</a:t>
            </a:r>
            <a:r>
              <a:rPr lang="ru-RU" sz="4800" dirty="0" smtClean="0">
                <a:hlinkClick r:id="rId2" action="ppaction://hlinksldjump"/>
              </a:rPr>
              <a:t>Зубры</a:t>
            </a:r>
            <a:r>
              <a:rPr lang="ru-RU" sz="4800" dirty="0"/>
              <a:t> </a:t>
            </a:r>
            <a:r>
              <a:rPr lang="ru-RU" sz="4800" dirty="0" smtClean="0"/>
              <a:t>            б)</a:t>
            </a:r>
            <a:r>
              <a:rPr lang="ru-RU" sz="4800" dirty="0" smtClean="0">
                <a:hlinkClick r:id="rId3" action="ppaction://hlinksldjump"/>
              </a:rPr>
              <a:t>бобры</a:t>
            </a:r>
            <a:r>
              <a:rPr lang="ru-RU" sz="4800" dirty="0" smtClean="0"/>
              <a:t> </a:t>
            </a:r>
          </a:p>
          <a:p>
            <a:r>
              <a:rPr lang="ru-RU" sz="4800" dirty="0" smtClean="0"/>
              <a:t>в)</a:t>
            </a:r>
            <a:r>
              <a:rPr lang="ru-RU" sz="4800" dirty="0" smtClean="0">
                <a:hlinkClick r:id="rId3" action="ppaction://hlinksldjump"/>
              </a:rPr>
              <a:t>комары</a:t>
            </a:r>
            <a:r>
              <a:rPr lang="ru-RU" sz="4800" dirty="0" smtClean="0"/>
              <a:t>            г)</a:t>
            </a:r>
            <a:r>
              <a:rPr lang="ru-RU" sz="4800" dirty="0" smtClean="0">
                <a:hlinkClick r:id="rId3" action="ppaction://hlinksldjump"/>
              </a:rPr>
              <a:t>утконосы</a:t>
            </a:r>
            <a:endParaRPr lang="ru-RU" sz="4800" dirty="0"/>
          </a:p>
        </p:txBody>
      </p:sp>
      <p:sp>
        <p:nvSpPr>
          <p:cNvPr id="3" name="Прямоугольник 2"/>
          <p:cNvSpPr/>
          <p:nvPr/>
        </p:nvSpPr>
        <p:spPr>
          <a:xfrm>
            <a:off x="8033193" y="6309320"/>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11181458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424936" cy="5078313"/>
          </a:xfrm>
          <a:prstGeom prst="rect">
            <a:avLst/>
          </a:prstGeom>
        </p:spPr>
        <p:txBody>
          <a:bodyPr wrap="square">
            <a:spAutoFit/>
          </a:bodyPr>
          <a:lstStyle/>
          <a:p>
            <a:pPr lvl="0"/>
            <a:r>
              <a:rPr lang="ru-RU" sz="3600" b="1" dirty="0"/>
              <a:t>Удаление сухостойных, буреломных деревьев и валежника проводится с целью</a:t>
            </a:r>
            <a:r>
              <a:rPr lang="ru-RU" sz="3600" b="1" dirty="0" smtClean="0"/>
              <a:t>:</a:t>
            </a:r>
            <a:endParaRPr lang="ru-RU" sz="3600" dirty="0"/>
          </a:p>
          <a:p>
            <a:r>
              <a:rPr lang="ru-RU" sz="3600" dirty="0" smtClean="0"/>
              <a:t>А) </a:t>
            </a:r>
            <a:r>
              <a:rPr lang="ru-RU" sz="3600" dirty="0" smtClean="0">
                <a:hlinkClick r:id="rId2" action="ppaction://hlinksldjump"/>
              </a:rPr>
              <a:t>Обеспечения </a:t>
            </a:r>
            <a:r>
              <a:rPr lang="ru-RU" sz="3600" dirty="0">
                <a:hlinkClick r:id="rId2" action="ppaction://hlinksldjump"/>
              </a:rPr>
              <a:t>топливом городских котельных </a:t>
            </a:r>
            <a:endParaRPr lang="ru-RU" sz="3600" dirty="0" smtClean="0"/>
          </a:p>
          <a:p>
            <a:r>
              <a:rPr lang="ru-RU" sz="3600" dirty="0" smtClean="0"/>
              <a:t>Б) </a:t>
            </a:r>
            <a:r>
              <a:rPr lang="ru-RU" sz="3600" dirty="0" smtClean="0">
                <a:hlinkClick r:id="rId2" action="ppaction://hlinksldjump"/>
              </a:rPr>
              <a:t>Обеспечения </a:t>
            </a:r>
            <a:r>
              <a:rPr lang="ru-RU" sz="3600" dirty="0">
                <a:hlinkClick r:id="rId2" action="ppaction://hlinksldjump"/>
              </a:rPr>
              <a:t>топливом населения</a:t>
            </a:r>
            <a:endParaRPr lang="ru-RU" sz="3600" dirty="0"/>
          </a:p>
          <a:p>
            <a:r>
              <a:rPr lang="ru-RU" sz="3600" dirty="0" smtClean="0"/>
              <a:t>В) </a:t>
            </a:r>
            <a:r>
              <a:rPr lang="ru-RU" sz="3600" dirty="0" smtClean="0">
                <a:hlinkClick r:id="rId3" action="ppaction://hlinksldjump"/>
              </a:rPr>
              <a:t>Профилактики </a:t>
            </a:r>
            <a:r>
              <a:rPr lang="ru-RU" sz="3600" dirty="0">
                <a:hlinkClick r:id="rId3" action="ppaction://hlinksldjump"/>
              </a:rPr>
              <a:t>пожаров</a:t>
            </a:r>
            <a:r>
              <a:rPr lang="ru-RU" sz="3600" b="1" dirty="0"/>
              <a:t> </a:t>
            </a:r>
            <a:endParaRPr lang="ru-RU" sz="3600" b="1" dirty="0" smtClean="0"/>
          </a:p>
          <a:p>
            <a:r>
              <a:rPr lang="ru-RU" sz="3600" dirty="0" smtClean="0"/>
              <a:t>Г) </a:t>
            </a:r>
            <a:r>
              <a:rPr lang="ru-RU" sz="3600" dirty="0" smtClean="0">
                <a:hlinkClick r:id="rId2" action="ppaction://hlinksldjump"/>
              </a:rPr>
              <a:t>Улучшения </a:t>
            </a:r>
            <a:r>
              <a:rPr lang="ru-RU" sz="3600" dirty="0">
                <a:hlinkClick r:id="rId2" action="ppaction://hlinksldjump"/>
              </a:rPr>
              <a:t>кормовой базы жучков-древоточцев</a:t>
            </a:r>
            <a:endParaRPr lang="ru-RU" sz="3600" dirty="0"/>
          </a:p>
        </p:txBody>
      </p:sp>
      <p:sp>
        <p:nvSpPr>
          <p:cNvPr id="3" name="Прямоугольник 2"/>
          <p:cNvSpPr/>
          <p:nvPr/>
        </p:nvSpPr>
        <p:spPr>
          <a:xfrm>
            <a:off x="8100392" y="6309320"/>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20407618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496944" cy="5262979"/>
          </a:xfrm>
          <a:prstGeom prst="rect">
            <a:avLst/>
          </a:prstGeom>
        </p:spPr>
        <p:txBody>
          <a:bodyPr wrap="square">
            <a:spAutoFit/>
          </a:bodyPr>
          <a:lstStyle/>
          <a:p>
            <a:pPr lvl="0"/>
            <a:r>
              <a:rPr lang="ru-RU" sz="4800" b="1" dirty="0"/>
              <a:t>Как в народе называют летающие семена клёна и ясеня</a:t>
            </a:r>
            <a:endParaRPr lang="ru-RU" sz="4800" dirty="0"/>
          </a:p>
          <a:p>
            <a:r>
              <a:rPr lang="ru-RU" sz="4800" dirty="0" smtClean="0"/>
              <a:t>А)</a:t>
            </a:r>
            <a:r>
              <a:rPr lang="ru-RU" sz="4800" dirty="0" err="1" smtClean="0">
                <a:hlinkClick r:id="rId2" action="ppaction://hlinksldjump"/>
              </a:rPr>
              <a:t>Вертолётики</a:t>
            </a:r>
            <a:r>
              <a:rPr lang="ru-RU" sz="4800" dirty="0" smtClean="0"/>
              <a:t>  б)</a:t>
            </a:r>
            <a:r>
              <a:rPr lang="ru-RU" sz="4800" dirty="0" err="1" smtClean="0">
                <a:hlinkClick r:id="rId2" action="ppaction://hlinksldjump"/>
              </a:rPr>
              <a:t>Дирижаблики</a:t>
            </a:r>
            <a:r>
              <a:rPr lang="ru-RU" sz="4800" dirty="0"/>
              <a:t> </a:t>
            </a:r>
            <a:endParaRPr lang="ru-RU" sz="4800" dirty="0" smtClean="0"/>
          </a:p>
          <a:p>
            <a:r>
              <a:rPr lang="ru-RU" sz="4800" dirty="0" smtClean="0"/>
              <a:t>В)</a:t>
            </a:r>
            <a:r>
              <a:rPr lang="ru-RU" sz="4800" dirty="0" smtClean="0">
                <a:hlinkClick r:id="rId3" action="ppaction://hlinksldjump"/>
              </a:rPr>
              <a:t>Самолётики</a:t>
            </a:r>
            <a:r>
              <a:rPr lang="ru-RU" sz="4800" b="1" dirty="0"/>
              <a:t> </a:t>
            </a:r>
            <a:r>
              <a:rPr lang="ru-RU" sz="4800" b="1" dirty="0" smtClean="0"/>
              <a:t> </a:t>
            </a:r>
          </a:p>
          <a:p>
            <a:r>
              <a:rPr lang="ru-RU" sz="4800" b="1" dirty="0" smtClean="0"/>
              <a:t>г)</a:t>
            </a:r>
            <a:r>
              <a:rPr lang="ru-RU" sz="4800" dirty="0" err="1" smtClean="0">
                <a:hlinkClick r:id="rId2" action="ppaction://hlinksldjump"/>
              </a:rPr>
              <a:t>Дельтапланчики</a:t>
            </a:r>
            <a:endParaRPr lang="ru-RU" sz="4800" dirty="0"/>
          </a:p>
        </p:txBody>
      </p:sp>
      <p:sp>
        <p:nvSpPr>
          <p:cNvPr id="3" name="Прямоугольник 2"/>
          <p:cNvSpPr/>
          <p:nvPr/>
        </p:nvSpPr>
        <p:spPr>
          <a:xfrm>
            <a:off x="8010507" y="6309320"/>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36005575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332656"/>
            <a:ext cx="8064896" cy="3785652"/>
          </a:xfrm>
          <a:prstGeom prst="rect">
            <a:avLst/>
          </a:prstGeom>
        </p:spPr>
        <p:txBody>
          <a:bodyPr wrap="square">
            <a:spAutoFit/>
          </a:bodyPr>
          <a:lstStyle/>
          <a:p>
            <a:pPr lvl="0"/>
            <a:r>
              <a:rPr lang="ru-RU" sz="4800" b="1" dirty="0"/>
              <a:t>Какой фрукт не относится к цитрусовым</a:t>
            </a:r>
            <a:r>
              <a:rPr lang="ru-RU" sz="4800" b="1" dirty="0" smtClean="0"/>
              <a:t>?</a:t>
            </a:r>
          </a:p>
          <a:p>
            <a:pPr lvl="0"/>
            <a:endParaRPr lang="ru-RU" sz="4800" dirty="0"/>
          </a:p>
          <a:p>
            <a:r>
              <a:rPr lang="ru-RU" sz="4800" dirty="0" smtClean="0"/>
              <a:t>А)</a:t>
            </a:r>
            <a:r>
              <a:rPr lang="ru-RU" sz="4800" dirty="0" smtClean="0">
                <a:hlinkClick r:id="rId2" action="ppaction://hlinksldjump"/>
              </a:rPr>
              <a:t>Лимон</a:t>
            </a:r>
            <a:r>
              <a:rPr lang="ru-RU" sz="4800" dirty="0" smtClean="0"/>
              <a:t>       б)</a:t>
            </a:r>
            <a:r>
              <a:rPr lang="ru-RU" sz="4800" dirty="0" smtClean="0">
                <a:hlinkClick r:id="rId2" action="ppaction://hlinksldjump"/>
              </a:rPr>
              <a:t>лайм</a:t>
            </a:r>
            <a:r>
              <a:rPr lang="ru-RU" sz="4800" dirty="0"/>
              <a:t> </a:t>
            </a:r>
            <a:endParaRPr lang="ru-RU" sz="4800" dirty="0" smtClean="0"/>
          </a:p>
          <a:p>
            <a:r>
              <a:rPr lang="ru-RU" sz="4800" dirty="0" smtClean="0"/>
              <a:t>В)</a:t>
            </a:r>
            <a:r>
              <a:rPr lang="ru-RU" sz="4800" dirty="0" smtClean="0">
                <a:hlinkClick r:id="rId3" action="ppaction://hlinksldjump"/>
              </a:rPr>
              <a:t>киви</a:t>
            </a:r>
            <a:r>
              <a:rPr lang="ru-RU" sz="4800" b="1" dirty="0"/>
              <a:t> </a:t>
            </a:r>
            <a:r>
              <a:rPr lang="ru-RU" sz="4800" b="1" dirty="0" smtClean="0"/>
              <a:t>           г)</a:t>
            </a:r>
            <a:r>
              <a:rPr lang="ru-RU" sz="4800" dirty="0" smtClean="0">
                <a:hlinkClick r:id="rId2" action="ppaction://hlinksldjump"/>
              </a:rPr>
              <a:t>грейпфрут</a:t>
            </a:r>
            <a:endParaRPr lang="ru-RU" sz="4800" dirty="0"/>
          </a:p>
        </p:txBody>
      </p:sp>
      <p:sp>
        <p:nvSpPr>
          <p:cNvPr id="3" name="Прямоугольник 2"/>
          <p:cNvSpPr/>
          <p:nvPr/>
        </p:nvSpPr>
        <p:spPr>
          <a:xfrm>
            <a:off x="7956376" y="6165304"/>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405966035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04664"/>
            <a:ext cx="8496944" cy="4524315"/>
          </a:xfrm>
          <a:prstGeom prst="rect">
            <a:avLst/>
          </a:prstGeom>
        </p:spPr>
        <p:txBody>
          <a:bodyPr wrap="square">
            <a:spAutoFit/>
          </a:bodyPr>
          <a:lstStyle/>
          <a:p>
            <a:pPr lvl="0"/>
            <a:r>
              <a:rPr lang="ru-RU" sz="4800" b="1" dirty="0"/>
              <a:t>Плоды какого растения часто называют корольком</a:t>
            </a:r>
            <a:r>
              <a:rPr lang="ru-RU" sz="4800" b="1" dirty="0" smtClean="0"/>
              <a:t>?</a:t>
            </a:r>
          </a:p>
          <a:p>
            <a:pPr lvl="0"/>
            <a:endParaRPr lang="ru-RU" sz="4800" dirty="0"/>
          </a:p>
          <a:p>
            <a:r>
              <a:rPr lang="ru-RU" sz="4800" dirty="0" smtClean="0"/>
              <a:t>А)</a:t>
            </a:r>
            <a:r>
              <a:rPr lang="ru-RU" sz="4800" dirty="0" smtClean="0">
                <a:hlinkClick r:id="rId2" action="ppaction://hlinksldjump"/>
              </a:rPr>
              <a:t>Слива</a:t>
            </a:r>
            <a:r>
              <a:rPr lang="ru-RU" sz="4800" dirty="0" smtClean="0"/>
              <a:t>        </a:t>
            </a:r>
            <a:r>
              <a:rPr lang="ru-RU" sz="4800" dirty="0"/>
              <a:t> </a:t>
            </a:r>
            <a:r>
              <a:rPr lang="ru-RU" sz="4800" dirty="0" smtClean="0"/>
              <a:t>б)</a:t>
            </a:r>
            <a:r>
              <a:rPr lang="ru-RU" sz="4800" dirty="0" smtClean="0">
                <a:hlinkClick r:id="rId3" action="ppaction://hlinksldjump"/>
              </a:rPr>
              <a:t>хурма</a:t>
            </a:r>
            <a:r>
              <a:rPr lang="ru-RU" sz="4800" b="1" dirty="0"/>
              <a:t> </a:t>
            </a:r>
            <a:endParaRPr lang="ru-RU" sz="4800" b="1" dirty="0" smtClean="0"/>
          </a:p>
          <a:p>
            <a:r>
              <a:rPr lang="ru-RU" sz="4800" b="1" dirty="0" smtClean="0"/>
              <a:t>в)</a:t>
            </a:r>
            <a:r>
              <a:rPr lang="ru-RU" sz="4800" dirty="0" smtClean="0">
                <a:hlinkClick r:id="rId2" action="ppaction://hlinksldjump"/>
              </a:rPr>
              <a:t>айва</a:t>
            </a:r>
            <a:r>
              <a:rPr lang="ru-RU" sz="4800" dirty="0" smtClean="0"/>
              <a:t>             г)</a:t>
            </a:r>
            <a:r>
              <a:rPr lang="ru-RU" sz="4800" dirty="0" smtClean="0">
                <a:hlinkClick r:id="rId2" action="ppaction://hlinksldjump"/>
              </a:rPr>
              <a:t>персик</a:t>
            </a:r>
            <a:endParaRPr lang="ru-RU" sz="4800" dirty="0"/>
          </a:p>
        </p:txBody>
      </p:sp>
      <p:sp>
        <p:nvSpPr>
          <p:cNvPr id="3" name="Прямоугольник 2"/>
          <p:cNvSpPr/>
          <p:nvPr/>
        </p:nvSpPr>
        <p:spPr>
          <a:xfrm>
            <a:off x="7938499" y="6165304"/>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10300823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0738" y="1196752"/>
            <a:ext cx="8208912" cy="3695371"/>
          </a:xfrm>
          <a:prstGeom prst="rect">
            <a:avLst/>
          </a:prstGeom>
        </p:spPr>
        <p:txBody>
          <a:bodyPr wrap="square">
            <a:spAutoFit/>
          </a:bodyPr>
          <a:lstStyle/>
          <a:p>
            <a:pPr lvl="0">
              <a:lnSpc>
                <a:spcPct val="115000"/>
              </a:lnSpc>
              <a:spcAft>
                <a:spcPts val="750"/>
              </a:spcAft>
            </a:pPr>
            <a:r>
              <a:rPr lang="ru-RU" sz="4800" dirty="0" smtClean="0">
                <a:solidFill>
                  <a:srgbClr val="000000"/>
                </a:solidFill>
                <a:effectLst/>
                <a:latin typeface="Times New Roman"/>
                <a:ea typeface="SimSun"/>
              </a:rPr>
              <a:t>Какое растение называют дикой розой?</a:t>
            </a:r>
            <a:endParaRPr lang="ru-RU" sz="4800" dirty="0" smtClean="0">
              <a:effectLst/>
              <a:latin typeface="Calibri"/>
              <a:ea typeface="SimSun"/>
            </a:endParaRPr>
          </a:p>
          <a:p>
            <a:pPr>
              <a:lnSpc>
                <a:spcPct val="115000"/>
              </a:lnSpc>
              <a:spcAft>
                <a:spcPts val="750"/>
              </a:spcAft>
            </a:pPr>
            <a:r>
              <a:rPr lang="ru-RU" sz="4800" dirty="0" smtClean="0">
                <a:solidFill>
                  <a:srgbClr val="000000"/>
                </a:solidFill>
                <a:effectLst/>
                <a:latin typeface="Times New Roman"/>
                <a:ea typeface="SimSun"/>
              </a:rPr>
              <a:t>А)  </a:t>
            </a:r>
            <a:r>
              <a:rPr lang="ru-RU" sz="4800" dirty="0" smtClean="0">
                <a:solidFill>
                  <a:srgbClr val="000000"/>
                </a:solidFill>
                <a:effectLst/>
                <a:latin typeface="Times New Roman"/>
                <a:ea typeface="SimSun"/>
                <a:hlinkClick r:id="rId2" action="ppaction://hlinksldjump"/>
              </a:rPr>
              <a:t>Шиповник</a:t>
            </a:r>
            <a:r>
              <a:rPr lang="ru-RU" sz="4800" dirty="0" smtClean="0">
                <a:solidFill>
                  <a:srgbClr val="000000"/>
                </a:solidFill>
                <a:effectLst/>
                <a:latin typeface="Open Sans"/>
                <a:ea typeface="SimSun"/>
              </a:rPr>
              <a:t>     б) </a:t>
            </a:r>
            <a:r>
              <a:rPr lang="ru-RU" sz="4800" dirty="0" smtClean="0">
                <a:solidFill>
                  <a:srgbClr val="000000"/>
                </a:solidFill>
                <a:effectLst/>
                <a:latin typeface="Times New Roman"/>
                <a:ea typeface="SimSun"/>
                <a:hlinkClick r:id="rId3" action="ppaction://hlinksldjump"/>
              </a:rPr>
              <a:t>жасмин</a:t>
            </a:r>
            <a:r>
              <a:rPr lang="ru-RU" sz="4800" dirty="0" smtClean="0">
                <a:solidFill>
                  <a:srgbClr val="000000"/>
                </a:solidFill>
                <a:effectLst/>
                <a:latin typeface="Times New Roman"/>
                <a:ea typeface="SimSun"/>
              </a:rPr>
              <a:t> </a:t>
            </a:r>
          </a:p>
          <a:p>
            <a:pPr>
              <a:lnSpc>
                <a:spcPct val="115000"/>
              </a:lnSpc>
              <a:spcAft>
                <a:spcPts val="750"/>
              </a:spcAft>
            </a:pPr>
            <a:r>
              <a:rPr lang="ru-RU" sz="4800" dirty="0" smtClean="0">
                <a:solidFill>
                  <a:srgbClr val="000000"/>
                </a:solidFill>
                <a:effectLst/>
                <a:latin typeface="Times New Roman"/>
                <a:ea typeface="SimSun"/>
              </a:rPr>
              <a:t>в) </a:t>
            </a:r>
            <a:r>
              <a:rPr lang="ru-RU" sz="4800" dirty="0" smtClean="0">
                <a:solidFill>
                  <a:srgbClr val="000000"/>
                </a:solidFill>
                <a:effectLst/>
                <a:latin typeface="Times New Roman"/>
                <a:ea typeface="SimSun"/>
                <a:hlinkClick r:id="rId3" action="ppaction://hlinksldjump"/>
              </a:rPr>
              <a:t>акация</a:t>
            </a:r>
            <a:r>
              <a:rPr lang="ru-RU" sz="4800" dirty="0" smtClean="0">
                <a:solidFill>
                  <a:srgbClr val="000000"/>
                </a:solidFill>
                <a:effectLst/>
                <a:latin typeface="Times New Roman"/>
                <a:ea typeface="SimSun"/>
              </a:rPr>
              <a:t>               г) </a:t>
            </a:r>
            <a:r>
              <a:rPr lang="ru-RU" sz="4800" dirty="0" smtClean="0">
                <a:solidFill>
                  <a:srgbClr val="000000"/>
                </a:solidFill>
                <a:effectLst/>
                <a:latin typeface="Times New Roman"/>
                <a:ea typeface="SimSun"/>
                <a:hlinkClick r:id="rId3" action="ppaction://hlinksldjump"/>
              </a:rPr>
              <a:t>розмарин</a:t>
            </a:r>
            <a:endParaRPr lang="ru-RU" sz="4800" dirty="0">
              <a:effectLst/>
              <a:latin typeface="Calibri"/>
              <a:ea typeface="SimSun"/>
            </a:endParaRPr>
          </a:p>
        </p:txBody>
      </p:sp>
      <p:sp>
        <p:nvSpPr>
          <p:cNvPr id="3" name="Прямоугольник 2"/>
          <p:cNvSpPr/>
          <p:nvPr/>
        </p:nvSpPr>
        <p:spPr>
          <a:xfrm>
            <a:off x="7707677" y="5877272"/>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35542837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32656"/>
            <a:ext cx="8424936" cy="4524315"/>
          </a:xfrm>
          <a:prstGeom prst="rect">
            <a:avLst/>
          </a:prstGeom>
        </p:spPr>
        <p:txBody>
          <a:bodyPr wrap="square">
            <a:spAutoFit/>
          </a:bodyPr>
          <a:lstStyle/>
          <a:p>
            <a:pPr lvl="0"/>
            <a:r>
              <a:rPr lang="ru-RU" sz="4800" b="1" dirty="0"/>
              <a:t>Какого названия для различных видов ивы не существует</a:t>
            </a:r>
            <a:r>
              <a:rPr lang="ru-RU" sz="4800" b="1" dirty="0" smtClean="0"/>
              <a:t>?</a:t>
            </a:r>
          </a:p>
          <a:p>
            <a:pPr lvl="0"/>
            <a:endParaRPr lang="ru-RU" sz="4800" dirty="0"/>
          </a:p>
          <a:p>
            <a:r>
              <a:rPr lang="ru-RU" sz="4800" dirty="0" smtClean="0"/>
              <a:t>А)</a:t>
            </a:r>
            <a:r>
              <a:rPr lang="ru-RU" sz="4800" dirty="0" smtClean="0">
                <a:hlinkClick r:id="rId2" action="ppaction://hlinksldjump"/>
              </a:rPr>
              <a:t>Чернотал</a:t>
            </a:r>
            <a:r>
              <a:rPr lang="ru-RU" sz="4800" dirty="0"/>
              <a:t> </a:t>
            </a:r>
            <a:r>
              <a:rPr lang="ru-RU" sz="4800" dirty="0" smtClean="0"/>
              <a:t>   б)</a:t>
            </a:r>
            <a:r>
              <a:rPr lang="ru-RU" sz="4800" dirty="0" err="1" smtClean="0">
                <a:hlinkClick r:id="rId3" action="ppaction://hlinksldjump"/>
              </a:rPr>
              <a:t>Кривотал</a:t>
            </a:r>
            <a:r>
              <a:rPr lang="ru-RU" sz="4800" dirty="0"/>
              <a:t> </a:t>
            </a:r>
            <a:endParaRPr lang="ru-RU" sz="4800" dirty="0" smtClean="0"/>
          </a:p>
          <a:p>
            <a:r>
              <a:rPr lang="ru-RU" sz="4800" b="1" dirty="0" smtClean="0"/>
              <a:t>В)</a:t>
            </a:r>
            <a:r>
              <a:rPr lang="ru-RU" sz="4800" dirty="0" smtClean="0">
                <a:hlinkClick r:id="rId2" action="ppaction://hlinksldjump"/>
              </a:rPr>
              <a:t>Тал </a:t>
            </a:r>
            <a:r>
              <a:rPr lang="ru-RU" sz="4800" dirty="0" smtClean="0"/>
              <a:t>               г)</a:t>
            </a:r>
            <a:r>
              <a:rPr lang="ru-RU" sz="4800" dirty="0" smtClean="0">
                <a:hlinkClick r:id="rId2" action="ppaction://hlinksldjump"/>
              </a:rPr>
              <a:t>Краснотал</a:t>
            </a:r>
            <a:endParaRPr lang="ru-RU" sz="4800" dirty="0"/>
          </a:p>
        </p:txBody>
      </p:sp>
      <p:sp>
        <p:nvSpPr>
          <p:cNvPr id="3" name="Прямоугольник 2"/>
          <p:cNvSpPr/>
          <p:nvPr/>
        </p:nvSpPr>
        <p:spPr>
          <a:xfrm>
            <a:off x="7938499" y="6165304"/>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298200676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424936" cy="3785652"/>
          </a:xfrm>
          <a:prstGeom prst="rect">
            <a:avLst/>
          </a:prstGeom>
        </p:spPr>
        <p:txBody>
          <a:bodyPr wrap="square">
            <a:spAutoFit/>
          </a:bodyPr>
          <a:lstStyle/>
          <a:p>
            <a:pPr lvl="0"/>
            <a:r>
              <a:rPr lang="ru-RU" sz="4800" b="1" u="sng" dirty="0"/>
              <a:t>Г</a:t>
            </a:r>
            <a:r>
              <a:rPr lang="ru-RU" sz="4800" b="1" dirty="0"/>
              <a:t>де зимой обычно ночует тетерев</a:t>
            </a:r>
            <a:r>
              <a:rPr lang="ru-RU" sz="4800" b="1" dirty="0" smtClean="0"/>
              <a:t>?</a:t>
            </a:r>
          </a:p>
          <a:p>
            <a:pPr lvl="0"/>
            <a:endParaRPr lang="ru-RU" sz="4800" dirty="0"/>
          </a:p>
          <a:p>
            <a:r>
              <a:rPr lang="ru-RU" sz="4800" dirty="0" smtClean="0"/>
              <a:t>А)</a:t>
            </a:r>
            <a:r>
              <a:rPr lang="ru-RU" sz="4800" dirty="0" smtClean="0">
                <a:hlinkClick r:id="rId2" action="ppaction://hlinksldjump"/>
              </a:rPr>
              <a:t>В </a:t>
            </a:r>
            <a:r>
              <a:rPr lang="ru-RU" sz="4800" dirty="0">
                <a:hlinkClick r:id="rId2" action="ppaction://hlinksldjump"/>
              </a:rPr>
              <a:t>гнезде</a:t>
            </a:r>
            <a:r>
              <a:rPr lang="ru-RU" sz="4800" dirty="0"/>
              <a:t> </a:t>
            </a:r>
            <a:r>
              <a:rPr lang="ru-RU" sz="4800" dirty="0" smtClean="0"/>
              <a:t>      б)</a:t>
            </a:r>
            <a:r>
              <a:rPr lang="ru-RU" sz="4800" dirty="0" smtClean="0">
                <a:hlinkClick r:id="rId2" action="ppaction://hlinksldjump"/>
              </a:rPr>
              <a:t>В </a:t>
            </a:r>
            <a:r>
              <a:rPr lang="ru-RU" sz="4800" dirty="0">
                <a:hlinkClick r:id="rId2" action="ppaction://hlinksldjump"/>
              </a:rPr>
              <a:t>дупле</a:t>
            </a:r>
            <a:endParaRPr lang="ru-RU" sz="4800" dirty="0"/>
          </a:p>
          <a:p>
            <a:r>
              <a:rPr lang="ru-RU" sz="4800" dirty="0" smtClean="0"/>
              <a:t>В)</a:t>
            </a:r>
            <a:r>
              <a:rPr lang="ru-RU" sz="4800" dirty="0" smtClean="0">
                <a:hlinkClick r:id="rId3" action="ppaction://hlinksldjump"/>
              </a:rPr>
              <a:t>В </a:t>
            </a:r>
            <a:r>
              <a:rPr lang="ru-RU" sz="4800" dirty="0">
                <a:hlinkClick r:id="rId3" action="ppaction://hlinksldjump"/>
              </a:rPr>
              <a:t>снегу </a:t>
            </a:r>
            <a:r>
              <a:rPr lang="ru-RU" sz="4800" dirty="0" smtClean="0"/>
              <a:t>         г)</a:t>
            </a:r>
            <a:r>
              <a:rPr lang="ru-RU" sz="4800" dirty="0" smtClean="0">
                <a:hlinkClick r:id="rId2" action="ppaction://hlinksldjump"/>
              </a:rPr>
              <a:t>На </a:t>
            </a:r>
            <a:r>
              <a:rPr lang="ru-RU" sz="4800" dirty="0">
                <a:hlinkClick r:id="rId2" action="ppaction://hlinksldjump"/>
              </a:rPr>
              <a:t>ветке</a:t>
            </a:r>
            <a:endParaRPr lang="ru-RU" sz="4800" dirty="0"/>
          </a:p>
        </p:txBody>
      </p:sp>
      <p:sp>
        <p:nvSpPr>
          <p:cNvPr id="3" name="Прямоугольник 2"/>
          <p:cNvSpPr/>
          <p:nvPr/>
        </p:nvSpPr>
        <p:spPr>
          <a:xfrm>
            <a:off x="7812360" y="6165304"/>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299845911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28901" cy="6858000"/>
          </a:xfrm>
        </p:spPr>
      </p:pic>
    </p:spTree>
    <p:extLst>
      <p:ext uri="{BB962C8B-B14F-4D97-AF65-F5344CB8AC3E}">
        <p14:creationId xmlns:p14="http://schemas.microsoft.com/office/powerpoint/2010/main" val="391049793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1081" y="404664"/>
            <a:ext cx="7992888" cy="2308324"/>
          </a:xfrm>
          <a:prstGeom prst="rect">
            <a:avLst/>
          </a:prstGeom>
        </p:spPr>
        <p:txBody>
          <a:bodyPr wrap="square">
            <a:spAutoFit/>
          </a:bodyPr>
          <a:lstStyle/>
          <a:p>
            <a:r>
              <a:rPr lang="ru-RU" sz="2400" b="1" dirty="0">
                <a:solidFill>
                  <a:srgbClr val="222222"/>
                </a:solidFill>
                <a:latin typeface="arial"/>
              </a:rPr>
              <a:t>Размножение папоротников спорами</a:t>
            </a:r>
            <a:r>
              <a:rPr lang="ru-RU" sz="2400" dirty="0">
                <a:solidFill>
                  <a:srgbClr val="222222"/>
                </a:solidFill>
                <a:latin typeface="arial"/>
              </a:rPr>
              <a:t> </a:t>
            </a:r>
            <a:endParaRPr lang="ru-RU" sz="2400" dirty="0" smtClean="0">
              <a:solidFill>
                <a:srgbClr val="222222"/>
              </a:solidFill>
              <a:latin typeface="arial"/>
            </a:endParaRPr>
          </a:p>
          <a:p>
            <a:r>
              <a:rPr lang="ru-RU" sz="2400" dirty="0" smtClean="0">
                <a:solidFill>
                  <a:srgbClr val="222222"/>
                </a:solidFill>
                <a:latin typeface="arial"/>
              </a:rPr>
              <a:t>Цикл </a:t>
            </a:r>
            <a:r>
              <a:rPr lang="ru-RU" sz="2400" b="1" dirty="0" smtClean="0">
                <a:solidFill>
                  <a:srgbClr val="222222"/>
                </a:solidFill>
                <a:latin typeface="arial"/>
              </a:rPr>
              <a:t>размножения </a:t>
            </a:r>
            <a:r>
              <a:rPr lang="ru-RU" sz="2400" b="1" dirty="0">
                <a:solidFill>
                  <a:srgbClr val="222222"/>
                </a:solidFill>
                <a:latin typeface="arial"/>
              </a:rPr>
              <a:t>папоротников</a:t>
            </a:r>
            <a:r>
              <a:rPr lang="ru-RU" sz="2400" dirty="0">
                <a:solidFill>
                  <a:srgbClr val="222222"/>
                </a:solidFill>
                <a:latin typeface="arial"/>
              </a:rPr>
              <a:t> включает сбор созревших спор, хранение их для дозревания и высадку в грунт. Споры у растений размещены в спорангиях, расположенных точечно — в сорусах. При созревании спорангии становятся коричневыми.</a:t>
            </a:r>
            <a:endParaRPr lang="ru-RU" sz="2400" dirty="0"/>
          </a:p>
        </p:txBody>
      </p:sp>
      <p:pic>
        <p:nvPicPr>
          <p:cNvPr id="1026" name="Picture 2" descr="C:\Users\admin\Downloads\razmnogenie-sporam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068960"/>
            <a:ext cx="4762500" cy="3238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006961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dmin\Downloads\загруженное.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980728"/>
            <a:ext cx="6116711" cy="4465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021303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dmin\Downloads\1766-300x22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2474894"/>
            <a:ext cx="5112568" cy="3834426"/>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755576" y="332656"/>
            <a:ext cx="7848872" cy="2031325"/>
          </a:xfrm>
          <a:prstGeom prst="rect">
            <a:avLst/>
          </a:prstGeom>
        </p:spPr>
        <p:txBody>
          <a:bodyPr wrap="square">
            <a:spAutoFit/>
          </a:bodyPr>
          <a:lstStyle/>
          <a:p>
            <a:r>
              <a:rPr lang="ru-RU" dirty="0" err="1">
                <a:solidFill>
                  <a:srgbClr val="333333"/>
                </a:solidFill>
                <a:latin typeface="Helvetica"/>
              </a:rPr>
              <a:t>Шипо́вник</a:t>
            </a:r>
            <a:r>
              <a:rPr lang="ru-RU" dirty="0">
                <a:solidFill>
                  <a:srgbClr val="333333"/>
                </a:solidFill>
                <a:latin typeface="Helvetica"/>
              </a:rPr>
              <a:t> (лат. </a:t>
            </a:r>
            <a:r>
              <a:rPr lang="ru-RU" dirty="0" err="1">
                <a:solidFill>
                  <a:srgbClr val="333333"/>
                </a:solidFill>
                <a:latin typeface="Helvetica"/>
              </a:rPr>
              <a:t>Rósa</a:t>
            </a:r>
            <a:r>
              <a:rPr lang="ru-RU" dirty="0">
                <a:solidFill>
                  <a:srgbClr val="333333"/>
                </a:solidFill>
                <a:latin typeface="Helvetica"/>
              </a:rPr>
              <a:t>) — род дикорастущих растений семейства Розовые. Имеет множество культурных форм, разводимых под названием Роза. </a:t>
            </a:r>
            <a:r>
              <a:rPr lang="ru-RU" dirty="0"/>
              <a:t/>
            </a:r>
            <a:br>
              <a:rPr lang="ru-RU" dirty="0"/>
            </a:br>
            <a:r>
              <a:rPr lang="ru-RU" dirty="0"/>
              <a:t/>
            </a:r>
            <a:br>
              <a:rPr lang="ru-RU" dirty="0"/>
            </a:br>
            <a:r>
              <a:rPr lang="ru-RU" dirty="0">
                <a:solidFill>
                  <a:srgbClr val="333333"/>
                </a:solidFill>
                <a:latin typeface="Helvetica"/>
              </a:rPr>
              <a:t>Наибольшее распространение и хозяйственное значение имеет Шиповник майский (</a:t>
            </a:r>
            <a:r>
              <a:rPr lang="ru-RU" dirty="0" err="1">
                <a:solidFill>
                  <a:srgbClr val="333333"/>
                </a:solidFill>
                <a:latin typeface="Helvetica"/>
              </a:rPr>
              <a:t>Rosa</a:t>
            </a:r>
            <a:r>
              <a:rPr lang="ru-RU" dirty="0">
                <a:solidFill>
                  <a:srgbClr val="333333"/>
                </a:solidFill>
                <a:latin typeface="Helvetica"/>
              </a:rPr>
              <a:t> </a:t>
            </a:r>
            <a:r>
              <a:rPr lang="ru-RU" dirty="0" err="1">
                <a:solidFill>
                  <a:srgbClr val="333333"/>
                </a:solidFill>
                <a:latin typeface="Helvetica"/>
              </a:rPr>
              <a:t>majalis</a:t>
            </a:r>
            <a:r>
              <a:rPr lang="ru-RU" dirty="0">
                <a:solidFill>
                  <a:srgbClr val="333333"/>
                </a:solidFill>
                <a:latin typeface="Helvetica"/>
              </a:rPr>
              <a:t> </a:t>
            </a:r>
            <a:r>
              <a:rPr lang="ru-RU" dirty="0" err="1">
                <a:solidFill>
                  <a:srgbClr val="333333"/>
                </a:solidFill>
                <a:latin typeface="Helvetica"/>
              </a:rPr>
              <a:t>Herrm</a:t>
            </a:r>
            <a:r>
              <a:rPr lang="ru-RU" dirty="0">
                <a:solidFill>
                  <a:srgbClr val="333333"/>
                </a:solidFill>
                <a:latin typeface="Helvetica"/>
              </a:rPr>
              <a:t>.) (синоним — Шиповник коричный (</a:t>
            </a:r>
            <a:r>
              <a:rPr lang="ru-RU" dirty="0" err="1">
                <a:solidFill>
                  <a:srgbClr val="333333"/>
                </a:solidFill>
                <a:latin typeface="Helvetica"/>
              </a:rPr>
              <a:t>Rosa</a:t>
            </a:r>
            <a:r>
              <a:rPr lang="ru-RU" dirty="0">
                <a:solidFill>
                  <a:srgbClr val="333333"/>
                </a:solidFill>
                <a:latin typeface="Helvetica"/>
              </a:rPr>
              <a:t> </a:t>
            </a:r>
            <a:r>
              <a:rPr lang="ru-RU" dirty="0" err="1">
                <a:solidFill>
                  <a:srgbClr val="333333"/>
                </a:solidFill>
                <a:latin typeface="Helvetica"/>
              </a:rPr>
              <a:t>cinnamomea</a:t>
            </a:r>
            <a:r>
              <a:rPr lang="ru-RU" dirty="0">
                <a:solidFill>
                  <a:srgbClr val="333333"/>
                </a:solidFill>
                <a:latin typeface="Helvetica"/>
              </a:rPr>
              <a:t> L.)). </a:t>
            </a:r>
            <a:endParaRPr lang="ru-RU" dirty="0"/>
          </a:p>
        </p:txBody>
      </p:sp>
    </p:spTree>
    <p:extLst>
      <p:ext uri="{BB962C8B-B14F-4D97-AF65-F5344CB8AC3E}">
        <p14:creationId xmlns:p14="http://schemas.microsoft.com/office/powerpoint/2010/main" val="178921486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782797"/>
            <a:ext cx="8280920" cy="1815882"/>
          </a:xfrm>
          <a:prstGeom prst="rect">
            <a:avLst/>
          </a:prstGeom>
        </p:spPr>
        <p:txBody>
          <a:bodyPr wrap="square">
            <a:spAutoFit/>
          </a:bodyPr>
          <a:lstStyle/>
          <a:p>
            <a:r>
              <a:rPr lang="ru-RU" sz="2800" b="1" dirty="0">
                <a:solidFill>
                  <a:srgbClr val="000000"/>
                </a:solidFill>
                <a:latin typeface="Arial"/>
              </a:rPr>
              <a:t>Значение слова Потомство по Ефремовой:</a:t>
            </a:r>
            <a:r>
              <a:rPr lang="ru-RU" sz="2800" dirty="0"/>
              <a:t/>
            </a:r>
            <a:br>
              <a:rPr lang="ru-RU" sz="2800" dirty="0"/>
            </a:br>
            <a:r>
              <a:rPr lang="ru-RU" sz="2800" dirty="0">
                <a:solidFill>
                  <a:srgbClr val="000000"/>
                </a:solidFill>
                <a:latin typeface="Arial"/>
              </a:rPr>
              <a:t>Потомство - 1. </a:t>
            </a:r>
            <a:r>
              <a:rPr lang="ru-RU" sz="2800" dirty="0">
                <a:solidFill>
                  <a:srgbClr val="A8DE02"/>
                </a:solidFill>
                <a:latin typeface="Arial"/>
                <a:hlinkClick r:id="rId2" tooltip="Потомки - внукиправнуки..."/>
              </a:rPr>
              <a:t>Потомки.</a:t>
            </a:r>
            <a:r>
              <a:rPr lang="ru-RU" sz="2800" dirty="0">
                <a:solidFill>
                  <a:srgbClr val="000000"/>
                </a:solidFill>
                <a:latin typeface="Arial"/>
              </a:rPr>
              <a:t> </a:t>
            </a:r>
            <a:r>
              <a:rPr lang="ru-RU" sz="2800" dirty="0"/>
              <a:t/>
            </a:r>
            <a:br>
              <a:rPr lang="ru-RU" sz="2800" dirty="0"/>
            </a:br>
            <a:r>
              <a:rPr lang="ru-RU" sz="2800" dirty="0">
                <a:solidFill>
                  <a:srgbClr val="000000"/>
                </a:solidFill>
                <a:latin typeface="Arial"/>
              </a:rPr>
              <a:t>2. </a:t>
            </a:r>
            <a:r>
              <a:rPr lang="ru-RU" sz="2800" dirty="0">
                <a:solidFill>
                  <a:srgbClr val="197500"/>
                </a:solidFill>
                <a:latin typeface="Arial"/>
                <a:hlinkClick r:id="rId3" tooltip="Дети - Мальчики и (или) девочки в раннем возрасте, до отрочестваДети Сыновья,..."/>
              </a:rPr>
              <a:t>Дети</a:t>
            </a:r>
            <a:r>
              <a:rPr lang="ru-RU" sz="2800" dirty="0">
                <a:solidFill>
                  <a:srgbClr val="000000"/>
                </a:solidFill>
                <a:latin typeface="Arial"/>
              </a:rPr>
              <a:t> (сыновья, дочери). // </a:t>
            </a:r>
            <a:r>
              <a:rPr lang="ru-RU" sz="2800" dirty="0">
                <a:solidFill>
                  <a:srgbClr val="197500"/>
                </a:solidFill>
                <a:latin typeface="Arial"/>
                <a:hlinkClick r:id="rId4" tooltip="Детеныши - в России 16-17 вв. крестьянские сироты, выросшие в монастырях икабальн..."/>
              </a:rPr>
              <a:t>Детеныши</a:t>
            </a:r>
            <a:r>
              <a:rPr lang="ru-RU" sz="2800" dirty="0">
                <a:solidFill>
                  <a:srgbClr val="000000"/>
                </a:solidFill>
                <a:latin typeface="Arial"/>
              </a:rPr>
              <a:t> животных.</a:t>
            </a:r>
            <a:endParaRPr lang="ru-RU" sz="2800" dirty="0"/>
          </a:p>
        </p:txBody>
      </p:sp>
    </p:spTree>
    <p:extLst>
      <p:ext uri="{BB962C8B-B14F-4D97-AF65-F5344CB8AC3E}">
        <p14:creationId xmlns:p14="http://schemas.microsoft.com/office/powerpoint/2010/main" val="237047031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admin\Downloads\загруженное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600" y="2780928"/>
            <a:ext cx="2272184" cy="3658601"/>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admin\Downloads\1403-4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6572" y="122237"/>
            <a:ext cx="5744939" cy="381000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admin\Downloads\загруженное (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224" y="3158394"/>
            <a:ext cx="2448272" cy="35218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56473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3603" y="1196752"/>
            <a:ext cx="7920880" cy="3785652"/>
          </a:xfrm>
          <a:prstGeom prst="rect">
            <a:avLst/>
          </a:prstGeom>
        </p:spPr>
        <p:txBody>
          <a:bodyPr wrap="square">
            <a:spAutoFit/>
          </a:bodyPr>
          <a:lstStyle/>
          <a:p>
            <a:r>
              <a:rPr lang="ru-RU" sz="2400" dirty="0" err="1"/>
              <a:t>Влади́мир</a:t>
            </a:r>
            <a:r>
              <a:rPr lang="ru-RU" sz="2400" dirty="0"/>
              <a:t> </a:t>
            </a:r>
            <a:r>
              <a:rPr lang="ru-RU" sz="2400" dirty="0" err="1"/>
              <a:t>Ива́нович</a:t>
            </a:r>
            <a:r>
              <a:rPr lang="ru-RU" sz="2400" dirty="0"/>
              <a:t> Даль — русский учёный, писатель и лексикограф, составитель «Толкового словаря живого великорусского языка»..</a:t>
            </a:r>
            <a:r>
              <a:rPr lang="ru-RU" sz="2400" dirty="0"/>
              <a:t/>
            </a:r>
            <a:br>
              <a:rPr lang="ru-RU" sz="2400" dirty="0"/>
            </a:br>
            <a:r>
              <a:rPr lang="ru-RU" sz="2400" dirty="0"/>
              <a:t/>
            </a:r>
            <a:br>
              <a:rPr lang="ru-RU" sz="2400" dirty="0"/>
            </a:br>
            <a:r>
              <a:rPr lang="ru-RU" sz="2400" dirty="0"/>
              <a:t>По утверждению В. Даля красный мед пчелы берут с гречихи.</a:t>
            </a:r>
            <a:r>
              <a:rPr lang="ru-RU" sz="2400" dirty="0"/>
              <a:t/>
            </a:r>
            <a:br>
              <a:rPr lang="ru-RU" sz="2400" dirty="0"/>
            </a:br>
            <a:r>
              <a:rPr lang="ru-RU" sz="2400" dirty="0"/>
              <a:t>• Гречишный мед бывает от красного до темно- коричневого цвета. </a:t>
            </a:r>
            <a:r>
              <a:rPr lang="ru-RU" sz="2400" dirty="0"/>
              <a:t/>
            </a:r>
            <a:br>
              <a:rPr lang="ru-RU" sz="2400" dirty="0"/>
            </a:br>
            <a:r>
              <a:rPr lang="ru-RU" sz="2400" dirty="0"/>
              <a:t>• Считается, что это один из самых полезных сортов меда.</a:t>
            </a:r>
            <a:endParaRPr lang="ru-RU" sz="2400" dirty="0"/>
          </a:p>
        </p:txBody>
      </p:sp>
    </p:spTree>
    <p:extLst>
      <p:ext uri="{BB962C8B-B14F-4D97-AF65-F5344CB8AC3E}">
        <p14:creationId xmlns:p14="http://schemas.microsoft.com/office/powerpoint/2010/main" val="27444169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admin\Downloads\Urozhay-s-molodogo-kusta-vinograd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6715" y="1052736"/>
            <a:ext cx="5952661" cy="4464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1302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47192" y="528027"/>
            <a:ext cx="7704856" cy="5262979"/>
          </a:xfrm>
          <a:prstGeom prst="rect">
            <a:avLst/>
          </a:prstGeom>
        </p:spPr>
        <p:txBody>
          <a:bodyPr wrap="square">
            <a:spAutoFit/>
          </a:bodyPr>
          <a:lstStyle/>
          <a:p>
            <a:pPr lvl="0"/>
            <a:r>
              <a:rPr lang="ru-RU" sz="4800" dirty="0"/>
              <a:t>Какое определение «молодого пополнения» подходит и к людям, и к животным, и к растениям?</a:t>
            </a:r>
          </a:p>
          <a:p>
            <a:endParaRPr lang="ru-RU" sz="4800" dirty="0" smtClean="0"/>
          </a:p>
          <a:p>
            <a:r>
              <a:rPr lang="ru-RU" sz="4800" dirty="0" smtClean="0"/>
              <a:t>А) </a:t>
            </a:r>
            <a:r>
              <a:rPr lang="ru-RU" sz="4800" dirty="0" smtClean="0">
                <a:hlinkClick r:id="rId2" action="ppaction://hlinksldjump"/>
              </a:rPr>
              <a:t>Потомство</a:t>
            </a:r>
            <a:r>
              <a:rPr lang="ru-RU" sz="4800" dirty="0"/>
              <a:t> </a:t>
            </a:r>
            <a:r>
              <a:rPr lang="ru-RU" sz="4800" dirty="0" smtClean="0"/>
              <a:t> б) </a:t>
            </a:r>
            <a:r>
              <a:rPr lang="ru-RU" sz="4800" dirty="0" smtClean="0">
                <a:hlinkClick r:id="rId3" action="ppaction://hlinksldjump"/>
              </a:rPr>
              <a:t>приплод</a:t>
            </a:r>
            <a:r>
              <a:rPr lang="ru-RU" sz="4800" dirty="0" smtClean="0"/>
              <a:t> в) </a:t>
            </a:r>
            <a:r>
              <a:rPr lang="ru-RU" sz="4800" dirty="0" smtClean="0">
                <a:hlinkClick r:id="rId3" action="ppaction://hlinksldjump"/>
              </a:rPr>
              <a:t>выводок </a:t>
            </a:r>
            <a:r>
              <a:rPr lang="ru-RU" sz="4800" dirty="0" smtClean="0"/>
              <a:t>       г) </a:t>
            </a:r>
            <a:r>
              <a:rPr lang="ru-RU" sz="4800" dirty="0" smtClean="0">
                <a:hlinkClick r:id="rId3" action="ppaction://hlinksldjump"/>
              </a:rPr>
              <a:t>побег</a:t>
            </a:r>
            <a:endParaRPr lang="ru-RU" sz="4800" dirty="0"/>
          </a:p>
        </p:txBody>
      </p:sp>
      <p:sp>
        <p:nvSpPr>
          <p:cNvPr id="3" name="Прямоугольник 2"/>
          <p:cNvSpPr/>
          <p:nvPr/>
        </p:nvSpPr>
        <p:spPr>
          <a:xfrm>
            <a:off x="7668344" y="6021288"/>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38998846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836712"/>
            <a:ext cx="4608512" cy="3785652"/>
          </a:xfrm>
          <a:prstGeom prst="rect">
            <a:avLst/>
          </a:prstGeom>
        </p:spPr>
        <p:txBody>
          <a:bodyPr wrap="square">
            <a:spAutoFit/>
          </a:bodyPr>
          <a:lstStyle/>
          <a:p>
            <a:r>
              <a:rPr lang="ru-RU" sz="2400" dirty="0">
                <a:solidFill>
                  <a:srgbClr val="222222"/>
                </a:solidFill>
                <a:latin typeface="arial"/>
              </a:rPr>
              <a:t>Национальные символы и эмблемы Ирландии: образ святого Патрика, кельтский крест, </a:t>
            </a:r>
            <a:r>
              <a:rPr lang="ru-RU" sz="2400" dirty="0" err="1">
                <a:solidFill>
                  <a:srgbClr val="222222"/>
                </a:solidFill>
                <a:latin typeface="arial"/>
              </a:rPr>
              <a:t>триколор,</a:t>
            </a:r>
            <a:r>
              <a:rPr lang="ru-RU" sz="2400" b="1" dirty="0" err="1">
                <a:solidFill>
                  <a:srgbClr val="222222"/>
                </a:solidFill>
                <a:latin typeface="arial"/>
              </a:rPr>
              <a:t>трилистник</a:t>
            </a:r>
            <a:r>
              <a:rPr lang="ru-RU" sz="2400" dirty="0">
                <a:solidFill>
                  <a:srgbClr val="222222"/>
                </a:solidFill>
                <a:latin typeface="arial"/>
              </a:rPr>
              <a:t> (</a:t>
            </a:r>
            <a:r>
              <a:rPr lang="ru-RU" sz="2400" b="1" dirty="0">
                <a:solidFill>
                  <a:srgbClr val="222222"/>
                </a:solidFill>
                <a:latin typeface="arial"/>
              </a:rPr>
              <a:t>клевер</a:t>
            </a:r>
            <a:r>
              <a:rPr lang="ru-RU" sz="2400" dirty="0">
                <a:solidFill>
                  <a:srgbClr val="222222"/>
                </a:solidFill>
                <a:latin typeface="arial"/>
              </a:rPr>
              <a:t> или кислица - заячья капуста), кельтская арфа, </a:t>
            </a:r>
            <a:r>
              <a:rPr lang="ru-RU" sz="2400" dirty="0" err="1">
                <a:solidFill>
                  <a:srgbClr val="222222"/>
                </a:solidFill>
                <a:latin typeface="arial"/>
              </a:rPr>
              <a:t>Келлская</a:t>
            </a:r>
            <a:r>
              <a:rPr lang="ru-RU" sz="2400" dirty="0">
                <a:solidFill>
                  <a:srgbClr val="222222"/>
                </a:solidFill>
                <a:latin typeface="arial"/>
              </a:rPr>
              <a:t> книга, волшебный человечек – </a:t>
            </a:r>
            <a:r>
              <a:rPr lang="ru-RU" sz="2400" dirty="0" err="1">
                <a:solidFill>
                  <a:srgbClr val="222222"/>
                </a:solidFill>
                <a:latin typeface="arial"/>
              </a:rPr>
              <a:t>лепрекон</a:t>
            </a:r>
            <a:r>
              <a:rPr lang="ru-RU" sz="2400" dirty="0">
                <a:solidFill>
                  <a:srgbClr val="222222"/>
                </a:solidFill>
                <a:latin typeface="arial"/>
              </a:rPr>
              <a:t>, </a:t>
            </a:r>
            <a:r>
              <a:rPr lang="ru-RU" sz="2400" dirty="0" err="1">
                <a:solidFill>
                  <a:srgbClr val="222222"/>
                </a:solidFill>
                <a:latin typeface="arial"/>
              </a:rPr>
              <a:t>Кладдахское</a:t>
            </a:r>
            <a:r>
              <a:rPr lang="ru-RU" sz="2400" dirty="0">
                <a:solidFill>
                  <a:srgbClr val="222222"/>
                </a:solidFill>
                <a:latin typeface="arial"/>
              </a:rPr>
              <a:t> кольцо, брошь из Тары.</a:t>
            </a:r>
            <a:endParaRPr lang="ru-RU" sz="2400" dirty="0"/>
          </a:p>
        </p:txBody>
      </p:sp>
      <p:pic>
        <p:nvPicPr>
          <p:cNvPr id="6146" name="Picture 2" descr="C:\Users\admin\Downloads\загруженное (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1160" y="1052736"/>
            <a:ext cx="3495687" cy="288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63517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04664"/>
            <a:ext cx="4572000" cy="4524315"/>
          </a:xfrm>
          <a:prstGeom prst="rect">
            <a:avLst/>
          </a:prstGeom>
        </p:spPr>
        <p:txBody>
          <a:bodyPr>
            <a:spAutoFit/>
          </a:bodyPr>
          <a:lstStyle/>
          <a:p>
            <a:r>
              <a:rPr lang="ru-RU" dirty="0">
                <a:solidFill>
                  <a:srgbClr val="000000"/>
                </a:solidFill>
                <a:latin typeface="Verdana"/>
              </a:rPr>
              <a:t>Китайцы называют женьшень - </a:t>
            </a:r>
            <a:r>
              <a:rPr lang="ru-RU" dirty="0" err="1">
                <a:solidFill>
                  <a:srgbClr val="000000"/>
                </a:solidFill>
                <a:latin typeface="Verdana"/>
              </a:rPr>
              <a:t>панцуй</a:t>
            </a:r>
            <a:r>
              <a:rPr lang="ru-RU" dirty="0">
                <a:solidFill>
                  <a:srgbClr val="000000"/>
                </a:solidFill>
                <a:latin typeface="Verdana"/>
              </a:rPr>
              <a:t>, но в народе его называют «Корень жизни». Произрастает в Северной Америке и Азии. Фармацевты хвалят корень женьшеня за обще тонизирующие средства и предлагают его как адаптоген. Азиатские страны добавляют растение в кулинарии. В кулинарии больше ценят листья растения, чем сам корень. Говоря, что тогда блюда продлевают молодость и жизнь. В Китае, российском Приморье, Кореи кроме корней употребляют семена, листья, цветки и стебли растения.</a:t>
            </a:r>
            <a:endParaRPr lang="ru-RU" dirty="0"/>
          </a:p>
        </p:txBody>
      </p:sp>
      <p:pic>
        <p:nvPicPr>
          <p:cNvPr id="7170" name="Picture 2" descr="C:\Users\admin\Downloads\rastenie-zhenshe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2545" y="1052736"/>
            <a:ext cx="3722316" cy="3371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92819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764704"/>
            <a:ext cx="4752528" cy="2585323"/>
          </a:xfrm>
          <a:prstGeom prst="rect">
            <a:avLst/>
          </a:prstGeom>
        </p:spPr>
        <p:txBody>
          <a:bodyPr wrap="square">
            <a:spAutoFit/>
          </a:bodyPr>
          <a:lstStyle/>
          <a:p>
            <a:r>
              <a:rPr lang="ru-RU" dirty="0">
                <a:solidFill>
                  <a:srgbClr val="000000"/>
                </a:solidFill>
                <a:latin typeface="PT Serif"/>
              </a:rPr>
              <a:t>Львиный зев (</a:t>
            </a:r>
            <a:r>
              <a:rPr lang="ru-RU" dirty="0" err="1">
                <a:solidFill>
                  <a:srgbClr val="000000"/>
                </a:solidFill>
                <a:latin typeface="PT Serif"/>
              </a:rPr>
              <a:t>Antirrhinum</a:t>
            </a:r>
            <a:r>
              <a:rPr lang="ru-RU" dirty="0">
                <a:solidFill>
                  <a:srgbClr val="000000"/>
                </a:solidFill>
                <a:latin typeface="PT Serif"/>
              </a:rPr>
              <a:t>) или антирринум – цветок семейства подорожниковых, род травянистых. Цветок с детства нам знаком под названием «собачка», ведь его цветы походили на разинутую пасть собаки, или даже дракона, поэтому англичане его называли «</a:t>
            </a:r>
            <a:r>
              <a:rPr lang="ru-RU" dirty="0" err="1">
                <a:solidFill>
                  <a:srgbClr val="000000"/>
                </a:solidFill>
                <a:latin typeface="PT Serif"/>
              </a:rPr>
              <a:t>снэпдрэгон</a:t>
            </a:r>
            <a:r>
              <a:rPr lang="ru-RU" dirty="0">
                <a:solidFill>
                  <a:srgbClr val="000000"/>
                </a:solidFill>
                <a:latin typeface="PT Serif"/>
              </a:rPr>
              <a:t>», у французов этот цветок ассоциировался с волчьей пастью, а у украинцев — нежное «ротики».</a:t>
            </a:r>
            <a:endParaRPr lang="ru-RU" dirty="0"/>
          </a:p>
        </p:txBody>
      </p:sp>
      <p:pic>
        <p:nvPicPr>
          <p:cNvPr id="8194" name="Picture 2" descr="C:\Users\admin\Downloads\semena-antirrinum-1-777x43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1412776"/>
            <a:ext cx="3574327" cy="288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350755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908720"/>
            <a:ext cx="6048672" cy="1569660"/>
          </a:xfrm>
          <a:prstGeom prst="rect">
            <a:avLst/>
          </a:prstGeom>
        </p:spPr>
        <p:txBody>
          <a:bodyPr wrap="square">
            <a:spAutoFit/>
          </a:bodyPr>
          <a:lstStyle/>
          <a:p>
            <a:r>
              <a:rPr lang="vi-VN" sz="2400" b="1" dirty="0">
                <a:solidFill>
                  <a:srgbClr val="222222"/>
                </a:solidFill>
                <a:latin typeface="arial"/>
              </a:rPr>
              <a:t>Са́кура</a:t>
            </a:r>
            <a:r>
              <a:rPr lang="vi-VN" sz="2400" dirty="0">
                <a:solidFill>
                  <a:srgbClr val="222222"/>
                </a:solidFill>
                <a:latin typeface="arial"/>
              </a:rPr>
              <a:t> (яп. </a:t>
            </a:r>
            <a:r>
              <a:rPr lang="ja-JP" altLang="en-US" sz="2400" dirty="0">
                <a:solidFill>
                  <a:srgbClr val="222222"/>
                </a:solidFill>
                <a:latin typeface="arial"/>
              </a:rPr>
              <a:t>桜 </a:t>
            </a:r>
            <a:r>
              <a:rPr lang="vi-VN" sz="2400" dirty="0">
                <a:solidFill>
                  <a:srgbClr val="222222"/>
                </a:solidFill>
                <a:latin typeface="arial"/>
              </a:rPr>
              <a:t>или яп. </a:t>
            </a:r>
            <a:r>
              <a:rPr lang="ja-JP" altLang="en-US" sz="2400" dirty="0">
                <a:solidFill>
                  <a:srgbClr val="222222"/>
                </a:solidFill>
                <a:latin typeface="arial"/>
              </a:rPr>
              <a:t>櫻</a:t>
            </a:r>
            <a:r>
              <a:rPr lang="en-US" altLang="ja-JP" sz="2400" dirty="0">
                <a:solidFill>
                  <a:srgbClr val="222222"/>
                </a:solidFill>
                <a:latin typeface="arial"/>
              </a:rPr>
              <a:t>) — </a:t>
            </a:r>
            <a:r>
              <a:rPr lang="vi-VN" sz="2400" dirty="0">
                <a:solidFill>
                  <a:srgbClr val="222222"/>
                </a:solidFill>
                <a:latin typeface="arial"/>
              </a:rPr>
              <a:t>название нескольких деревьев подсемейства Сливовые; зачастую обозначает вишню мелкопильчатую</a:t>
            </a:r>
            <a:endParaRPr lang="ru-RU" sz="2400" dirty="0"/>
          </a:p>
        </p:txBody>
      </p:sp>
      <p:pic>
        <p:nvPicPr>
          <p:cNvPr id="9218" name="Picture 2" descr="C:\Users\admin\Downloads\загруженное (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2276872"/>
            <a:ext cx="2610891" cy="3940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882072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42752" y="1767006"/>
            <a:ext cx="7848872" cy="2246769"/>
          </a:xfrm>
          <a:prstGeom prst="rect">
            <a:avLst/>
          </a:prstGeom>
        </p:spPr>
        <p:txBody>
          <a:bodyPr wrap="square">
            <a:spAutoFit/>
          </a:bodyPr>
          <a:lstStyle/>
          <a:p>
            <a:r>
              <a:rPr lang="ru-RU" sz="2800" b="1" dirty="0" err="1">
                <a:solidFill>
                  <a:srgbClr val="222222"/>
                </a:solidFill>
                <a:latin typeface="Arial"/>
              </a:rPr>
              <a:t>Цвето́к</a:t>
            </a:r>
            <a:r>
              <a:rPr lang="ru-RU" sz="2800" dirty="0">
                <a:solidFill>
                  <a:srgbClr val="222222"/>
                </a:solidFill>
                <a:latin typeface="Arial"/>
              </a:rPr>
              <a:t> (</a:t>
            </a:r>
            <a:r>
              <a:rPr lang="ru-RU" sz="2800" i="1" dirty="0" err="1">
                <a:solidFill>
                  <a:srgbClr val="222222"/>
                </a:solidFill>
                <a:latin typeface="Arial"/>
              </a:rPr>
              <a:t>множ</a:t>
            </a:r>
            <a:r>
              <a:rPr lang="ru-RU" sz="2800" dirty="0">
                <a:solidFill>
                  <a:srgbClr val="222222"/>
                </a:solidFill>
                <a:latin typeface="Arial"/>
              </a:rPr>
              <a:t>. </a:t>
            </a:r>
            <a:r>
              <a:rPr lang="ru-RU" sz="2800" b="1" dirty="0">
                <a:solidFill>
                  <a:srgbClr val="222222"/>
                </a:solidFill>
                <a:latin typeface="Arial"/>
              </a:rPr>
              <a:t>цветки́</a:t>
            </a:r>
            <a:r>
              <a:rPr lang="ru-RU" sz="2800" dirty="0">
                <a:solidFill>
                  <a:srgbClr val="222222"/>
                </a:solidFill>
                <a:latin typeface="Arial"/>
              </a:rPr>
              <a:t>, </a:t>
            </a:r>
            <a:r>
              <a:rPr lang="ru-RU" sz="2800" dirty="0">
                <a:solidFill>
                  <a:srgbClr val="0B0080"/>
                </a:solidFill>
                <a:latin typeface="Arial"/>
                <a:hlinkClick r:id="rId2" tooltip="Латинский язык"/>
              </a:rPr>
              <a:t>лат.</a:t>
            </a:r>
            <a:r>
              <a:rPr lang="ru-RU" sz="2800" dirty="0">
                <a:solidFill>
                  <a:srgbClr val="222222"/>
                </a:solidFill>
                <a:latin typeface="Arial"/>
              </a:rPr>
              <a:t> </a:t>
            </a:r>
            <a:r>
              <a:rPr lang="ru-RU" sz="2800" i="1" dirty="0" err="1">
                <a:solidFill>
                  <a:srgbClr val="222222"/>
                </a:solidFill>
                <a:latin typeface="Arial"/>
              </a:rPr>
              <a:t>flos</a:t>
            </a:r>
            <a:r>
              <a:rPr lang="ru-RU" sz="2800" i="1" dirty="0">
                <a:solidFill>
                  <a:srgbClr val="222222"/>
                </a:solidFill>
                <a:latin typeface="Arial"/>
              </a:rPr>
              <a:t>, -</a:t>
            </a:r>
            <a:r>
              <a:rPr lang="ru-RU" sz="2800" i="1" dirty="0" err="1">
                <a:solidFill>
                  <a:srgbClr val="222222"/>
                </a:solidFill>
                <a:latin typeface="Arial"/>
              </a:rPr>
              <a:t>oris</a:t>
            </a:r>
            <a:r>
              <a:rPr lang="ru-RU" sz="2800" dirty="0">
                <a:solidFill>
                  <a:srgbClr val="222222"/>
                </a:solidFill>
                <a:latin typeface="Arial"/>
              </a:rPr>
              <a:t>, </a:t>
            </a:r>
            <a:r>
              <a:rPr lang="ru-RU" sz="2800" dirty="0">
                <a:solidFill>
                  <a:srgbClr val="0B0080"/>
                </a:solidFill>
                <a:latin typeface="Arial"/>
                <a:hlinkClick r:id="rId3" tooltip="Древнегреческий язык"/>
              </a:rPr>
              <a:t>др.-греч.</a:t>
            </a:r>
            <a:r>
              <a:rPr lang="ru-RU" sz="2800" dirty="0">
                <a:solidFill>
                  <a:srgbClr val="222222"/>
                </a:solidFill>
                <a:latin typeface="Arial"/>
              </a:rPr>
              <a:t> </a:t>
            </a:r>
            <a:r>
              <a:rPr lang="ru-RU" sz="2800" dirty="0" err="1">
                <a:solidFill>
                  <a:srgbClr val="222222"/>
                </a:solidFill>
                <a:latin typeface="palatino linotype"/>
              </a:rPr>
              <a:t>ἄνθος</a:t>
            </a:r>
            <a:r>
              <a:rPr lang="ru-RU" sz="2800" dirty="0">
                <a:solidFill>
                  <a:srgbClr val="222222"/>
                </a:solidFill>
                <a:latin typeface="palatino linotype"/>
              </a:rPr>
              <a:t>, -</a:t>
            </a:r>
            <a:r>
              <a:rPr lang="ru-RU" sz="2800" dirty="0" err="1">
                <a:solidFill>
                  <a:srgbClr val="222222"/>
                </a:solidFill>
                <a:latin typeface="palatino linotype"/>
              </a:rPr>
              <a:t>ου</a:t>
            </a:r>
            <a:r>
              <a:rPr lang="ru-RU" sz="2800" dirty="0">
                <a:solidFill>
                  <a:srgbClr val="222222"/>
                </a:solidFill>
                <a:latin typeface="Arial"/>
              </a:rPr>
              <a:t>) — сложная система органов семенного размножения </a:t>
            </a:r>
            <a:r>
              <a:rPr lang="ru-RU" sz="2800" dirty="0">
                <a:solidFill>
                  <a:srgbClr val="0B0080"/>
                </a:solidFill>
                <a:latin typeface="Arial"/>
                <a:hlinkClick r:id="rId4" tooltip="Цветковые растения"/>
              </a:rPr>
              <a:t>цветковых</a:t>
            </a:r>
            <a:r>
              <a:rPr lang="ru-RU" sz="2800" dirty="0">
                <a:solidFill>
                  <a:srgbClr val="222222"/>
                </a:solidFill>
                <a:latin typeface="Arial"/>
              </a:rPr>
              <a:t> (покрытосеменных) </a:t>
            </a:r>
            <a:r>
              <a:rPr lang="ru-RU" sz="2800" dirty="0">
                <a:solidFill>
                  <a:srgbClr val="0B0080"/>
                </a:solidFill>
                <a:latin typeface="Arial"/>
                <a:hlinkClick r:id="rId5" tooltip="Растения"/>
              </a:rPr>
              <a:t>растений</a:t>
            </a:r>
            <a:r>
              <a:rPr lang="ru-RU" sz="2800" dirty="0">
                <a:solidFill>
                  <a:srgbClr val="222222"/>
                </a:solidFill>
                <a:latin typeface="Arial"/>
              </a:rPr>
              <a:t>.</a:t>
            </a:r>
            <a:endParaRPr lang="ru-RU" sz="2800" dirty="0"/>
          </a:p>
        </p:txBody>
      </p:sp>
    </p:spTree>
    <p:extLst>
      <p:ext uri="{BB962C8B-B14F-4D97-AF65-F5344CB8AC3E}">
        <p14:creationId xmlns:p14="http://schemas.microsoft.com/office/powerpoint/2010/main" val="30922841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1772816"/>
            <a:ext cx="7704856" cy="1815882"/>
          </a:xfrm>
          <a:prstGeom prst="rect">
            <a:avLst/>
          </a:prstGeom>
        </p:spPr>
        <p:txBody>
          <a:bodyPr wrap="square">
            <a:spAutoFit/>
          </a:bodyPr>
          <a:lstStyle/>
          <a:p>
            <a:r>
              <a:rPr lang="ru-RU" dirty="0">
                <a:solidFill>
                  <a:srgbClr val="808080"/>
                </a:solidFill>
                <a:latin typeface="arial"/>
              </a:rPr>
              <a:t> </a:t>
            </a:r>
            <a:r>
              <a:rPr lang="ru-RU" sz="2800" b="1" dirty="0">
                <a:solidFill>
                  <a:srgbClr val="6A6A6A"/>
                </a:solidFill>
                <a:latin typeface="arial"/>
              </a:rPr>
              <a:t>Растение</a:t>
            </a:r>
            <a:r>
              <a:rPr lang="ru-RU" sz="2800" dirty="0">
                <a:solidFill>
                  <a:srgbClr val="545454"/>
                </a:solidFill>
                <a:latin typeface="arial"/>
              </a:rPr>
              <a:t> это, говорят знатоки, всегда «под ногой» и готово помочь ... наш подарок, назвали подорожник «</a:t>
            </a:r>
            <a:r>
              <a:rPr lang="ru-RU" sz="2800" b="1" dirty="0">
                <a:solidFill>
                  <a:srgbClr val="6A6A6A"/>
                </a:solidFill>
                <a:latin typeface="arial"/>
              </a:rPr>
              <a:t>След белого человека</a:t>
            </a:r>
            <a:r>
              <a:rPr lang="ru-RU" sz="2800" dirty="0">
                <a:solidFill>
                  <a:srgbClr val="545454"/>
                </a:solidFill>
                <a:latin typeface="arial"/>
              </a:rPr>
              <a:t>».</a:t>
            </a:r>
            <a:endParaRPr lang="ru-RU" sz="2800" dirty="0"/>
          </a:p>
        </p:txBody>
      </p:sp>
    </p:spTree>
    <p:extLst>
      <p:ext uri="{BB962C8B-B14F-4D97-AF65-F5344CB8AC3E}">
        <p14:creationId xmlns:p14="http://schemas.microsoft.com/office/powerpoint/2010/main" val="6056812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196752"/>
            <a:ext cx="8136904" cy="1815882"/>
          </a:xfrm>
          <a:prstGeom prst="rect">
            <a:avLst/>
          </a:prstGeom>
        </p:spPr>
        <p:txBody>
          <a:bodyPr wrap="square">
            <a:spAutoFit/>
          </a:bodyPr>
          <a:lstStyle/>
          <a:p>
            <a:r>
              <a:rPr lang="vi-VN" sz="2800" dirty="0">
                <a:solidFill>
                  <a:srgbClr val="222222"/>
                </a:solidFill>
                <a:latin typeface="arial"/>
              </a:rPr>
              <a:t>Хрен обыкнове́нный, или Хрен дереве́нский (лат. </a:t>
            </a:r>
            <a:r>
              <a:rPr lang="en-US" sz="2800" dirty="0" err="1">
                <a:solidFill>
                  <a:srgbClr val="222222"/>
                </a:solidFill>
                <a:latin typeface="arial"/>
              </a:rPr>
              <a:t>Armorácia</a:t>
            </a:r>
            <a:r>
              <a:rPr lang="en-US" sz="2800" dirty="0">
                <a:solidFill>
                  <a:srgbClr val="222222"/>
                </a:solidFill>
                <a:latin typeface="arial"/>
              </a:rPr>
              <a:t> </a:t>
            </a:r>
            <a:r>
              <a:rPr lang="en-US" sz="2800" dirty="0" err="1">
                <a:solidFill>
                  <a:srgbClr val="222222"/>
                </a:solidFill>
                <a:latin typeface="arial"/>
              </a:rPr>
              <a:t>rusticána</a:t>
            </a:r>
            <a:r>
              <a:rPr lang="en-US" sz="2800" dirty="0">
                <a:solidFill>
                  <a:srgbClr val="222222"/>
                </a:solidFill>
                <a:latin typeface="arial"/>
              </a:rPr>
              <a:t>) — </a:t>
            </a:r>
            <a:r>
              <a:rPr lang="vi-VN" sz="2800" dirty="0">
                <a:solidFill>
                  <a:srgbClr val="222222"/>
                </a:solidFill>
                <a:latin typeface="arial"/>
              </a:rPr>
              <a:t>вид многолетних травянистых растений рода Хрен (</a:t>
            </a:r>
            <a:r>
              <a:rPr lang="en-US" sz="2800" dirty="0" err="1">
                <a:solidFill>
                  <a:srgbClr val="222222"/>
                </a:solidFill>
                <a:latin typeface="arial"/>
              </a:rPr>
              <a:t>Armoracia</a:t>
            </a:r>
            <a:r>
              <a:rPr lang="en-US" sz="2800" dirty="0">
                <a:solidFill>
                  <a:srgbClr val="222222"/>
                </a:solidFill>
                <a:latin typeface="arial"/>
              </a:rPr>
              <a:t>) </a:t>
            </a:r>
            <a:r>
              <a:rPr lang="vi-VN" sz="2800" dirty="0">
                <a:solidFill>
                  <a:srgbClr val="222222"/>
                </a:solidFill>
                <a:latin typeface="arial"/>
              </a:rPr>
              <a:t>семейства </a:t>
            </a:r>
            <a:r>
              <a:rPr lang="vi-VN" sz="2800" b="1" dirty="0">
                <a:solidFill>
                  <a:srgbClr val="222222"/>
                </a:solidFill>
                <a:latin typeface="arial"/>
              </a:rPr>
              <a:t>Капустные</a:t>
            </a:r>
            <a:r>
              <a:rPr lang="vi-VN" sz="2800" dirty="0">
                <a:solidFill>
                  <a:srgbClr val="222222"/>
                </a:solidFill>
                <a:latin typeface="arial"/>
              </a:rPr>
              <a:t> (</a:t>
            </a:r>
            <a:r>
              <a:rPr lang="en-US" sz="2800" dirty="0" err="1">
                <a:solidFill>
                  <a:srgbClr val="222222"/>
                </a:solidFill>
                <a:latin typeface="arial"/>
              </a:rPr>
              <a:t>Brassicaceae</a:t>
            </a:r>
            <a:r>
              <a:rPr lang="en-US" sz="2800" dirty="0">
                <a:solidFill>
                  <a:srgbClr val="222222"/>
                </a:solidFill>
                <a:latin typeface="arial"/>
              </a:rPr>
              <a:t>).</a:t>
            </a:r>
            <a:endParaRPr lang="ru-RU" sz="2800" dirty="0"/>
          </a:p>
        </p:txBody>
      </p:sp>
      <p:pic>
        <p:nvPicPr>
          <p:cNvPr id="10242" name="Picture 2" descr="C:\Users\admin\Downloads\загруженное (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3913" y="3356992"/>
            <a:ext cx="4062263" cy="2926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34261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admin\Downloads\загруженное (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980728"/>
            <a:ext cx="5864198" cy="4392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418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052736"/>
            <a:ext cx="4572000" cy="2031325"/>
          </a:xfrm>
          <a:prstGeom prst="rect">
            <a:avLst/>
          </a:prstGeom>
        </p:spPr>
        <p:txBody>
          <a:bodyPr>
            <a:spAutoFit/>
          </a:bodyPr>
          <a:lstStyle/>
          <a:p>
            <a:r>
              <a:rPr lang="ru-RU" dirty="0">
                <a:solidFill>
                  <a:srgbClr val="333333"/>
                </a:solidFill>
                <a:latin typeface="Helvetica"/>
              </a:rPr>
              <a:t>Если присмотреться к данному цветку, то можно увидеть, что его лепестки очень похожи на крохотные "потрёпанные" лоскутки. </a:t>
            </a:r>
            <a:r>
              <a:rPr lang="ru-RU" dirty="0"/>
              <a:t/>
            </a:r>
            <a:br>
              <a:rPr lang="ru-RU" dirty="0"/>
            </a:br>
            <a:r>
              <a:rPr lang="ru-RU" dirty="0"/>
              <a:t/>
            </a:r>
            <a:br>
              <a:rPr lang="ru-RU" dirty="0"/>
            </a:br>
            <a:r>
              <a:rPr lang="ru-RU" dirty="0">
                <a:solidFill>
                  <a:srgbClr val="333333"/>
                </a:solidFill>
                <a:latin typeface="Helvetica"/>
              </a:rPr>
              <a:t>Именно поэтому василёк раньше и называли не иначе, как лоскутница.</a:t>
            </a:r>
            <a:endParaRPr lang="ru-RU" dirty="0"/>
          </a:p>
        </p:txBody>
      </p:sp>
      <p:pic>
        <p:nvPicPr>
          <p:cNvPr id="12290" name="Picture 2" descr="C:\Users\admin\Downloads\3a5e015b57f87d25d95c42235309b6a0_i-66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2972239"/>
            <a:ext cx="4537478" cy="33955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70090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1443841"/>
            <a:ext cx="7560840" cy="2308324"/>
          </a:xfrm>
          <a:prstGeom prst="rect">
            <a:avLst/>
          </a:prstGeom>
        </p:spPr>
        <p:txBody>
          <a:bodyPr wrap="square">
            <a:spAutoFit/>
          </a:bodyPr>
          <a:lstStyle/>
          <a:p>
            <a:r>
              <a:rPr lang="ru-RU" b="1" dirty="0">
                <a:solidFill>
                  <a:srgbClr val="222222"/>
                </a:solidFill>
                <a:latin typeface="Arial"/>
              </a:rPr>
              <a:t>Яблоня '</a:t>
            </a:r>
            <a:r>
              <a:rPr lang="ru-RU" b="1" dirty="0" err="1">
                <a:solidFill>
                  <a:srgbClr val="222222"/>
                </a:solidFill>
                <a:latin typeface="Arial"/>
              </a:rPr>
              <a:t>Папировка</a:t>
            </a:r>
            <a:r>
              <a:rPr lang="ru-RU" b="1" dirty="0">
                <a:solidFill>
                  <a:srgbClr val="222222"/>
                </a:solidFill>
                <a:latin typeface="Arial"/>
              </a:rPr>
              <a:t>'</a:t>
            </a:r>
            <a:r>
              <a:rPr lang="ru-RU" dirty="0">
                <a:solidFill>
                  <a:srgbClr val="222222"/>
                </a:solidFill>
                <a:latin typeface="Arial"/>
              </a:rPr>
              <a:t>, или '</a:t>
            </a:r>
            <a:r>
              <a:rPr lang="ru-RU" b="1" dirty="0">
                <a:solidFill>
                  <a:srgbClr val="222222"/>
                </a:solidFill>
                <a:latin typeface="Arial"/>
              </a:rPr>
              <a:t>Налив Белый'</a:t>
            </a:r>
            <a:r>
              <a:rPr lang="ru-RU" dirty="0">
                <a:solidFill>
                  <a:srgbClr val="222222"/>
                </a:solidFill>
                <a:latin typeface="Arial"/>
              </a:rPr>
              <a:t> — старинный, зимостойкий, летний </a:t>
            </a:r>
            <a:r>
              <a:rPr lang="ru-RU" dirty="0">
                <a:solidFill>
                  <a:srgbClr val="0B0080"/>
                </a:solidFill>
                <a:latin typeface="Arial"/>
                <a:hlinkClick r:id="rId2" tooltip="Сорт"/>
              </a:rPr>
              <a:t>сорт</a:t>
            </a:r>
            <a:r>
              <a:rPr lang="ru-RU" dirty="0">
                <a:solidFill>
                  <a:srgbClr val="222222"/>
                </a:solidFill>
                <a:latin typeface="Arial"/>
              </a:rPr>
              <a:t> </a:t>
            </a:r>
            <a:r>
              <a:rPr lang="ru-RU" dirty="0">
                <a:solidFill>
                  <a:srgbClr val="0B0080"/>
                </a:solidFill>
                <a:latin typeface="Arial"/>
                <a:hlinkClick r:id="rId3" tooltip="Яблоня"/>
              </a:rPr>
              <a:t>яблони</a:t>
            </a:r>
            <a:r>
              <a:rPr lang="ru-RU" dirty="0">
                <a:solidFill>
                  <a:srgbClr val="222222"/>
                </a:solidFill>
                <a:latin typeface="Arial"/>
              </a:rPr>
              <a:t>. </a:t>
            </a:r>
            <a:r>
              <a:rPr lang="ru-RU" dirty="0" err="1">
                <a:solidFill>
                  <a:srgbClr val="222222"/>
                </a:solidFill>
                <a:latin typeface="Arial"/>
              </a:rPr>
              <a:t>Широкоизвестный</a:t>
            </a:r>
            <a:r>
              <a:rPr lang="ru-RU" dirty="0">
                <a:solidFill>
                  <a:srgbClr val="222222"/>
                </a:solidFill>
                <a:latin typeface="Arial"/>
              </a:rPr>
              <a:t> сорт, включён в </a:t>
            </a:r>
            <a:r>
              <a:rPr lang="ru-RU" dirty="0" err="1">
                <a:solidFill>
                  <a:srgbClr val="0B0080"/>
                </a:solidFill>
                <a:latin typeface="Arial"/>
                <a:hlinkClick r:id="rId4" tooltip="Государственный реестр селекционных достижений"/>
              </a:rPr>
              <a:t>Госреестр</a:t>
            </a:r>
            <a:r>
              <a:rPr lang="ru-RU" dirty="0">
                <a:solidFill>
                  <a:srgbClr val="222222"/>
                </a:solidFill>
                <a:latin typeface="Arial"/>
              </a:rPr>
              <a:t> большинства регионов России, как ведущий раннелетний сорт, кроме Уральского, Восточно-Сибирского и Дальневосточного регионов. Как сорт раннелетнего созревания </a:t>
            </a:r>
            <a:r>
              <a:rPr lang="ru-RU" dirty="0" err="1">
                <a:solidFill>
                  <a:srgbClr val="222222"/>
                </a:solidFill>
                <a:latin typeface="Arial"/>
              </a:rPr>
              <a:t>Папировки</a:t>
            </a:r>
            <a:r>
              <a:rPr lang="ru-RU" dirty="0">
                <a:solidFill>
                  <a:srgbClr val="222222"/>
                </a:solidFill>
                <a:latin typeface="Arial"/>
              </a:rPr>
              <a:t> представляет интерес преимущественно для садовых хозяйств, расположенных вблизи городов и промышленных центров, а также для приусадебных участков и коллективных садов</a:t>
            </a:r>
            <a:endParaRPr lang="ru-RU" dirty="0"/>
          </a:p>
        </p:txBody>
      </p:sp>
    </p:spTree>
    <p:extLst>
      <p:ext uri="{BB962C8B-B14F-4D97-AF65-F5344CB8AC3E}">
        <p14:creationId xmlns:p14="http://schemas.microsoft.com/office/powerpoint/2010/main" val="6670533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1196752"/>
            <a:ext cx="7776864" cy="4524315"/>
          </a:xfrm>
          <a:prstGeom prst="rect">
            <a:avLst/>
          </a:prstGeom>
        </p:spPr>
        <p:txBody>
          <a:bodyPr wrap="square">
            <a:spAutoFit/>
          </a:bodyPr>
          <a:lstStyle/>
          <a:p>
            <a:r>
              <a:rPr lang="ru-RU" sz="4800" b="1" dirty="0"/>
              <a:t>Какое растение бывает черным, белым и пирамидальным</a:t>
            </a:r>
            <a:r>
              <a:rPr lang="ru-RU" sz="4800" b="1" dirty="0" smtClean="0"/>
              <a:t>?</a:t>
            </a:r>
          </a:p>
          <a:p>
            <a:endParaRPr lang="ru-RU" sz="4800" dirty="0"/>
          </a:p>
          <a:p>
            <a:r>
              <a:rPr lang="ru-RU" sz="4800" dirty="0" smtClean="0"/>
              <a:t>А)  </a:t>
            </a:r>
            <a:r>
              <a:rPr lang="ru-RU" sz="4800" dirty="0" smtClean="0">
                <a:hlinkClick r:id="rId2" action="ppaction://hlinksldjump"/>
              </a:rPr>
              <a:t>Клен</a:t>
            </a:r>
            <a:r>
              <a:rPr lang="ru-RU" sz="4800" dirty="0" smtClean="0"/>
              <a:t>     б) </a:t>
            </a:r>
            <a:r>
              <a:rPr lang="ru-RU" sz="4800" dirty="0" smtClean="0">
                <a:hlinkClick r:id="rId2" action="ppaction://hlinksldjump"/>
              </a:rPr>
              <a:t>липа</a:t>
            </a:r>
            <a:r>
              <a:rPr lang="ru-RU" sz="4800" dirty="0" smtClean="0"/>
              <a:t> </a:t>
            </a:r>
          </a:p>
          <a:p>
            <a:r>
              <a:rPr lang="ru-RU" sz="4800" dirty="0" smtClean="0"/>
              <a:t>в) </a:t>
            </a:r>
            <a:r>
              <a:rPr lang="ru-RU" sz="4800" dirty="0" smtClean="0">
                <a:hlinkClick r:id="rId2" action="ppaction://hlinksldjump"/>
              </a:rPr>
              <a:t>дуб</a:t>
            </a:r>
            <a:r>
              <a:rPr lang="ru-RU" sz="4800" dirty="0"/>
              <a:t> </a:t>
            </a:r>
            <a:r>
              <a:rPr lang="ru-RU" sz="4800" dirty="0" smtClean="0"/>
              <a:t>         г)</a:t>
            </a:r>
            <a:r>
              <a:rPr lang="ru-RU" sz="4800" dirty="0" smtClean="0">
                <a:hlinkClick r:id="rId3" action="ppaction://hlinksldjump"/>
              </a:rPr>
              <a:t>тополь</a:t>
            </a:r>
            <a:endParaRPr lang="ru-RU" sz="4800" dirty="0"/>
          </a:p>
        </p:txBody>
      </p:sp>
      <p:sp>
        <p:nvSpPr>
          <p:cNvPr id="3" name="Прямоугольник 2"/>
          <p:cNvSpPr/>
          <p:nvPr/>
        </p:nvSpPr>
        <p:spPr>
          <a:xfrm>
            <a:off x="8028384" y="6165304"/>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309571967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052736"/>
            <a:ext cx="4572000" cy="2862322"/>
          </a:xfrm>
          <a:prstGeom prst="rect">
            <a:avLst/>
          </a:prstGeom>
        </p:spPr>
        <p:txBody>
          <a:bodyPr>
            <a:spAutoFit/>
          </a:bodyPr>
          <a:lstStyle/>
          <a:p>
            <a:r>
              <a:rPr lang="ru-RU" b="1" dirty="0">
                <a:solidFill>
                  <a:srgbClr val="222222"/>
                </a:solidFill>
                <a:latin typeface="arial"/>
              </a:rPr>
              <a:t>Иван</a:t>
            </a:r>
            <a:r>
              <a:rPr lang="ru-RU" dirty="0">
                <a:solidFill>
                  <a:srgbClr val="222222"/>
                </a:solidFill>
                <a:latin typeface="arial"/>
              </a:rPr>
              <a:t>-</a:t>
            </a:r>
            <a:r>
              <a:rPr lang="ru-RU" b="1" dirty="0">
                <a:solidFill>
                  <a:srgbClr val="222222"/>
                </a:solidFill>
                <a:latin typeface="arial"/>
              </a:rPr>
              <a:t>чай</a:t>
            </a:r>
            <a:r>
              <a:rPr lang="ru-RU" dirty="0">
                <a:solidFill>
                  <a:srgbClr val="222222"/>
                </a:solidFill>
                <a:latin typeface="arial"/>
              </a:rPr>
              <a:t>: полезные свойства и противопоказания, как заваривать </a:t>
            </a:r>
            <a:r>
              <a:rPr lang="ru-RU" b="1" dirty="0">
                <a:solidFill>
                  <a:srgbClr val="222222"/>
                </a:solidFill>
                <a:latin typeface="arial"/>
              </a:rPr>
              <a:t>Иван</a:t>
            </a:r>
            <a:r>
              <a:rPr lang="ru-RU" dirty="0">
                <a:solidFill>
                  <a:srgbClr val="222222"/>
                </a:solidFill>
                <a:latin typeface="arial"/>
              </a:rPr>
              <a:t>-</a:t>
            </a:r>
            <a:r>
              <a:rPr lang="ru-RU" b="1" dirty="0">
                <a:solidFill>
                  <a:srgbClr val="222222"/>
                </a:solidFill>
                <a:latin typeface="arial"/>
              </a:rPr>
              <a:t>чай</a:t>
            </a:r>
            <a:r>
              <a:rPr lang="ru-RU" dirty="0">
                <a:solidFill>
                  <a:srgbClr val="222222"/>
                </a:solidFill>
                <a:latin typeface="arial"/>
              </a:rPr>
              <a:t> или кипрей узколистный — многолетнее травянистое растение семейства Кипрейные (</a:t>
            </a:r>
            <a:r>
              <a:rPr lang="ru-RU" dirty="0" err="1">
                <a:solidFill>
                  <a:srgbClr val="222222"/>
                </a:solidFill>
                <a:latin typeface="arial"/>
              </a:rPr>
              <a:t>Onagraceae</a:t>
            </a:r>
            <a:r>
              <a:rPr lang="ru-RU" dirty="0">
                <a:solidFill>
                  <a:srgbClr val="222222"/>
                </a:solidFill>
                <a:latin typeface="arial"/>
              </a:rPr>
              <a:t>). Существует еще множество других </a:t>
            </a:r>
            <a:r>
              <a:rPr lang="ru-RU" dirty="0" err="1">
                <a:solidFill>
                  <a:srgbClr val="222222"/>
                </a:solidFill>
                <a:latin typeface="arial"/>
              </a:rPr>
              <a:t>названий</a:t>
            </a:r>
            <a:r>
              <a:rPr lang="ru-RU" b="1" dirty="0" err="1">
                <a:solidFill>
                  <a:srgbClr val="222222"/>
                </a:solidFill>
                <a:latin typeface="arial"/>
              </a:rPr>
              <a:t>иван</a:t>
            </a:r>
            <a:r>
              <a:rPr lang="ru-RU" dirty="0">
                <a:solidFill>
                  <a:srgbClr val="222222"/>
                </a:solidFill>
                <a:latin typeface="arial"/>
              </a:rPr>
              <a:t>-</a:t>
            </a:r>
            <a:r>
              <a:rPr lang="ru-RU" b="1" dirty="0">
                <a:solidFill>
                  <a:srgbClr val="222222"/>
                </a:solidFill>
                <a:latin typeface="arial"/>
              </a:rPr>
              <a:t>чая</a:t>
            </a:r>
            <a:r>
              <a:rPr lang="ru-RU" dirty="0">
                <a:solidFill>
                  <a:srgbClr val="222222"/>
                </a:solidFill>
                <a:latin typeface="arial"/>
              </a:rPr>
              <a:t> — это плакун, </a:t>
            </a:r>
            <a:r>
              <a:rPr lang="ru-RU" dirty="0" err="1">
                <a:solidFill>
                  <a:srgbClr val="222222"/>
                </a:solidFill>
                <a:latin typeface="arial"/>
              </a:rPr>
              <a:t>скрыпник</a:t>
            </a:r>
            <a:r>
              <a:rPr lang="ru-RU" dirty="0">
                <a:solidFill>
                  <a:srgbClr val="222222"/>
                </a:solidFill>
                <a:latin typeface="arial"/>
              </a:rPr>
              <a:t>, </a:t>
            </a:r>
            <a:r>
              <a:rPr lang="ru-RU" dirty="0" err="1">
                <a:solidFill>
                  <a:srgbClr val="222222"/>
                </a:solidFill>
                <a:latin typeface="arial"/>
              </a:rPr>
              <a:t>копорский</a:t>
            </a:r>
            <a:r>
              <a:rPr lang="ru-RU" dirty="0">
                <a:solidFill>
                  <a:srgbClr val="222222"/>
                </a:solidFill>
                <a:latin typeface="arial"/>
              </a:rPr>
              <a:t> </a:t>
            </a:r>
            <a:r>
              <a:rPr lang="ru-RU" b="1" dirty="0">
                <a:solidFill>
                  <a:srgbClr val="222222"/>
                </a:solidFill>
                <a:latin typeface="arial"/>
              </a:rPr>
              <a:t>чай</a:t>
            </a:r>
            <a:r>
              <a:rPr lang="ru-RU" dirty="0">
                <a:solidFill>
                  <a:srgbClr val="222222"/>
                </a:solidFill>
                <a:latin typeface="arial"/>
              </a:rPr>
              <a:t>, хлебница, </a:t>
            </a:r>
            <a:r>
              <a:rPr lang="ru-RU" dirty="0" err="1">
                <a:solidFill>
                  <a:srgbClr val="222222"/>
                </a:solidFill>
                <a:latin typeface="arial"/>
              </a:rPr>
              <a:t>мельничник</a:t>
            </a:r>
            <a:r>
              <a:rPr lang="ru-RU" dirty="0">
                <a:solidFill>
                  <a:srgbClr val="222222"/>
                </a:solidFill>
                <a:latin typeface="arial"/>
              </a:rPr>
              <a:t>, </a:t>
            </a:r>
            <a:r>
              <a:rPr lang="ru-RU" dirty="0" err="1">
                <a:solidFill>
                  <a:srgbClr val="222222"/>
                </a:solidFill>
                <a:latin typeface="arial"/>
              </a:rPr>
              <a:t>дремуха</a:t>
            </a:r>
            <a:r>
              <a:rPr lang="ru-RU" dirty="0">
                <a:solidFill>
                  <a:srgbClr val="222222"/>
                </a:solidFill>
                <a:latin typeface="arial"/>
              </a:rPr>
              <a:t>, маточник и многие другие.</a:t>
            </a:r>
            <a:endParaRPr lang="ru-RU" dirty="0"/>
          </a:p>
        </p:txBody>
      </p:sp>
      <p:pic>
        <p:nvPicPr>
          <p:cNvPr id="13314" name="Picture 2" descr="C:\Users\admin\Downloads\загруженное (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1552" y="2514729"/>
            <a:ext cx="3348880" cy="37733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03607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admin\Downloads\загруженное (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3450" y="404664"/>
            <a:ext cx="3808710" cy="5549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478329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admin\Downloads\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268760"/>
            <a:ext cx="5688632" cy="38207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615193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1443841"/>
            <a:ext cx="7416824" cy="2308324"/>
          </a:xfrm>
          <a:prstGeom prst="rect">
            <a:avLst/>
          </a:prstGeom>
        </p:spPr>
        <p:txBody>
          <a:bodyPr wrap="square">
            <a:spAutoFit/>
          </a:bodyPr>
          <a:lstStyle/>
          <a:p>
            <a:r>
              <a:rPr lang="ru-RU" b="1" dirty="0">
                <a:solidFill>
                  <a:srgbClr val="222222"/>
                </a:solidFill>
                <a:latin typeface="Arial"/>
              </a:rPr>
              <a:t>Листовая мозаика</a:t>
            </a:r>
            <a:r>
              <a:rPr lang="ru-RU" dirty="0">
                <a:solidFill>
                  <a:srgbClr val="222222"/>
                </a:solidFill>
                <a:latin typeface="Arial"/>
              </a:rPr>
              <a:t> — явление, при котором листья расположены в пространстве на побегах одного растения таким образом, что их пластинки не затеняют друг друга. Листовая мозаика позволяет растению более рационально использовать падающий на него солнечный свет. Листовая мозаика:</a:t>
            </a:r>
          </a:p>
          <a:p>
            <a:pPr>
              <a:buFont typeface="Arial"/>
              <a:buChar char="•"/>
            </a:pPr>
            <a:r>
              <a:rPr lang="ru-RU" dirty="0">
                <a:solidFill>
                  <a:srgbClr val="222222"/>
                </a:solidFill>
                <a:latin typeface="Arial"/>
              </a:rPr>
              <a:t>обусловливает образование светотеневых эффектов под кроной дерева;</a:t>
            </a:r>
          </a:p>
          <a:p>
            <a:pPr>
              <a:buFont typeface="Arial"/>
              <a:buChar char="•"/>
            </a:pPr>
            <a:r>
              <a:rPr lang="ru-RU" dirty="0">
                <a:solidFill>
                  <a:srgbClr val="222222"/>
                </a:solidFill>
                <a:latin typeface="Arial"/>
              </a:rPr>
              <a:t>придаёт живописность и своеобразие облику растения.</a:t>
            </a:r>
            <a:endParaRPr lang="ru-RU" b="0" i="0" dirty="0">
              <a:solidFill>
                <a:srgbClr val="222222"/>
              </a:solidFill>
              <a:effectLst/>
              <a:latin typeface="Arial"/>
            </a:endParaRPr>
          </a:p>
        </p:txBody>
      </p:sp>
    </p:spTree>
    <p:extLst>
      <p:ext uri="{BB962C8B-B14F-4D97-AF65-F5344CB8AC3E}">
        <p14:creationId xmlns:p14="http://schemas.microsoft.com/office/powerpoint/2010/main" val="224396022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Users\admin\Downloads\загруженное (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178923"/>
            <a:ext cx="6223917" cy="40010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884640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Users\admin\Downloads\загруженное (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124744"/>
            <a:ext cx="6272697" cy="40324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973348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1859340"/>
            <a:ext cx="7848872" cy="1754326"/>
          </a:xfrm>
          <a:prstGeom prst="rect">
            <a:avLst/>
          </a:prstGeom>
        </p:spPr>
        <p:txBody>
          <a:bodyPr wrap="square">
            <a:spAutoFit/>
          </a:bodyPr>
          <a:lstStyle/>
          <a:p>
            <a:r>
              <a:rPr lang="ru-RU" b="1" dirty="0" err="1">
                <a:solidFill>
                  <a:srgbClr val="222222"/>
                </a:solidFill>
                <a:latin typeface="Arial"/>
              </a:rPr>
              <a:t>Эколо́гия</a:t>
            </a:r>
            <a:r>
              <a:rPr lang="ru-RU" dirty="0">
                <a:solidFill>
                  <a:srgbClr val="222222"/>
                </a:solidFill>
                <a:latin typeface="Arial"/>
              </a:rPr>
              <a:t> (</a:t>
            </a:r>
            <a:r>
              <a:rPr lang="ru-RU" dirty="0">
                <a:solidFill>
                  <a:srgbClr val="0B0080"/>
                </a:solidFill>
                <a:latin typeface="Arial"/>
                <a:hlinkClick r:id="rId2" tooltip="Дореформенная орфография"/>
              </a:rPr>
              <a:t>рус. </a:t>
            </a:r>
            <a:r>
              <a:rPr lang="ru-RU" dirty="0" err="1">
                <a:solidFill>
                  <a:srgbClr val="0B0080"/>
                </a:solidFill>
                <a:latin typeface="Arial"/>
                <a:hlinkClick r:id="rId2" tooltip="Дореформенная орфография"/>
              </a:rPr>
              <a:t>дореф</a:t>
            </a:r>
            <a:r>
              <a:rPr lang="ru-RU" dirty="0">
                <a:solidFill>
                  <a:srgbClr val="0B0080"/>
                </a:solidFill>
                <a:latin typeface="Arial"/>
                <a:hlinkClick r:id="rId2" tooltip="Дореформенная орфография"/>
              </a:rPr>
              <a:t>.</a:t>
            </a:r>
            <a:r>
              <a:rPr lang="ru-RU" dirty="0">
                <a:solidFill>
                  <a:srgbClr val="222222"/>
                </a:solidFill>
                <a:latin typeface="Arial"/>
              </a:rPr>
              <a:t> </a:t>
            </a:r>
            <a:r>
              <a:rPr lang="ru-RU" dirty="0" err="1">
                <a:solidFill>
                  <a:srgbClr val="222222"/>
                </a:solidFill>
                <a:latin typeface="Palatino Linotype"/>
              </a:rPr>
              <a:t>ойкологія</a:t>
            </a:r>
            <a:r>
              <a:rPr lang="ru-RU" baseline="30000" dirty="0">
                <a:solidFill>
                  <a:srgbClr val="0B0080"/>
                </a:solidFill>
                <a:latin typeface="Arial"/>
                <a:hlinkClick r:id="rId3"/>
              </a:rPr>
              <a:t>[1]</a:t>
            </a:r>
            <a:r>
              <a:rPr lang="ru-RU" dirty="0">
                <a:solidFill>
                  <a:srgbClr val="222222"/>
                </a:solidFill>
                <a:latin typeface="Arial"/>
              </a:rPr>
              <a:t>) (от </a:t>
            </a:r>
            <a:r>
              <a:rPr lang="ru-RU" dirty="0">
                <a:solidFill>
                  <a:srgbClr val="0B0080"/>
                </a:solidFill>
                <a:latin typeface="Arial"/>
                <a:hlinkClick r:id="rId4" tooltip="Древнегреческий язык"/>
              </a:rPr>
              <a:t>др.-греч.</a:t>
            </a:r>
            <a:r>
              <a:rPr lang="ru-RU" dirty="0">
                <a:solidFill>
                  <a:srgbClr val="222222"/>
                </a:solidFill>
                <a:latin typeface="Arial"/>
              </a:rPr>
              <a:t> </a:t>
            </a:r>
            <a:r>
              <a:rPr lang="ru-RU" dirty="0" err="1">
                <a:solidFill>
                  <a:srgbClr val="222222"/>
                </a:solidFill>
                <a:latin typeface="palatino linotype"/>
              </a:rPr>
              <a:t>οἶκος</a:t>
            </a:r>
            <a:r>
              <a:rPr lang="ru-RU" dirty="0">
                <a:solidFill>
                  <a:srgbClr val="222222"/>
                </a:solidFill>
                <a:latin typeface="Arial"/>
              </a:rPr>
              <a:t> — обиталище, жилище, дом, имущество и </a:t>
            </a:r>
            <a:r>
              <a:rPr lang="ru-RU" dirty="0" err="1">
                <a:solidFill>
                  <a:srgbClr val="222222"/>
                </a:solidFill>
                <a:latin typeface="palatino linotype"/>
              </a:rPr>
              <a:t>λόγος</a:t>
            </a:r>
            <a:r>
              <a:rPr lang="ru-RU" dirty="0">
                <a:solidFill>
                  <a:srgbClr val="222222"/>
                </a:solidFill>
                <a:latin typeface="Arial"/>
              </a:rPr>
              <a:t> — понятие, учение, наука) — </a:t>
            </a:r>
            <a:r>
              <a:rPr lang="ru-RU" dirty="0">
                <a:solidFill>
                  <a:srgbClr val="0B0080"/>
                </a:solidFill>
                <a:latin typeface="Arial"/>
                <a:hlinkClick r:id="rId5" tooltip="Наука"/>
              </a:rPr>
              <a:t>наука</a:t>
            </a:r>
            <a:r>
              <a:rPr lang="ru-RU" dirty="0">
                <a:solidFill>
                  <a:srgbClr val="222222"/>
                </a:solidFill>
                <a:latin typeface="Arial"/>
              </a:rPr>
              <a:t> о взаимодействиях живых организмов и их сообществ между собой и с окружающей средой. Термин впервые предложил немецкий биолог </a:t>
            </a:r>
            <a:r>
              <a:rPr lang="ru-RU" dirty="0">
                <a:solidFill>
                  <a:srgbClr val="0B0080"/>
                </a:solidFill>
                <a:latin typeface="Arial"/>
                <a:hlinkClick r:id="rId6" tooltip="Геккель, Эрнст Генрих"/>
              </a:rPr>
              <a:t>Эрнст Геккель</a:t>
            </a:r>
            <a:r>
              <a:rPr lang="ru-RU" dirty="0">
                <a:solidFill>
                  <a:srgbClr val="222222"/>
                </a:solidFill>
                <a:latin typeface="Arial"/>
              </a:rPr>
              <a:t> в </a:t>
            </a:r>
            <a:r>
              <a:rPr lang="ru-RU" dirty="0">
                <a:solidFill>
                  <a:srgbClr val="0B0080"/>
                </a:solidFill>
                <a:latin typeface="Arial"/>
                <a:hlinkClick r:id="rId7" tooltip="1866 год"/>
              </a:rPr>
              <a:t>1866 году</a:t>
            </a:r>
            <a:r>
              <a:rPr lang="ru-RU" dirty="0">
                <a:solidFill>
                  <a:srgbClr val="222222"/>
                </a:solidFill>
                <a:latin typeface="Arial"/>
              </a:rPr>
              <a:t> в книге «Общая морфология организмов» («</a:t>
            </a:r>
            <a:r>
              <a:rPr lang="ru-RU" dirty="0" err="1">
                <a:solidFill>
                  <a:srgbClr val="222222"/>
                </a:solidFill>
                <a:latin typeface="Arial"/>
              </a:rPr>
              <a:t>Generelle</a:t>
            </a:r>
            <a:r>
              <a:rPr lang="ru-RU" dirty="0">
                <a:solidFill>
                  <a:srgbClr val="222222"/>
                </a:solidFill>
                <a:latin typeface="Arial"/>
              </a:rPr>
              <a:t> </a:t>
            </a:r>
            <a:r>
              <a:rPr lang="ru-RU" dirty="0" err="1">
                <a:solidFill>
                  <a:srgbClr val="222222"/>
                </a:solidFill>
                <a:latin typeface="Arial"/>
              </a:rPr>
              <a:t>Morphologie</a:t>
            </a:r>
            <a:r>
              <a:rPr lang="ru-RU" dirty="0">
                <a:solidFill>
                  <a:srgbClr val="222222"/>
                </a:solidFill>
                <a:latin typeface="Arial"/>
              </a:rPr>
              <a:t> </a:t>
            </a:r>
            <a:r>
              <a:rPr lang="ru-RU" dirty="0" err="1">
                <a:solidFill>
                  <a:srgbClr val="222222"/>
                </a:solidFill>
                <a:latin typeface="Arial"/>
              </a:rPr>
              <a:t>der</a:t>
            </a:r>
            <a:r>
              <a:rPr lang="ru-RU" dirty="0">
                <a:solidFill>
                  <a:srgbClr val="222222"/>
                </a:solidFill>
                <a:latin typeface="Arial"/>
              </a:rPr>
              <a:t> </a:t>
            </a:r>
            <a:r>
              <a:rPr lang="ru-RU" dirty="0" err="1">
                <a:solidFill>
                  <a:srgbClr val="222222"/>
                </a:solidFill>
                <a:latin typeface="Arial"/>
              </a:rPr>
              <a:t>Organismen</a:t>
            </a:r>
            <a:r>
              <a:rPr lang="ru-RU" dirty="0">
                <a:solidFill>
                  <a:srgbClr val="222222"/>
                </a:solidFill>
                <a:latin typeface="Arial"/>
              </a:rPr>
              <a:t>»).</a:t>
            </a:r>
            <a:endParaRPr lang="ru-RU" dirty="0"/>
          </a:p>
        </p:txBody>
      </p:sp>
    </p:spTree>
    <p:extLst>
      <p:ext uri="{BB962C8B-B14F-4D97-AF65-F5344CB8AC3E}">
        <p14:creationId xmlns:p14="http://schemas.microsoft.com/office/powerpoint/2010/main" val="125818651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34116" y="2492896"/>
            <a:ext cx="7416824" cy="1384995"/>
          </a:xfrm>
          <a:prstGeom prst="rect">
            <a:avLst/>
          </a:prstGeom>
        </p:spPr>
        <p:txBody>
          <a:bodyPr wrap="square">
            <a:spAutoFit/>
          </a:bodyPr>
          <a:lstStyle/>
          <a:p>
            <a:r>
              <a:rPr lang="ru-RU" sz="2800" b="1" dirty="0">
                <a:solidFill>
                  <a:srgbClr val="6A6A6A"/>
                </a:solidFill>
                <a:latin typeface="arial"/>
              </a:rPr>
              <a:t>Рис</a:t>
            </a:r>
            <a:r>
              <a:rPr lang="ru-RU" sz="2800" dirty="0">
                <a:solidFill>
                  <a:srgbClr val="545454"/>
                </a:solidFill>
                <a:latin typeface="arial"/>
              </a:rPr>
              <a:t> может расти лишь на мелководье при достаточном количестве тепла, поэтому его называют "</a:t>
            </a:r>
            <a:r>
              <a:rPr lang="ru-RU" sz="2800" b="1" dirty="0">
                <a:solidFill>
                  <a:srgbClr val="6A6A6A"/>
                </a:solidFill>
                <a:latin typeface="arial"/>
              </a:rPr>
              <a:t>сыном воды</a:t>
            </a:r>
            <a:r>
              <a:rPr lang="ru-RU" sz="2800" dirty="0">
                <a:solidFill>
                  <a:srgbClr val="545454"/>
                </a:solidFill>
                <a:latin typeface="arial"/>
              </a:rPr>
              <a:t> и солнца"</a:t>
            </a:r>
            <a:endParaRPr lang="ru-RU" sz="2800" dirty="0"/>
          </a:p>
        </p:txBody>
      </p:sp>
    </p:spTree>
    <p:extLst>
      <p:ext uri="{BB962C8B-B14F-4D97-AF65-F5344CB8AC3E}">
        <p14:creationId xmlns:p14="http://schemas.microsoft.com/office/powerpoint/2010/main" val="91437924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49656" y="1916832"/>
            <a:ext cx="7920880" cy="1938992"/>
          </a:xfrm>
          <a:prstGeom prst="rect">
            <a:avLst/>
          </a:prstGeom>
        </p:spPr>
        <p:txBody>
          <a:bodyPr wrap="square">
            <a:spAutoFit/>
          </a:bodyPr>
          <a:lstStyle/>
          <a:p>
            <a:r>
              <a:rPr lang="ru-RU" sz="2400" b="1" dirty="0">
                <a:solidFill>
                  <a:srgbClr val="333333"/>
                </a:solidFill>
                <a:latin typeface="Open Sans"/>
              </a:rPr>
              <a:t>Засуха – длительный и значительный недостаток осадков, чаще при повышенной температуре и пониженной влажности воздуха, в результате которого иссякают запасы влаги в почве, что ведет к снижению или гибели урожая.</a:t>
            </a:r>
            <a:endParaRPr lang="ru-RU" sz="2400" dirty="0"/>
          </a:p>
        </p:txBody>
      </p:sp>
    </p:spTree>
    <p:extLst>
      <p:ext uri="{BB962C8B-B14F-4D97-AF65-F5344CB8AC3E}">
        <p14:creationId xmlns:p14="http://schemas.microsoft.com/office/powerpoint/2010/main" val="394855036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1844824"/>
            <a:ext cx="7776864" cy="1815882"/>
          </a:xfrm>
          <a:prstGeom prst="rect">
            <a:avLst/>
          </a:prstGeom>
        </p:spPr>
        <p:txBody>
          <a:bodyPr wrap="square">
            <a:spAutoFit/>
          </a:bodyPr>
          <a:lstStyle/>
          <a:p>
            <a:r>
              <a:rPr lang="ru-RU" sz="2800" b="1" dirty="0" err="1">
                <a:solidFill>
                  <a:srgbClr val="6A6A6A"/>
                </a:solidFill>
                <a:latin typeface="arial"/>
              </a:rPr>
              <a:t>Я́уза</a:t>
            </a:r>
            <a:r>
              <a:rPr lang="ru-RU" sz="2800" dirty="0">
                <a:solidFill>
                  <a:srgbClr val="545454"/>
                </a:solidFill>
                <a:latin typeface="arial"/>
              </a:rPr>
              <a:t> — малая река в Московской области и Москве, левый, самый крупный в пределах столицы приток реки Москвы. Длина — 48 км.</a:t>
            </a:r>
            <a:endParaRPr lang="ru-RU" sz="2800" dirty="0"/>
          </a:p>
        </p:txBody>
      </p:sp>
    </p:spTree>
    <p:extLst>
      <p:ext uri="{BB962C8B-B14F-4D97-AF65-F5344CB8AC3E}">
        <p14:creationId xmlns:p14="http://schemas.microsoft.com/office/powerpoint/2010/main" val="49102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836712"/>
            <a:ext cx="7920880" cy="6001643"/>
          </a:xfrm>
          <a:prstGeom prst="rect">
            <a:avLst/>
          </a:prstGeom>
        </p:spPr>
        <p:txBody>
          <a:bodyPr wrap="square">
            <a:spAutoFit/>
          </a:bodyPr>
          <a:lstStyle/>
          <a:p>
            <a:pPr lvl="0"/>
            <a:r>
              <a:rPr lang="ru-RU" sz="4800" b="1" dirty="0"/>
              <a:t>С какого растения, по утверждению В. Даля пчелы берут красный мед</a:t>
            </a:r>
            <a:r>
              <a:rPr lang="ru-RU" sz="4800" b="1" dirty="0" smtClean="0"/>
              <a:t>?</a:t>
            </a:r>
          </a:p>
          <a:p>
            <a:pPr lvl="0"/>
            <a:endParaRPr lang="ru-RU" sz="4800" dirty="0"/>
          </a:p>
          <a:p>
            <a:r>
              <a:rPr lang="ru-RU" sz="4800" dirty="0" smtClean="0"/>
              <a:t>А)</a:t>
            </a:r>
            <a:r>
              <a:rPr lang="ru-RU" sz="4800" dirty="0" smtClean="0">
                <a:hlinkClick r:id="rId2" action="ppaction://hlinksldjump"/>
              </a:rPr>
              <a:t>Липа</a:t>
            </a:r>
            <a:r>
              <a:rPr lang="ru-RU" sz="4800" dirty="0"/>
              <a:t> </a:t>
            </a:r>
            <a:r>
              <a:rPr lang="ru-RU" sz="4800" dirty="0" smtClean="0"/>
              <a:t>   г)</a:t>
            </a:r>
            <a:r>
              <a:rPr lang="ru-RU" sz="4800" dirty="0" smtClean="0">
                <a:hlinkClick r:id="rId2" action="ppaction://hlinksldjump"/>
              </a:rPr>
              <a:t>медуница</a:t>
            </a:r>
            <a:endParaRPr lang="ru-RU" sz="4800" dirty="0" smtClean="0"/>
          </a:p>
          <a:p>
            <a:r>
              <a:rPr lang="ru-RU" sz="4800" dirty="0" smtClean="0"/>
              <a:t>б)</a:t>
            </a:r>
            <a:r>
              <a:rPr lang="ru-RU" sz="4800" dirty="0" smtClean="0">
                <a:hlinkClick r:id="rId3" action="ppaction://hlinksldjump"/>
              </a:rPr>
              <a:t>гречиха</a:t>
            </a:r>
            <a:r>
              <a:rPr lang="ru-RU" sz="4800" dirty="0"/>
              <a:t> </a:t>
            </a:r>
            <a:r>
              <a:rPr lang="ru-RU" sz="4800" dirty="0" smtClean="0"/>
              <a:t>В)</a:t>
            </a:r>
            <a:r>
              <a:rPr lang="ru-RU" sz="4800" dirty="0" smtClean="0">
                <a:hlinkClick r:id="rId2" action="ppaction://hlinksldjump"/>
              </a:rPr>
              <a:t>подсолнечник</a:t>
            </a:r>
            <a:endParaRPr lang="ru-RU" sz="4800" dirty="0" smtClean="0"/>
          </a:p>
          <a:p>
            <a:endParaRPr lang="ru-RU" sz="4800" dirty="0" smtClean="0"/>
          </a:p>
        </p:txBody>
      </p:sp>
      <p:sp>
        <p:nvSpPr>
          <p:cNvPr id="3" name="Прямоугольник 2"/>
          <p:cNvSpPr/>
          <p:nvPr/>
        </p:nvSpPr>
        <p:spPr>
          <a:xfrm>
            <a:off x="7956376" y="6237312"/>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254232146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052736"/>
            <a:ext cx="4572000" cy="3416320"/>
          </a:xfrm>
          <a:prstGeom prst="rect">
            <a:avLst/>
          </a:prstGeom>
        </p:spPr>
        <p:txBody>
          <a:bodyPr>
            <a:spAutoFit/>
          </a:bodyPr>
          <a:lstStyle/>
          <a:p>
            <a:r>
              <a:rPr lang="ru-RU" sz="2400" dirty="0">
                <a:solidFill>
                  <a:srgbClr val="222222"/>
                </a:solidFill>
                <a:latin typeface="arial"/>
              </a:rPr>
              <a:t>Однако все на самом деле гораздо проще. Всё дело в том что </a:t>
            </a:r>
            <a:r>
              <a:rPr lang="ru-RU" sz="2400" b="1" dirty="0">
                <a:solidFill>
                  <a:srgbClr val="222222"/>
                </a:solidFill>
                <a:latin typeface="arial"/>
              </a:rPr>
              <a:t>пингвины и белые медведи</a:t>
            </a:r>
            <a:r>
              <a:rPr lang="ru-RU" sz="2400" dirty="0">
                <a:solidFill>
                  <a:srgbClr val="222222"/>
                </a:solidFill>
                <a:latin typeface="arial"/>
              </a:rPr>
              <a:t> живут на разных полюсах Земли. </a:t>
            </a:r>
            <a:r>
              <a:rPr lang="ru-RU" sz="2400" b="1" dirty="0">
                <a:solidFill>
                  <a:srgbClr val="222222"/>
                </a:solidFill>
                <a:latin typeface="arial"/>
              </a:rPr>
              <a:t>Пингвины</a:t>
            </a:r>
            <a:r>
              <a:rPr lang="ru-RU" sz="2400" dirty="0">
                <a:solidFill>
                  <a:srgbClr val="222222"/>
                </a:solidFill>
                <a:latin typeface="arial"/>
              </a:rPr>
              <a:t> живут на южном полюсе в Антарктиде, а </a:t>
            </a:r>
            <a:r>
              <a:rPr lang="ru-RU" sz="2400" b="1" dirty="0">
                <a:solidFill>
                  <a:srgbClr val="222222"/>
                </a:solidFill>
                <a:latin typeface="arial"/>
              </a:rPr>
              <a:t>белые медведи</a:t>
            </a:r>
            <a:r>
              <a:rPr lang="ru-RU" sz="2400" dirty="0">
                <a:solidFill>
                  <a:srgbClr val="222222"/>
                </a:solidFill>
                <a:latin typeface="arial"/>
              </a:rPr>
              <a:t> на северном в Арктике.</a:t>
            </a:r>
            <a:endParaRPr lang="ru-RU" sz="2400" dirty="0"/>
          </a:p>
        </p:txBody>
      </p:sp>
      <p:pic>
        <p:nvPicPr>
          <p:cNvPr id="18434" name="Picture 2" descr="C:\Users\admin\Downloads\загруженное (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4709" y="1356068"/>
            <a:ext cx="2862336" cy="2809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932660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44483" y="2060848"/>
            <a:ext cx="8208912" cy="2246769"/>
          </a:xfrm>
          <a:prstGeom prst="rect">
            <a:avLst/>
          </a:prstGeom>
        </p:spPr>
        <p:txBody>
          <a:bodyPr wrap="square">
            <a:spAutoFit/>
          </a:bodyPr>
          <a:lstStyle/>
          <a:p>
            <a:r>
              <a:rPr lang="ru-RU" sz="2800" dirty="0" err="1">
                <a:solidFill>
                  <a:srgbClr val="333333"/>
                </a:solidFill>
                <a:latin typeface="Helvetica"/>
              </a:rPr>
              <a:t>Подзона</a:t>
            </a:r>
            <a:r>
              <a:rPr lang="ru-RU" sz="2800" dirty="0">
                <a:solidFill>
                  <a:srgbClr val="333333"/>
                </a:solidFill>
                <a:latin typeface="Helvetica"/>
              </a:rPr>
              <a:t> тайги характеризуется господством хвойных пород (ели, лиственницы, пихты и кедра) , встречается также сосна и мелколиственные породы (береза, осина, ольха) . </a:t>
            </a:r>
            <a:endParaRPr lang="ru-RU" sz="2800" dirty="0"/>
          </a:p>
        </p:txBody>
      </p:sp>
    </p:spTree>
    <p:extLst>
      <p:ext uri="{BB962C8B-B14F-4D97-AF65-F5344CB8AC3E}">
        <p14:creationId xmlns:p14="http://schemas.microsoft.com/office/powerpoint/2010/main" val="241321009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11427" y="1556792"/>
            <a:ext cx="7776864" cy="3416320"/>
          </a:xfrm>
          <a:prstGeom prst="rect">
            <a:avLst/>
          </a:prstGeom>
        </p:spPr>
        <p:txBody>
          <a:bodyPr wrap="square">
            <a:spAutoFit/>
          </a:bodyPr>
          <a:lstStyle/>
          <a:p>
            <a:r>
              <a:rPr lang="ru-RU" sz="2400" dirty="0">
                <a:solidFill>
                  <a:srgbClr val="000000"/>
                </a:solidFill>
                <a:latin typeface="Verdana"/>
              </a:rPr>
              <a:t>Верхний, первый ярус представлен основными деревьями первой степени значимости (ель, сосна, дуб). Второй ярус сформирован деревьями второй величины (черемуха, рябина, яблоня). Третий ярус состоит из кустарников, например, шиповника, лещины, калины, бересклета. Четвертый ярус – это травянистый покров, а пятый – </a:t>
            </a:r>
            <a:r>
              <a:rPr lang="ru-RU" sz="2400" u="sng" dirty="0">
                <a:solidFill>
                  <a:srgbClr val="368000"/>
                </a:solidFill>
                <a:latin typeface="Verdana"/>
                <a:hlinkClick r:id="rId2" tooltip="Мох"/>
              </a:rPr>
              <a:t>мхи</a:t>
            </a:r>
            <a:r>
              <a:rPr lang="ru-RU" sz="2400" dirty="0">
                <a:solidFill>
                  <a:srgbClr val="000000"/>
                </a:solidFill>
                <a:latin typeface="Verdana"/>
              </a:rPr>
              <a:t> и </a:t>
            </a:r>
            <a:r>
              <a:rPr lang="ru-RU" sz="2400" u="sng" dirty="0">
                <a:solidFill>
                  <a:srgbClr val="368000"/>
                </a:solidFill>
                <a:latin typeface="Verdana"/>
                <a:hlinkClick r:id="rId3" tooltip="Лишайники"/>
              </a:rPr>
              <a:t>лишайники</a:t>
            </a:r>
            <a:r>
              <a:rPr lang="ru-RU" sz="2400" dirty="0">
                <a:solidFill>
                  <a:srgbClr val="000000"/>
                </a:solidFill>
                <a:latin typeface="Verdana"/>
              </a:rPr>
              <a:t>.</a:t>
            </a:r>
            <a:endParaRPr lang="ru-RU" sz="2400" dirty="0"/>
          </a:p>
        </p:txBody>
      </p:sp>
    </p:spTree>
    <p:extLst>
      <p:ext uri="{BB962C8B-B14F-4D97-AF65-F5344CB8AC3E}">
        <p14:creationId xmlns:p14="http://schemas.microsoft.com/office/powerpoint/2010/main" val="279982127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1700808"/>
            <a:ext cx="7992888" cy="1200329"/>
          </a:xfrm>
          <a:prstGeom prst="rect">
            <a:avLst/>
          </a:prstGeom>
        </p:spPr>
        <p:txBody>
          <a:bodyPr wrap="square">
            <a:spAutoFit/>
          </a:bodyPr>
          <a:lstStyle/>
          <a:p>
            <a:r>
              <a:rPr lang="ru-RU" sz="2400" b="1" dirty="0">
                <a:solidFill>
                  <a:srgbClr val="000000"/>
                </a:solidFill>
                <a:latin typeface="PravdaFont"/>
              </a:rPr>
              <a:t>"легкими планеты" являются леса, поскольку считается, что именно они — основные поставщики кислорода в атмосферу</a:t>
            </a:r>
            <a:endParaRPr lang="ru-RU" sz="2400" dirty="0"/>
          </a:p>
        </p:txBody>
      </p:sp>
    </p:spTree>
    <p:extLst>
      <p:ext uri="{BB962C8B-B14F-4D97-AF65-F5344CB8AC3E}">
        <p14:creationId xmlns:p14="http://schemas.microsoft.com/office/powerpoint/2010/main" val="180851558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1627" y="1844824"/>
            <a:ext cx="7632848" cy="1846659"/>
          </a:xfrm>
          <a:prstGeom prst="rect">
            <a:avLst/>
          </a:prstGeom>
        </p:spPr>
        <p:txBody>
          <a:bodyPr wrap="square">
            <a:spAutoFit/>
          </a:bodyPr>
          <a:lstStyle/>
          <a:p>
            <a:r>
              <a:rPr lang="ru-RU" sz="2400" dirty="0">
                <a:solidFill>
                  <a:srgbClr val="020A1B"/>
                </a:solidFill>
                <a:latin typeface="ProximaNova"/>
              </a:rPr>
              <a:t>Перегноя и  гумуса. Черви. когда копаются в земле роют норки, соответственно создают поры. в которых скапливаются газы, кислород, углекислый газ. это помогает процессу гниения.</a:t>
            </a:r>
            <a:r>
              <a:rPr lang="ru-RU" dirty="0"/>
              <a:t/>
            </a:r>
            <a:br>
              <a:rPr lang="ru-RU" dirty="0"/>
            </a:br>
            <a:endParaRPr lang="ru-RU" dirty="0"/>
          </a:p>
        </p:txBody>
      </p:sp>
    </p:spTree>
    <p:extLst>
      <p:ext uri="{BB962C8B-B14F-4D97-AF65-F5344CB8AC3E}">
        <p14:creationId xmlns:p14="http://schemas.microsoft.com/office/powerpoint/2010/main" val="405602620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986174"/>
            <a:ext cx="8280920" cy="4524315"/>
          </a:xfrm>
          <a:prstGeom prst="rect">
            <a:avLst/>
          </a:prstGeom>
        </p:spPr>
        <p:txBody>
          <a:bodyPr wrap="square">
            <a:spAutoFit/>
          </a:bodyPr>
          <a:lstStyle/>
          <a:p>
            <a:pPr fontAlgn="base"/>
            <a:r>
              <a:rPr lang="ru-RU" sz="2400" dirty="0">
                <a:solidFill>
                  <a:schemeClr val="bg1"/>
                </a:solidFill>
                <a:latin typeface="Times New Roman"/>
              </a:rPr>
              <a:t>Первой из перечня вымирающих ландыш исключила </a:t>
            </a:r>
            <a:r>
              <a:rPr lang="ru-RU" sz="2400" b="1" dirty="0">
                <a:solidFill>
                  <a:schemeClr val="bg1"/>
                </a:solidFill>
                <a:latin typeface="inherit"/>
              </a:rPr>
              <a:t>московская Красная книга растений</a:t>
            </a:r>
            <a:r>
              <a:rPr lang="ru-RU" sz="2400" dirty="0">
                <a:solidFill>
                  <a:schemeClr val="bg1"/>
                </a:solidFill>
                <a:latin typeface="Times New Roman"/>
              </a:rPr>
              <a:t>. В столичном регионе велась работа по восстановлению численности цветка.</a:t>
            </a:r>
            <a:endParaRPr lang="ru-RU" sz="2400" dirty="0">
              <a:solidFill>
                <a:schemeClr val="bg1"/>
              </a:solidFill>
              <a:latin typeface="Helvetica Neue"/>
            </a:endParaRPr>
          </a:p>
          <a:p>
            <a:pPr fontAlgn="base"/>
            <a:r>
              <a:rPr lang="ru-RU" sz="2400" dirty="0">
                <a:solidFill>
                  <a:schemeClr val="bg1"/>
                </a:solidFill>
                <a:latin typeface="Times New Roman"/>
              </a:rPr>
              <a:t>Ландыш активно высаживали в лесопарковых зонах Москвы. Вместе с новым статусом растение перешло в новое семейство. Раньше ученые считали цветок линейным. Теперь, ландыш отнесли к спаржевым.</a:t>
            </a:r>
            <a:endParaRPr lang="ru-RU" sz="2400" dirty="0">
              <a:solidFill>
                <a:schemeClr val="bg1"/>
              </a:solidFill>
              <a:latin typeface="Helvetica Neue"/>
            </a:endParaRPr>
          </a:p>
          <a:p>
            <a:pPr fontAlgn="base"/>
            <a:r>
              <a:rPr lang="ru-RU" sz="2400" dirty="0">
                <a:solidFill>
                  <a:schemeClr val="bg1"/>
                </a:solidFill>
                <a:latin typeface="Times New Roman"/>
              </a:rPr>
              <a:t>Внешность ландыша майского известна всем. В роду цветок один. Есть несколько подвидов, но все они близки по виду и дают от 6-ти до 20-ти белых, душистых бутонов. Они свисают с одного слегка изогнутого цветоноса.</a:t>
            </a:r>
            <a:endParaRPr lang="ru-RU" sz="2400" b="0" i="0" dirty="0">
              <a:solidFill>
                <a:schemeClr val="bg1"/>
              </a:solidFill>
              <a:effectLst/>
              <a:latin typeface="Helvetica Neue"/>
            </a:endParaRPr>
          </a:p>
        </p:txBody>
      </p:sp>
    </p:spTree>
    <p:extLst>
      <p:ext uri="{BB962C8B-B14F-4D97-AF65-F5344CB8AC3E}">
        <p14:creationId xmlns:p14="http://schemas.microsoft.com/office/powerpoint/2010/main" val="84752801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548680"/>
            <a:ext cx="4572000" cy="3416320"/>
          </a:xfrm>
          <a:prstGeom prst="rect">
            <a:avLst/>
          </a:prstGeom>
        </p:spPr>
        <p:txBody>
          <a:bodyPr>
            <a:spAutoFit/>
          </a:bodyPr>
          <a:lstStyle/>
          <a:p>
            <a:r>
              <a:rPr lang="ru-RU" dirty="0">
                <a:solidFill>
                  <a:srgbClr val="000000"/>
                </a:solidFill>
                <a:latin typeface="Roboto"/>
              </a:rPr>
              <a:t>Как и буревестник Бермудских островов, зубр – это еще одно животное, которое практически вымерло в результате деятельности человека. Зубр является крупнейшим животным Европы, однако, он был полностью уничтожен в дикой природе из-за охоты. Традиционно, охотились на них с целью получения шкуры и рогов, как и во времена палеолита, современные охотники только ускорили процесс сокращения их численности.</a:t>
            </a:r>
            <a:endParaRPr lang="ru-RU" dirty="0"/>
          </a:p>
        </p:txBody>
      </p:sp>
      <p:pic>
        <p:nvPicPr>
          <p:cNvPr id="19458" name="Picture 2" descr="C:\Users\admin\Downloads\d3136abb59f345bea82863cbe7787c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6664" y="2708920"/>
            <a:ext cx="3528392" cy="35142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525908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Users\admin\Downloads\iRs6q6ARNa-big-35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484784"/>
            <a:ext cx="6617841" cy="3709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213814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Users\admin\Downloads\images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453954"/>
            <a:ext cx="6768752" cy="27498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132032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764704"/>
            <a:ext cx="4572000" cy="2862322"/>
          </a:xfrm>
          <a:prstGeom prst="rect">
            <a:avLst/>
          </a:prstGeom>
        </p:spPr>
        <p:txBody>
          <a:bodyPr>
            <a:spAutoFit/>
          </a:bodyPr>
          <a:lstStyle/>
          <a:p>
            <a:r>
              <a:rPr lang="ru-RU" b="1" dirty="0" err="1">
                <a:solidFill>
                  <a:srgbClr val="222222"/>
                </a:solidFill>
                <a:latin typeface="Arial"/>
              </a:rPr>
              <a:t>Ки́ви</a:t>
            </a:r>
            <a:r>
              <a:rPr lang="ru-RU" dirty="0">
                <a:solidFill>
                  <a:srgbClr val="222222"/>
                </a:solidFill>
                <a:latin typeface="Arial"/>
              </a:rPr>
              <a:t> — название плодов культурных сортов растений рода </a:t>
            </a:r>
            <a:r>
              <a:rPr lang="ru-RU" dirty="0" err="1">
                <a:solidFill>
                  <a:srgbClr val="0B0080"/>
                </a:solidFill>
                <a:latin typeface="Arial"/>
                <a:hlinkClick r:id="rId2" tooltip="Актинидия"/>
              </a:rPr>
              <a:t>Актини́дия</a:t>
            </a:r>
            <a:r>
              <a:rPr lang="ru-RU" dirty="0">
                <a:solidFill>
                  <a:srgbClr val="222222"/>
                </a:solidFill>
                <a:latin typeface="Arial"/>
              </a:rPr>
              <a:t>, принадлежащих к видам </a:t>
            </a:r>
            <a:r>
              <a:rPr lang="ru-RU" dirty="0" err="1">
                <a:solidFill>
                  <a:srgbClr val="A55858"/>
                </a:solidFill>
                <a:latin typeface="Arial"/>
                <a:hlinkClick r:id="rId3" tooltip="Актинидия китайская (страница отсутствует)"/>
              </a:rPr>
              <a:t>Актини́дия</a:t>
            </a:r>
            <a:r>
              <a:rPr lang="ru-RU" dirty="0">
                <a:solidFill>
                  <a:srgbClr val="A55858"/>
                </a:solidFill>
                <a:latin typeface="Arial"/>
                <a:hlinkClick r:id="rId3" tooltip="Актинидия китайская (страница отсутствует)"/>
              </a:rPr>
              <a:t> </a:t>
            </a:r>
            <a:r>
              <a:rPr lang="ru-RU" dirty="0" err="1">
                <a:solidFill>
                  <a:srgbClr val="A55858"/>
                </a:solidFill>
                <a:latin typeface="Arial"/>
                <a:hlinkClick r:id="rId3" tooltip="Актинидия китайская (страница отсутствует)"/>
              </a:rPr>
              <a:t>кита́йская</a:t>
            </a:r>
            <a:r>
              <a:rPr lang="ru-RU" dirty="0">
                <a:solidFill>
                  <a:srgbClr val="222222"/>
                </a:solidFill>
                <a:latin typeface="Arial"/>
              </a:rPr>
              <a:t> (</a:t>
            </a:r>
            <a:r>
              <a:rPr lang="ru-RU" dirty="0">
                <a:solidFill>
                  <a:srgbClr val="0B0080"/>
                </a:solidFill>
                <a:latin typeface="Arial"/>
                <a:hlinkClick r:id="rId4" tooltip="Латинский язык"/>
              </a:rPr>
              <a:t>лат.</a:t>
            </a:r>
            <a:r>
              <a:rPr lang="ru-RU" dirty="0">
                <a:solidFill>
                  <a:srgbClr val="222222"/>
                </a:solidFill>
                <a:latin typeface="Arial"/>
              </a:rPr>
              <a:t> </a:t>
            </a:r>
            <a:r>
              <a:rPr lang="ru-RU" i="1" dirty="0" err="1">
                <a:solidFill>
                  <a:srgbClr val="222222"/>
                </a:solidFill>
                <a:latin typeface="Arial"/>
              </a:rPr>
              <a:t>Actinidia</a:t>
            </a:r>
            <a:r>
              <a:rPr lang="ru-RU" i="1" dirty="0">
                <a:solidFill>
                  <a:srgbClr val="222222"/>
                </a:solidFill>
                <a:latin typeface="Arial"/>
              </a:rPr>
              <a:t> </a:t>
            </a:r>
            <a:r>
              <a:rPr lang="ru-RU" i="1" dirty="0" err="1">
                <a:solidFill>
                  <a:srgbClr val="222222"/>
                </a:solidFill>
                <a:latin typeface="Arial"/>
              </a:rPr>
              <a:t>chinensis</a:t>
            </a:r>
            <a:r>
              <a:rPr lang="ru-RU" dirty="0">
                <a:solidFill>
                  <a:srgbClr val="222222"/>
                </a:solidFill>
                <a:latin typeface="Arial"/>
              </a:rPr>
              <a:t>) или </a:t>
            </a:r>
            <a:r>
              <a:rPr lang="ru-RU" dirty="0">
                <a:solidFill>
                  <a:srgbClr val="0B0080"/>
                </a:solidFill>
                <a:latin typeface="Arial"/>
                <a:hlinkClick r:id="rId5" tooltip="Актинидия деликатесная"/>
              </a:rPr>
              <a:t>Актинидия деликатесная</a:t>
            </a:r>
            <a:r>
              <a:rPr lang="ru-RU" dirty="0">
                <a:solidFill>
                  <a:srgbClr val="222222"/>
                </a:solidFill>
                <a:latin typeface="Arial"/>
              </a:rPr>
              <a:t>(</a:t>
            </a:r>
            <a:r>
              <a:rPr lang="ru-RU" dirty="0">
                <a:solidFill>
                  <a:srgbClr val="0B0080"/>
                </a:solidFill>
                <a:latin typeface="Arial"/>
                <a:hlinkClick r:id="rId4" tooltip="Латинский язык"/>
              </a:rPr>
              <a:t>лат.</a:t>
            </a:r>
            <a:r>
              <a:rPr lang="ru-RU" dirty="0">
                <a:solidFill>
                  <a:srgbClr val="222222"/>
                </a:solidFill>
                <a:latin typeface="Arial"/>
              </a:rPr>
              <a:t> </a:t>
            </a:r>
            <a:r>
              <a:rPr lang="ru-RU" i="1" dirty="0" err="1">
                <a:solidFill>
                  <a:srgbClr val="222222"/>
                </a:solidFill>
                <a:latin typeface="Arial"/>
              </a:rPr>
              <a:t>Actinidia</a:t>
            </a:r>
            <a:r>
              <a:rPr lang="ru-RU" i="1" dirty="0">
                <a:solidFill>
                  <a:srgbClr val="222222"/>
                </a:solidFill>
                <a:latin typeface="Arial"/>
              </a:rPr>
              <a:t> </a:t>
            </a:r>
            <a:r>
              <a:rPr lang="ru-RU" i="1" dirty="0" err="1">
                <a:solidFill>
                  <a:srgbClr val="222222"/>
                </a:solidFill>
                <a:latin typeface="Arial"/>
              </a:rPr>
              <a:t>deliciosa</a:t>
            </a:r>
            <a:r>
              <a:rPr lang="ru-RU" dirty="0">
                <a:solidFill>
                  <a:srgbClr val="222222"/>
                </a:solidFill>
                <a:latin typeface="Arial"/>
              </a:rPr>
              <a:t>). Сами растения представляют собой крупные древовидные </a:t>
            </a:r>
            <a:r>
              <a:rPr lang="ru-RU" dirty="0">
                <a:solidFill>
                  <a:srgbClr val="0B0080"/>
                </a:solidFill>
                <a:latin typeface="Arial"/>
                <a:hlinkClick r:id="rId6" tooltip="Лианы"/>
              </a:rPr>
              <a:t>лианы</a:t>
            </a:r>
            <a:r>
              <a:rPr lang="ru-RU" dirty="0">
                <a:solidFill>
                  <a:srgbClr val="222222"/>
                </a:solidFill>
                <a:latin typeface="Arial"/>
              </a:rPr>
              <a:t> родом из </a:t>
            </a:r>
            <a:r>
              <a:rPr lang="ru-RU" dirty="0">
                <a:solidFill>
                  <a:srgbClr val="0B0080"/>
                </a:solidFill>
                <a:latin typeface="Arial"/>
                <a:hlinkClick r:id="rId7" tooltip="Китай"/>
              </a:rPr>
              <a:t>Китая</a:t>
            </a:r>
            <a:r>
              <a:rPr lang="ru-RU" dirty="0">
                <a:solidFill>
                  <a:srgbClr val="222222"/>
                </a:solidFill>
                <a:latin typeface="Arial"/>
              </a:rPr>
              <a:t>, поэтому киви иногда называют «китайским крыжовником».</a:t>
            </a:r>
            <a:endParaRPr lang="ru-RU" dirty="0"/>
          </a:p>
        </p:txBody>
      </p:sp>
      <p:pic>
        <p:nvPicPr>
          <p:cNvPr id="22530" name="Picture 2" descr="C:\Users\admin\Downloads\220px-Kiwi_(Actinidia_chinensis)_1_Luc_Viatour_edit.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88024" y="3356992"/>
            <a:ext cx="3822651" cy="2606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96668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980728"/>
            <a:ext cx="7848872" cy="3785652"/>
          </a:xfrm>
          <a:prstGeom prst="rect">
            <a:avLst/>
          </a:prstGeom>
        </p:spPr>
        <p:txBody>
          <a:bodyPr wrap="square">
            <a:spAutoFit/>
          </a:bodyPr>
          <a:lstStyle/>
          <a:p>
            <a:pPr lvl="0"/>
            <a:r>
              <a:rPr lang="ru-RU" sz="4800" b="1" dirty="0"/>
              <a:t>Какой из этих фруктов растет не на дереве</a:t>
            </a:r>
            <a:r>
              <a:rPr lang="ru-RU" sz="4800" b="1" dirty="0" smtClean="0"/>
              <a:t>?</a:t>
            </a:r>
          </a:p>
          <a:p>
            <a:pPr lvl="0"/>
            <a:endParaRPr lang="ru-RU" sz="4800" dirty="0"/>
          </a:p>
          <a:p>
            <a:r>
              <a:rPr lang="ru-RU" sz="4800" dirty="0" smtClean="0"/>
              <a:t>А)</a:t>
            </a:r>
            <a:r>
              <a:rPr lang="ru-RU" sz="4800" dirty="0" smtClean="0">
                <a:hlinkClick r:id="rId2" action="ppaction://hlinksldjump"/>
              </a:rPr>
              <a:t>Виноград</a:t>
            </a:r>
            <a:r>
              <a:rPr lang="ru-RU" sz="4800" b="1" dirty="0"/>
              <a:t> </a:t>
            </a:r>
            <a:r>
              <a:rPr lang="ru-RU" sz="4800" b="1" dirty="0" smtClean="0"/>
              <a:t>      б)</a:t>
            </a:r>
            <a:r>
              <a:rPr lang="ru-RU" sz="4800" dirty="0" smtClean="0">
                <a:hlinkClick r:id="rId3" action="ppaction://hlinksldjump"/>
              </a:rPr>
              <a:t>персик</a:t>
            </a:r>
            <a:r>
              <a:rPr lang="ru-RU" sz="4800" dirty="0" smtClean="0"/>
              <a:t> в)</a:t>
            </a:r>
            <a:r>
              <a:rPr lang="ru-RU" sz="4800" dirty="0" smtClean="0">
                <a:hlinkClick r:id="rId3" action="ppaction://hlinksldjump"/>
              </a:rPr>
              <a:t>апельсин</a:t>
            </a:r>
            <a:r>
              <a:rPr lang="ru-RU" sz="4800" dirty="0" smtClean="0"/>
              <a:t>        г)</a:t>
            </a:r>
            <a:r>
              <a:rPr lang="ru-RU" sz="4800" dirty="0" smtClean="0">
                <a:hlinkClick r:id="rId3" action="ppaction://hlinksldjump"/>
              </a:rPr>
              <a:t>яблоко</a:t>
            </a:r>
            <a:endParaRPr lang="ru-RU" sz="4800" dirty="0"/>
          </a:p>
        </p:txBody>
      </p:sp>
      <p:sp>
        <p:nvSpPr>
          <p:cNvPr id="3" name="Прямоугольник 2"/>
          <p:cNvSpPr/>
          <p:nvPr/>
        </p:nvSpPr>
        <p:spPr>
          <a:xfrm>
            <a:off x="8100392" y="6093296"/>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281225420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1556792"/>
            <a:ext cx="6840760" cy="2308324"/>
          </a:xfrm>
          <a:prstGeom prst="rect">
            <a:avLst/>
          </a:prstGeom>
        </p:spPr>
        <p:txBody>
          <a:bodyPr wrap="square">
            <a:spAutoFit/>
          </a:bodyPr>
          <a:lstStyle/>
          <a:p>
            <a:r>
              <a:rPr lang="ru-RU" sz="2400" dirty="0">
                <a:solidFill>
                  <a:srgbClr val="000000"/>
                </a:solidFill>
                <a:latin typeface="PT Sans"/>
              </a:rPr>
              <a:t>Корольки – это группа сортов хурмы. Хурма развивается из женского цветка, а королек – из мужского. У корольков, как правило, отсутствует вяжущий вкус, они темно-оранжевого цвета с коричневой мякотью (за что его еще называют шоколадным). </a:t>
            </a:r>
            <a:endParaRPr lang="ru-RU" sz="2400" dirty="0"/>
          </a:p>
        </p:txBody>
      </p:sp>
    </p:spTree>
    <p:extLst>
      <p:ext uri="{BB962C8B-B14F-4D97-AF65-F5344CB8AC3E}">
        <p14:creationId xmlns:p14="http://schemas.microsoft.com/office/powerpoint/2010/main" val="309007725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Users\admin\Downloads\загруженное (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908720"/>
            <a:ext cx="3309543" cy="2194371"/>
          </a:xfrm>
          <a:prstGeom prst="rect">
            <a:avLst/>
          </a:prstGeom>
          <a:noFill/>
          <a:extLst>
            <a:ext uri="{909E8E84-426E-40DD-AFC4-6F175D3DCCD1}">
              <a14:hiddenFill xmlns:a14="http://schemas.microsoft.com/office/drawing/2010/main">
                <a:solidFill>
                  <a:srgbClr val="FFFFFF"/>
                </a:solidFill>
              </a14:hiddenFill>
            </a:ext>
          </a:extLst>
        </p:spPr>
      </p:pic>
      <p:pic>
        <p:nvPicPr>
          <p:cNvPr id="23555" name="Picture 3" descr="C:\Users\admin\Downloads\загруженное (1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381607"/>
            <a:ext cx="2440260" cy="3248596"/>
          </a:xfrm>
          <a:prstGeom prst="rect">
            <a:avLst/>
          </a:prstGeom>
          <a:noFill/>
          <a:extLst>
            <a:ext uri="{909E8E84-426E-40DD-AFC4-6F175D3DCCD1}">
              <a14:hiddenFill xmlns:a14="http://schemas.microsoft.com/office/drawing/2010/main">
                <a:solidFill>
                  <a:srgbClr val="FFFFFF"/>
                </a:solidFill>
              </a14:hiddenFill>
            </a:ext>
          </a:extLst>
        </p:spPr>
      </p:pic>
      <p:pic>
        <p:nvPicPr>
          <p:cNvPr id="23556" name="Picture 4" descr="C:\Users\admin\Downloads\загруженное (1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0068" y="3876097"/>
            <a:ext cx="3926005" cy="2514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745577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admin\Downloads\9277691ec926a9853023ed27b726d8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6210" y="750157"/>
            <a:ext cx="5205065" cy="52050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01294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692696"/>
            <a:ext cx="7992888" cy="4524315"/>
          </a:xfrm>
          <a:prstGeom prst="rect">
            <a:avLst/>
          </a:prstGeom>
        </p:spPr>
        <p:txBody>
          <a:bodyPr wrap="square">
            <a:spAutoFit/>
          </a:bodyPr>
          <a:lstStyle/>
          <a:p>
            <a:pPr lvl="0"/>
            <a:r>
              <a:rPr lang="ru-RU" sz="4800" b="1" dirty="0"/>
              <a:t>Какое из этих растений является символом Ирландии</a:t>
            </a:r>
            <a:r>
              <a:rPr lang="ru-RU" sz="4800" b="1" dirty="0" smtClean="0"/>
              <a:t>?</a:t>
            </a:r>
          </a:p>
          <a:p>
            <a:pPr lvl="0"/>
            <a:endParaRPr lang="ru-RU" sz="4800" dirty="0"/>
          </a:p>
          <a:p>
            <a:r>
              <a:rPr lang="ru-RU" sz="4800" dirty="0" smtClean="0"/>
              <a:t>А)</a:t>
            </a:r>
            <a:r>
              <a:rPr lang="ru-RU" sz="4800" dirty="0" smtClean="0">
                <a:hlinkClick r:id="rId2" action="ppaction://hlinksldjump"/>
              </a:rPr>
              <a:t>Чертополох</a:t>
            </a:r>
            <a:r>
              <a:rPr lang="ru-RU" sz="4800" dirty="0" smtClean="0"/>
              <a:t>      б)</a:t>
            </a:r>
            <a:r>
              <a:rPr lang="ru-RU" sz="4800" dirty="0" smtClean="0">
                <a:hlinkClick r:id="rId2" action="ppaction://hlinksldjump"/>
              </a:rPr>
              <a:t>огурец</a:t>
            </a:r>
            <a:r>
              <a:rPr lang="ru-RU" sz="4800" dirty="0"/>
              <a:t> </a:t>
            </a:r>
            <a:r>
              <a:rPr lang="ru-RU" sz="4800" dirty="0" smtClean="0"/>
              <a:t>  </a:t>
            </a:r>
          </a:p>
          <a:p>
            <a:r>
              <a:rPr lang="ru-RU" sz="4800" dirty="0" smtClean="0"/>
              <a:t>в)</a:t>
            </a:r>
            <a:r>
              <a:rPr lang="ru-RU" sz="4800" dirty="0" smtClean="0">
                <a:hlinkClick r:id="rId3" action="ppaction://hlinksldjump"/>
              </a:rPr>
              <a:t>клевер</a:t>
            </a:r>
            <a:r>
              <a:rPr lang="ru-RU" sz="4800" dirty="0"/>
              <a:t> </a:t>
            </a:r>
            <a:r>
              <a:rPr lang="ru-RU" sz="4800" dirty="0" smtClean="0"/>
              <a:t>               г)</a:t>
            </a:r>
            <a:r>
              <a:rPr lang="ru-RU" sz="4800" dirty="0" smtClean="0">
                <a:hlinkClick r:id="rId2" action="ppaction://hlinksldjump"/>
              </a:rPr>
              <a:t>роза</a:t>
            </a:r>
            <a:endParaRPr lang="ru-RU" sz="4800" dirty="0"/>
          </a:p>
        </p:txBody>
      </p:sp>
      <p:sp>
        <p:nvSpPr>
          <p:cNvPr id="3" name="Прямоугольник 2"/>
          <p:cNvSpPr/>
          <p:nvPr/>
        </p:nvSpPr>
        <p:spPr>
          <a:xfrm>
            <a:off x="7956376" y="6165304"/>
            <a:ext cx="881973" cy="369332"/>
          </a:xfrm>
          <a:prstGeom prst="rect">
            <a:avLst/>
          </a:prstGeom>
        </p:spPr>
        <p:txBody>
          <a:bodyPr wrap="none">
            <a:spAutoFit/>
          </a:bodyPr>
          <a:lstStyle/>
          <a:p>
            <a:r>
              <a:rPr lang="ru-RU" dirty="0"/>
              <a:t> </a:t>
            </a:r>
            <a:r>
              <a:rPr lang="ru-RU" b="1" dirty="0">
                <a:hlinkClick r:id="rId4" action="ppaction://hlinksldjump"/>
              </a:rPr>
              <a:t>назад</a:t>
            </a:r>
            <a:endParaRPr lang="ru-RU" dirty="0"/>
          </a:p>
        </p:txBody>
      </p:sp>
    </p:spTree>
    <p:extLst>
      <p:ext uri="{BB962C8B-B14F-4D97-AF65-F5344CB8AC3E}">
        <p14:creationId xmlns:p14="http://schemas.microsoft.com/office/powerpoint/2010/main" val="1202693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259</TotalTime>
  <Words>1091</Words>
  <Application>Microsoft Office PowerPoint</Application>
  <PresentationFormat>Экран (4:3)</PresentationFormat>
  <Paragraphs>265</Paragraphs>
  <Slides>82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82</vt:i4>
      </vt:variant>
    </vt:vector>
  </HeadingPairs>
  <TitlesOfParts>
    <vt:vector size="83" baseType="lpstr">
      <vt:lpstr>Бумажная</vt:lpstr>
      <vt:lpstr> </vt:lpstr>
      <vt:lpstr>Что служит для размножения папоротников?  А) дебаты   б)споры     с)диспуты     д) полемика                                             назад</vt:lpstr>
      <vt:lpstr>У какого растения нет колючек?  А)  Роза                 б) терновник   в)астра                 г)  шиповник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admin</dc:creator>
  <cp:lastModifiedBy>admin</cp:lastModifiedBy>
  <cp:revision>35</cp:revision>
  <dcterms:created xsi:type="dcterms:W3CDTF">2017-08-31T10:21:47Z</dcterms:created>
  <dcterms:modified xsi:type="dcterms:W3CDTF">2017-08-31T18:03:47Z</dcterms:modified>
</cp:coreProperties>
</file>