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96" r:id="rId3"/>
    <p:sldId id="284" r:id="rId4"/>
    <p:sldId id="277" r:id="rId5"/>
    <p:sldId id="278" r:id="rId6"/>
    <p:sldId id="259" r:id="rId7"/>
    <p:sldId id="285" r:id="rId8"/>
    <p:sldId id="263" r:id="rId9"/>
    <p:sldId id="279" r:id="rId10"/>
    <p:sldId id="280" r:id="rId11"/>
    <p:sldId id="281" r:id="rId12"/>
    <p:sldId id="282" r:id="rId13"/>
    <p:sldId id="274" r:id="rId14"/>
    <p:sldId id="275" r:id="rId15"/>
    <p:sldId id="276" r:id="rId16"/>
    <p:sldId id="261" r:id="rId17"/>
    <p:sldId id="286" r:id="rId18"/>
    <p:sldId id="287" r:id="rId19"/>
    <p:sldId id="288" r:id="rId20"/>
    <p:sldId id="289" r:id="rId21"/>
    <p:sldId id="290" r:id="rId22"/>
    <p:sldId id="291" r:id="rId23"/>
    <p:sldId id="292" r:id="rId24"/>
    <p:sldId id="293" r:id="rId25"/>
    <p:sldId id="297" r:id="rId26"/>
    <p:sldId id="272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0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43E9-02A1-4F0E-8B62-0D1F90709DB3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3FAE7-737D-4864-8D81-B1312D145D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43E9-02A1-4F0E-8B62-0D1F90709DB3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3FAE7-737D-4864-8D81-B1312D145D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43E9-02A1-4F0E-8B62-0D1F90709DB3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3FAE7-737D-4864-8D81-B1312D145D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43E9-02A1-4F0E-8B62-0D1F90709DB3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3FAE7-737D-4864-8D81-B1312D145D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43E9-02A1-4F0E-8B62-0D1F90709DB3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3FAE7-737D-4864-8D81-B1312D145D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43E9-02A1-4F0E-8B62-0D1F90709DB3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3FAE7-737D-4864-8D81-B1312D145D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43E9-02A1-4F0E-8B62-0D1F90709DB3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3FAE7-737D-4864-8D81-B1312D145D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43E9-02A1-4F0E-8B62-0D1F90709DB3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3FAE7-737D-4864-8D81-B1312D145D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43E9-02A1-4F0E-8B62-0D1F90709DB3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3FAE7-737D-4864-8D81-B1312D145D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43E9-02A1-4F0E-8B62-0D1F90709DB3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3FAE7-737D-4864-8D81-B1312D145D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43E9-02A1-4F0E-8B62-0D1F90709DB3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3FAE7-737D-4864-8D81-B1312D145D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443E9-02A1-4F0E-8B62-0D1F90709DB3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B3FAE7-737D-4864-8D81-B1312D145D3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7" Type="http://schemas.openxmlformats.org/officeDocument/2006/relationships/image" Target="../media/image64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../Desktop/&#1089;&#1074;&#1077;&#1090;&#1072;1/4%20&#1072;%201%20&#1095;&#1077;&#1090;&#1074;&#1077;&#1088;&#1090;&#1100;%202013%20-14%20&#1075;..docx" TargetMode="External"/><Relationship Id="rId13" Type="http://schemas.openxmlformats.org/officeDocument/2006/relationships/hyperlink" Target="../Desktop/&#1089;&#1074;&#1077;&#1090;&#1072;1/10%20&#1072;%20%201%20&#1095;&#1077;&#1090;&#1074;&#1077;&#1088;&#1090;&#1100;%202013%20-14%20&#1075;..docx" TargetMode="External"/><Relationship Id="rId18" Type="http://schemas.openxmlformats.org/officeDocument/2006/relationships/image" Target="../media/image21.jpeg"/><Relationship Id="rId3" Type="http://schemas.openxmlformats.org/officeDocument/2006/relationships/image" Target="../media/image17.jpeg"/><Relationship Id="rId21" Type="http://schemas.openxmlformats.org/officeDocument/2006/relationships/image" Target="../media/image24.jpeg"/><Relationship Id="rId7" Type="http://schemas.openxmlformats.org/officeDocument/2006/relationships/hyperlink" Target="../Desktop/&#1089;&#1074;&#1077;&#1090;&#1072;1/3%20&#1072;%201%20&#1095;&#1077;&#1090;&#1074;&#1077;&#1088;&#1090;&#1100;%202013%20-14%20&#1075;..docx" TargetMode="External"/><Relationship Id="rId12" Type="http://schemas.openxmlformats.org/officeDocument/2006/relationships/hyperlink" Target="../Desktop/&#1089;&#1074;&#1077;&#1090;&#1072;1/9%20&#1072;%20%201%20&#1095;&#1077;&#1090;&#1074;&#1077;&#1088;&#1090;&#1100;%202013%20-14%20&#1075;..docx" TargetMode="External"/><Relationship Id="rId17" Type="http://schemas.openxmlformats.org/officeDocument/2006/relationships/image" Target="../media/image20.jpeg"/><Relationship Id="rId2" Type="http://schemas.openxmlformats.org/officeDocument/2006/relationships/hyperlink" Target="../Desktop/&#1089;&#1074;&#1077;&#1090;&#1072;1/1%20&#1072;%201%20&#1095;&#1077;&#1090;&#1074;&#1077;&#1088;&#1090;&#1100;%202013%20-14%20&#1075;..docx" TargetMode="External"/><Relationship Id="rId16" Type="http://schemas.openxmlformats.org/officeDocument/2006/relationships/image" Target="../media/image19.jpeg"/><Relationship Id="rId20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6" Type="http://schemas.openxmlformats.org/officeDocument/2006/relationships/hyperlink" Target="../Desktop/&#1089;&#1074;&#1077;&#1090;&#1072;1/2%20&#1073;%201%20&#1095;&#1077;&#1090;&#1074;&#1077;&#1088;&#1090;&#1100;%202013%20-14%20&#1075;..docx" TargetMode="External"/><Relationship Id="rId11" Type="http://schemas.openxmlformats.org/officeDocument/2006/relationships/hyperlink" Target="../Desktop/&#1089;&#1074;&#1077;&#1090;&#1072;1/8%20&#1072;%20%201%20&#1095;&#1077;&#1090;&#1074;&#1077;&#1088;&#1090;&#1100;%202013%20-14%20&#1075;..docx" TargetMode="External"/><Relationship Id="rId24" Type="http://schemas.openxmlformats.org/officeDocument/2006/relationships/image" Target="../media/image27.jpeg"/><Relationship Id="rId5" Type="http://schemas.openxmlformats.org/officeDocument/2006/relationships/hyperlink" Target="../Desktop/&#1089;&#1074;&#1077;&#1090;&#1072;1/2%20&#1072;%201%20&#1095;&#1077;&#1090;&#1074;&#1077;&#1088;&#1090;&#1100;%202013%20-14%20&#1075;..docx" TargetMode="External"/><Relationship Id="rId15" Type="http://schemas.openxmlformats.org/officeDocument/2006/relationships/image" Target="../media/image18.jpeg"/><Relationship Id="rId23" Type="http://schemas.openxmlformats.org/officeDocument/2006/relationships/image" Target="../media/image26.jpeg"/><Relationship Id="rId10" Type="http://schemas.openxmlformats.org/officeDocument/2006/relationships/hyperlink" Target="../Desktop/&#1089;&#1074;&#1077;&#1090;&#1072;1/6%20&#1072;%201%20&#1095;&#1077;&#1090;&#1074;&#1077;&#1088;&#1090;&#1100;%202013%20-14%20&#1075;..docx" TargetMode="External"/><Relationship Id="rId19" Type="http://schemas.openxmlformats.org/officeDocument/2006/relationships/image" Target="../media/image22.jpeg"/><Relationship Id="rId4" Type="http://schemas.openxmlformats.org/officeDocument/2006/relationships/hyperlink" Target="&#1055;&#1088;&#1077;&#1079;&#1077;&#1085;&#1090;&#1072;&#1094;&#1080;&#1103;3.pptx" TargetMode="External"/><Relationship Id="rId9" Type="http://schemas.openxmlformats.org/officeDocument/2006/relationships/hyperlink" Target="../Desktop/&#1089;&#1074;&#1077;&#1090;&#1072;1/5%20&#1072;%201%20&#1095;&#1077;&#1090;&#1074;&#1077;&#1088;&#1090;&#1100;%202013%20-14%20&#1075;..docx" TargetMode="External"/><Relationship Id="rId14" Type="http://schemas.openxmlformats.org/officeDocument/2006/relationships/hyperlink" Target="../Desktop/&#1089;&#1074;&#1077;&#1090;&#1072;1/11%20&#1072;%20%201%20&#1095;&#1077;&#1090;&#1074;&#1077;&#1088;&#1090;&#1100;%202013%20-14%20&#1075;..docx" TargetMode="External"/><Relationship Id="rId22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2520280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rgbClr val="7030A0"/>
                </a:solidFill>
              </a:rPr>
              <a:t> Корыстов  Сергей Геннадьевич.</a:t>
            </a:r>
            <a:br>
              <a:rPr lang="ru-RU" sz="2000" dirty="0" smtClean="0">
                <a:solidFill>
                  <a:srgbClr val="7030A0"/>
                </a:solidFill>
              </a:rPr>
            </a:br>
            <a:r>
              <a:rPr lang="ru-RU" sz="2000" dirty="0" smtClean="0">
                <a:solidFill>
                  <a:srgbClr val="7030A0"/>
                </a:solidFill>
              </a:rPr>
              <a:t>  Учитель физической культуры.</a:t>
            </a:r>
            <a:br>
              <a:rPr lang="ru-RU" sz="2000" dirty="0" smtClean="0">
                <a:solidFill>
                  <a:srgbClr val="7030A0"/>
                </a:solidFill>
              </a:rPr>
            </a:br>
            <a:r>
              <a:rPr lang="ru-RU" sz="2000" dirty="0" smtClean="0">
                <a:solidFill>
                  <a:srgbClr val="7030A0"/>
                </a:solidFill>
              </a:rPr>
              <a:t>Образование высшее МОГИФК. 1 разряд по хоккею.</a:t>
            </a:r>
            <a:br>
              <a:rPr lang="ru-RU" sz="2000" dirty="0" smtClean="0">
                <a:solidFill>
                  <a:srgbClr val="7030A0"/>
                </a:solidFill>
              </a:rPr>
            </a:br>
            <a:r>
              <a:rPr lang="ru-RU" sz="2000" dirty="0" smtClean="0">
                <a:solidFill>
                  <a:srgbClr val="7030A0"/>
                </a:solidFill>
              </a:rPr>
              <a:t>Трудовой педагогический стаж работы 30 лет. Стаж работы в школе  6 лет. Высшая категория.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solidFill>
                  <a:srgbClr val="FF0000"/>
                </a:solidFill>
              </a:rPr>
              <a:t>Корыстова Светлана Юрьевна. </a:t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>Учитель физической культуры.</a:t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>Образование высшее ВГИФК. КМС по акробатике.</a:t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>Трудовой педагогический стаж работы 26 лет. Стаж работы в школе 4 года. 1категория</a:t>
            </a: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 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DSC_107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51520" y="2924944"/>
            <a:ext cx="2593357" cy="3682324"/>
          </a:xfrm>
        </p:spPr>
      </p:pic>
      <p:pic>
        <p:nvPicPr>
          <p:cNvPr id="1027" name="Picture 3" descr="C:\Users\Teacher\Desktop\фото\DSC_101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59832" y="2924944"/>
            <a:ext cx="5879257" cy="3717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Teacher\Desktop\фото\DSC_2684 (2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1113" y="381000"/>
            <a:ext cx="9167813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Таблица сравнительных результатов физической подготовленности. «2А»</a:t>
            </a:r>
            <a:endParaRPr lang="ru-RU" dirty="0"/>
          </a:p>
        </p:txBody>
      </p:sp>
      <p:pic>
        <p:nvPicPr>
          <p:cNvPr id="4100" name="Picture 4" descr="C:\Users\Teacher\Desktop\фото\DSC_268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556792"/>
            <a:ext cx="8604448" cy="5069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Teacher\Desktop\фото\DSC_2686 (2) - копия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389106"/>
            <a:ext cx="9144000" cy="60797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288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Результативность  физической подготовленности хорошо просматривается на графике успеваемости учащихся. (6 «а» )</a:t>
            </a:r>
            <a:endParaRPr lang="ru-RU" sz="2800" dirty="0"/>
          </a:p>
        </p:txBody>
      </p:sp>
      <p:pic>
        <p:nvPicPr>
          <p:cNvPr id="4" name="Содержимое 3" descr="Успеваемость_6А_класса_(физическая)_01.09.2013-01.11.2013.pn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523875" y="1958181"/>
            <a:ext cx="3688085" cy="1735569"/>
          </a:xfrm>
        </p:spPr>
      </p:pic>
      <p:pic>
        <p:nvPicPr>
          <p:cNvPr id="6" name="Picture 2" descr="C:\Users\Teacher\Downloads\Успеваемость_6А_класса_(физическая)_11.11.2013-27.12.2013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1988840"/>
            <a:ext cx="4284475" cy="2016224"/>
          </a:xfrm>
          <a:prstGeom prst="rect">
            <a:avLst/>
          </a:prstGeom>
          <a:noFill/>
        </p:spPr>
      </p:pic>
      <p:pic>
        <p:nvPicPr>
          <p:cNvPr id="7" name="Picture 3" descr="C:\Users\Teacher\Downloads\Успеваемость_6А_класса_(физическая)_13.01.2014-23.03.2014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5536" y="4149080"/>
            <a:ext cx="4507176" cy="2121024"/>
          </a:xfrm>
          <a:prstGeom prst="rect">
            <a:avLst/>
          </a:prstGeom>
          <a:noFill/>
        </p:spPr>
      </p:pic>
      <p:pic>
        <p:nvPicPr>
          <p:cNvPr id="8" name="Picture 4" descr="C:\Users\Teacher\Downloads\Успеваемость_6А_класса_(физическая)_31.03.2014-31.05.2014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53490" y="4149080"/>
            <a:ext cx="4590510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65618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Результативность методической деятельности хорошо просматривается на графике успеваемости учащихся начальной школы (2 «а» )</a:t>
            </a:r>
            <a:endParaRPr lang="ru-RU" sz="2800" dirty="0"/>
          </a:p>
        </p:txBody>
      </p:sp>
      <p:pic>
        <p:nvPicPr>
          <p:cNvPr id="2050" name="Picture 2" descr="C:\Users\Teacher\Downloads\Успеваемость_2А_класса_(физическая)_11.11.2013-27.12.2013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902906"/>
            <a:ext cx="4355976" cy="2348841"/>
          </a:xfrm>
          <a:prstGeom prst="rect">
            <a:avLst/>
          </a:prstGeom>
          <a:noFill/>
        </p:spPr>
      </p:pic>
      <p:pic>
        <p:nvPicPr>
          <p:cNvPr id="2053" name="Picture 5" descr="C:\Users\Teacher\Downloads\Успеваемость_2А_класса_(физическая)_31.03.2014-30.05.2014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95736" y="4149080"/>
            <a:ext cx="4840213" cy="2277747"/>
          </a:xfrm>
          <a:prstGeom prst="rect">
            <a:avLst/>
          </a:prstGeom>
          <a:noFill/>
        </p:spPr>
      </p:pic>
      <p:pic>
        <p:nvPicPr>
          <p:cNvPr id="1026" name="Picture 2" descr="C:\Users\Teacher\Downloads\Успеваемость_2А_класса_(физическая)_13.01.2014-23.03.2014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3969" y="1949624"/>
            <a:ext cx="4680520" cy="22025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«Безбарьерная среда»</a:t>
            </a:r>
            <a:br>
              <a:rPr lang="ru-RU" dirty="0" smtClean="0"/>
            </a:br>
            <a:r>
              <a:rPr lang="ru-RU" sz="3200" dirty="0" smtClean="0"/>
              <a:t>физическая культура для всех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457200" y="1628800"/>
            <a:ext cx="4762872" cy="6264696"/>
          </a:xfrm>
        </p:spPr>
        <p:txBody>
          <a:bodyPr>
            <a:noAutofit/>
          </a:bodyPr>
          <a:lstStyle/>
          <a:p>
            <a:r>
              <a:rPr lang="ru-RU" sz="2200" dirty="0" smtClean="0"/>
              <a:t>По уровню  физической подготовки и здоровья современные учащиеся  уступают ученикам в прежние годы. Поэтому важную роль в процессе обучения индивидуальный подход к ученику. В своей работе мы стараемся для каждого ученика подобрать упражнения, которые для него  доступны. Даже слабый ученик по физическому развитию чувствует себя комфортно на наших уроках.</a:t>
            </a:r>
            <a:endParaRPr lang="ru-RU" sz="2200" dirty="0"/>
          </a:p>
        </p:txBody>
      </p:sp>
      <p:pic>
        <p:nvPicPr>
          <p:cNvPr id="7170" name="Picture 2" descr="C:\Users\Teacher\Desktop\фото\урок ритмики (1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64088" y="1772816"/>
            <a:ext cx="3600400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  Меж предметные связи – важнейший принцип обучения в современной школе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6264696"/>
          </a:xfrm>
        </p:spPr>
        <p:txBody>
          <a:bodyPr>
            <a:normAutofit fontScale="55000" lnSpcReduction="20000"/>
          </a:bodyPr>
          <a:lstStyle/>
          <a:p>
            <a:endParaRPr lang="ru-RU" dirty="0" smtClean="0"/>
          </a:p>
          <a:p>
            <a:r>
              <a:rPr lang="ru-RU" sz="3300" dirty="0" smtClean="0"/>
              <a:t>ФИЗИЧЕСКАЯ КУЛЬТУРА, являясь одной из ГРАНЕЙ ОБЩЕЙ КУЛЬТУРЫ человечества, его здорового образа жизни, во многом определяет поведение человека в труде, учебе, быту, общении, способствует решению социально-экономических, воспитательных и оздоровительных задач. </a:t>
            </a:r>
          </a:p>
          <a:p>
            <a:r>
              <a:rPr lang="ru-RU" sz="3300" dirty="0" smtClean="0"/>
              <a:t>Одной из форм РАЗВИТИЯ ПОЗНАВАТЕЛЬНОГО ИНТЕРЕСА являются МЕЖПРЕДМЕТНЫЕ СВЯЗИ на уроке, этому способствует интеграция содержания учебного материала урока физической культуры с содержанием других предметов.</a:t>
            </a:r>
          </a:p>
          <a:p>
            <a:r>
              <a:rPr lang="ru-RU" sz="3300" dirty="0" smtClean="0"/>
              <a:t>ВЗАИМОСВЯЗЬ  между школьными дисциплинами имеет принципиальное значение и состоит в обеспечении многосторонних контактов между ними с целью гармоничного РАЗВИТИЯ МЫШЛЕНИЯ учащихся. </a:t>
            </a:r>
          </a:p>
          <a:p>
            <a:r>
              <a:rPr lang="ru-RU" sz="3300" dirty="0" smtClean="0"/>
              <a:t>РЕАЛИЗАЦИЯ меж предметных связей обеспечивает формирование целостного представления учащихся о явлениях природы, делает их ЗНАНИЯ БОЛЕЕ ГЛУБОКИМИ и действенными.</a:t>
            </a:r>
          </a:p>
          <a:p>
            <a:r>
              <a:rPr lang="ru-RU" sz="3300" dirty="0" smtClean="0"/>
              <a:t> Современный учитель должен уметь творчески осуществлять меж предметные связи на уроках и во внеклассной работе,  для этого ему необходимо владеть теоретическими вопросами и осознанно применять методические рекомендации, находя новые пути использования меж предметных связей в обучении  с учетом новых программ и требований реформы школы.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Интеграция физической культуры с другими  науками.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72608"/>
          </a:xfrm>
        </p:spPr>
        <p:txBody>
          <a:bodyPr/>
          <a:lstStyle/>
          <a:p>
            <a:r>
              <a:rPr lang="ru-RU" dirty="0" smtClean="0"/>
              <a:t>1.Иностранный язык. 2. Русский язык. </a:t>
            </a:r>
          </a:p>
          <a:p>
            <a:r>
              <a:rPr lang="ru-RU" dirty="0" smtClean="0"/>
              <a:t>3. Язык жестов. 4. История.5. Математика. </a:t>
            </a:r>
          </a:p>
          <a:p>
            <a:r>
              <a:rPr lang="ru-RU" dirty="0" smtClean="0"/>
              <a:t>6. География. 7. Литература. 8. Биология. </a:t>
            </a:r>
          </a:p>
          <a:p>
            <a:r>
              <a:rPr lang="ru-RU" dirty="0" smtClean="0"/>
              <a:t>9.Анатомия. 10. Физиология.11. Гигиена. </a:t>
            </a:r>
          </a:p>
          <a:p>
            <a:r>
              <a:rPr lang="ru-RU" dirty="0" smtClean="0"/>
              <a:t>12. ОБЖ. 13. Информатика. 14. Химия. </a:t>
            </a:r>
          </a:p>
          <a:p>
            <a:r>
              <a:rPr lang="ru-RU" dirty="0" smtClean="0"/>
              <a:t>15. Физика. 16. Музыка.17. ИЗО.18. Труд.</a:t>
            </a:r>
          </a:p>
          <a:p>
            <a:r>
              <a:rPr lang="ru-RU" dirty="0" smtClean="0"/>
              <a:t>19.Биомеханика.20.Биофизика.21.Черчение</a:t>
            </a:r>
          </a:p>
          <a:p>
            <a:r>
              <a:rPr lang="ru-RU" dirty="0" smtClean="0"/>
              <a:t>22.Метрология. 23.Биохимия.24.Психология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Методические разработки.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Разработка и внедрение   3 часового планирования для начальной, средней и старшей школы.</a:t>
            </a:r>
          </a:p>
          <a:p>
            <a:r>
              <a:rPr lang="ru-RU" dirty="0" smtClean="0"/>
              <a:t>Разработаны программы физкультурно - спортивной направленности  «Обучение игре в бадминтон», «Обучение игре в флорбол», «Обучение игре в мини – футбол»</a:t>
            </a:r>
          </a:p>
          <a:p>
            <a:r>
              <a:rPr lang="ru-RU" dirty="0" smtClean="0"/>
              <a:t>Разработана обучающая  программа физкультурно – оздоровительной направленности на основе фитнес – аэробики.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 ты записался в секцию?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836712"/>
            <a:ext cx="4038600" cy="5832648"/>
          </a:xfrm>
        </p:spPr>
        <p:txBody>
          <a:bodyPr>
            <a:normAutofit fontScale="25000" lnSpcReduction="20000"/>
          </a:bodyPr>
          <a:lstStyle/>
          <a:p>
            <a:pPr lvl="0"/>
            <a:r>
              <a:rPr lang="ru-RU" sz="5600" dirty="0" smtClean="0"/>
              <a:t>02.09.13 – соревнование по волейболу среди учителей и учащихся 9-11 классов</a:t>
            </a:r>
          </a:p>
          <a:p>
            <a:pPr lvl="0"/>
            <a:r>
              <a:rPr lang="ru-RU" sz="5600" dirty="0" smtClean="0"/>
              <a:t>10.09.13- приняли участие в спартакиаде школьников по футболу «Золотая осень»</a:t>
            </a:r>
          </a:p>
          <a:p>
            <a:pPr lvl="0"/>
            <a:r>
              <a:rPr lang="ru-RU" sz="5600" dirty="0" smtClean="0"/>
              <a:t>18.09.13 – открытый урок по </a:t>
            </a:r>
            <a:r>
              <a:rPr lang="ru-RU" sz="5600" dirty="0" err="1" smtClean="0"/>
              <a:t>флорболу</a:t>
            </a:r>
            <a:endParaRPr lang="ru-RU" sz="5600" dirty="0" smtClean="0"/>
          </a:p>
          <a:p>
            <a:pPr lvl="0"/>
            <a:r>
              <a:rPr lang="ru-RU" sz="5600" dirty="0" smtClean="0"/>
              <a:t>16.09-17.09.13 Участие в спартакиаде школьников по легкой атлетике (кросс).</a:t>
            </a:r>
          </a:p>
          <a:p>
            <a:pPr lvl="0"/>
            <a:r>
              <a:rPr lang="ru-RU" sz="5600" dirty="0" smtClean="0"/>
              <a:t>24.09.13. Участие учителей ФК в семинаре по бадминтону.</a:t>
            </a:r>
          </a:p>
          <a:p>
            <a:pPr lvl="0"/>
            <a:r>
              <a:rPr lang="ru-RU" sz="5600" dirty="0" smtClean="0"/>
              <a:t>03.10.13 – участие учителей ФК в семинаре по подвижным играм «Сильные, смелые, ловкие».</a:t>
            </a:r>
          </a:p>
          <a:p>
            <a:pPr lvl="0"/>
            <a:r>
              <a:rPr lang="ru-RU" sz="5600" dirty="0" smtClean="0"/>
              <a:t>04.10.13 – проведение внутри школьных соревнований «Весёлые старты» среди вторых классов, посвященных празднику «День учителя».</a:t>
            </a:r>
          </a:p>
          <a:p>
            <a:pPr lvl="0"/>
            <a:r>
              <a:rPr lang="ru-RU" sz="5600" dirty="0" smtClean="0"/>
              <a:t>04.10.13 – приняли участие во внутри школьных соревнованиях в честь праздника «День работника ЧС».</a:t>
            </a:r>
          </a:p>
          <a:p>
            <a:pPr lvl="0"/>
            <a:r>
              <a:rPr lang="ru-RU" sz="5600" dirty="0" smtClean="0"/>
              <a:t>07.10.13 – приняли участие в спартакиаде школьников СВАО «Шиповка юных», среди мальчиков среднего и младшего возраста. (окружные соревнования)</a:t>
            </a:r>
          </a:p>
          <a:p>
            <a:pPr lvl="0"/>
            <a:r>
              <a:rPr lang="ru-RU" sz="5600" dirty="0" smtClean="0"/>
              <a:t>05.10.13 – учителя ФК приняли участие в спартакиаде учителей СВАО, посвящённой празднику «День учителя». (окружные соревнования)</a:t>
            </a:r>
          </a:p>
          <a:p>
            <a:r>
              <a:rPr lang="ru-RU" sz="5600" dirty="0" smtClean="0"/>
              <a:t>Корыстова С.Ю. 1 место –подвижные игры, 2 место- настольный теннис, 3 место- скакалка.</a:t>
            </a:r>
          </a:p>
          <a:p>
            <a:r>
              <a:rPr lang="ru-RU" sz="5600" dirty="0" smtClean="0"/>
              <a:t>           Корыстов С.Г. 1 место- подвижные игры, 3 место- скакалка.</a:t>
            </a:r>
          </a:p>
          <a:p>
            <a:endParaRPr lang="ru-RU" sz="2600" dirty="0"/>
          </a:p>
        </p:txBody>
      </p:sp>
      <p:pic>
        <p:nvPicPr>
          <p:cNvPr id="1026" name="Picture 2" descr="C:\Users\Teacher\Desktop\фото\20022014223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60032" y="1052736"/>
            <a:ext cx="4119021" cy="2664296"/>
          </a:xfrm>
          <a:prstGeom prst="rect">
            <a:avLst/>
          </a:prstGeom>
          <a:noFill/>
        </p:spPr>
      </p:pic>
      <p:pic>
        <p:nvPicPr>
          <p:cNvPr id="1027" name="Picture 3" descr="C:\Users\Teacher\Desktop\фото\ПЛАНЕТА ДЕТСТВА\DSC_281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60032" y="3933056"/>
            <a:ext cx="3995936" cy="26568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Педагогическое кредо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124744"/>
            <a:ext cx="6707088" cy="5001419"/>
          </a:xfrm>
        </p:spPr>
        <p:txBody>
          <a:bodyPr/>
          <a:lstStyle/>
          <a:p>
            <a:r>
              <a:rPr lang="ru-RU" dirty="0" smtClean="0"/>
              <a:t>В здоровом теле – здоровый дух !</a:t>
            </a:r>
            <a:endParaRPr lang="ru-RU" dirty="0"/>
          </a:p>
        </p:txBody>
      </p:sp>
      <p:pic>
        <p:nvPicPr>
          <p:cNvPr id="6146" name="Picture 2" descr="C:\Users\Teacher\Desktop\фото\флорбол 9 мая 2014\DSC_278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1628800"/>
            <a:ext cx="8388424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Наши достижения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52736"/>
            <a:ext cx="4038600" cy="5616624"/>
          </a:xfrm>
        </p:spPr>
        <p:txBody>
          <a:bodyPr>
            <a:noAutofit/>
          </a:bodyPr>
          <a:lstStyle/>
          <a:p>
            <a:pPr lvl="0"/>
            <a:r>
              <a:rPr lang="ru-RU" sz="1050" dirty="0" smtClean="0"/>
              <a:t>10.10.13 – учащиеся школы приняли участие в спортивно развлекательной программе «Юный спасатель», проведённой на базе ГБОУ ЦО №264.</a:t>
            </a:r>
          </a:p>
          <a:p>
            <a:pPr lvl="0"/>
            <a:r>
              <a:rPr lang="ru-RU" sz="1050" dirty="0" smtClean="0"/>
              <a:t>18.10.13 – проведение внутри школьных соревнований по подвижным играм «Сильные, смелые, ловкие», среди 5-6 классов.</a:t>
            </a:r>
          </a:p>
          <a:p>
            <a:pPr lvl="0"/>
            <a:r>
              <a:rPr lang="ru-RU" sz="1050" dirty="0" smtClean="0"/>
              <a:t>21.10.13 – приняли участие в спартакиаде школьников СВАО по </a:t>
            </a:r>
            <a:r>
              <a:rPr lang="ru-RU" sz="1050" dirty="0" err="1" smtClean="0"/>
              <a:t>флорболу</a:t>
            </a:r>
            <a:r>
              <a:rPr lang="ru-RU" sz="1050" dirty="0" smtClean="0"/>
              <a:t> (1999-2001 г.р.) (окружные соревнования)</a:t>
            </a:r>
          </a:p>
          <a:p>
            <a:pPr lvl="0"/>
            <a:r>
              <a:rPr lang="ru-RU" sz="1050" dirty="0" smtClean="0"/>
              <a:t>22.10.13 – приняли участие в спартакиаде школьников СВАО по подвижным играм «Сильные, смелые, ловкие», на базе ГБОУ №950 (окружные соревнования)</a:t>
            </a:r>
          </a:p>
          <a:p>
            <a:pPr lvl="0"/>
            <a:r>
              <a:rPr lang="ru-RU" sz="1050" dirty="0" smtClean="0"/>
              <a:t>24.10.13 – приняли участие в отборочном этапе школьной лиги по мини футболу (1998-1999 г.р.), 1 место  на базе ГБОУ ЦО №264.</a:t>
            </a:r>
          </a:p>
          <a:p>
            <a:pPr lvl="0"/>
            <a:r>
              <a:rPr lang="ru-RU" sz="1050" dirty="0" smtClean="0"/>
              <a:t>25.10.13 - приняли участие в спартакиаде школьников СВАО по </a:t>
            </a:r>
            <a:r>
              <a:rPr lang="ru-RU" sz="1050" dirty="0" err="1" smtClean="0"/>
              <a:t>флорболу</a:t>
            </a:r>
            <a:r>
              <a:rPr lang="ru-RU" sz="1050" dirty="0" smtClean="0"/>
              <a:t> (2002-2004 г.р.) на базе ГБОУ №1051.( окружные соревнования)</a:t>
            </a:r>
          </a:p>
          <a:p>
            <a:pPr lvl="0"/>
            <a:r>
              <a:rPr lang="ru-RU" sz="1050" dirty="0" smtClean="0"/>
              <a:t>25.10.13 – приняли участие в Олимпиаде по ФК среди учащихся 5-6 </a:t>
            </a:r>
            <a:r>
              <a:rPr lang="ru-RU" sz="1050" dirty="0" err="1" smtClean="0"/>
              <a:t>кл</a:t>
            </a:r>
            <a:r>
              <a:rPr lang="ru-RU" sz="1050" dirty="0" smtClean="0"/>
              <a:t>., 7-8 </a:t>
            </a:r>
            <a:r>
              <a:rPr lang="ru-RU" sz="1050" dirty="0" err="1" smtClean="0"/>
              <a:t>кл</a:t>
            </a:r>
            <a:r>
              <a:rPr lang="ru-RU" sz="1050" dirty="0" smtClean="0"/>
              <a:t>., 9-11 </a:t>
            </a:r>
            <a:r>
              <a:rPr lang="ru-RU" sz="1050" dirty="0" err="1" smtClean="0"/>
              <a:t>кл</a:t>
            </a:r>
            <a:r>
              <a:rPr lang="ru-RU" sz="1050" dirty="0" smtClean="0"/>
              <a:t>.</a:t>
            </a:r>
          </a:p>
          <a:p>
            <a:pPr lvl="0"/>
            <a:r>
              <a:rPr lang="ru-RU" sz="1050" dirty="0" smtClean="0"/>
              <a:t> 28.10.13 Приняли участие в школьной мини футбольной лиге (1998-1999 г.р.), финал «Отрадное»</a:t>
            </a:r>
          </a:p>
          <a:p>
            <a:r>
              <a:rPr lang="ru-RU" sz="1050" dirty="0" smtClean="0"/>
              <a:t> </a:t>
            </a:r>
          </a:p>
          <a:p>
            <a:pPr lvl="0"/>
            <a:r>
              <a:rPr lang="ru-RU" sz="1050" dirty="0" smtClean="0"/>
              <a:t>31.10.13 – приняли участие в отборочном туре в школьной мини -футбольной лиге (2000-2001 г.р.), среди школ №264; №606; №1554; №267. Заняли 1-е место в отборочном турнире.</a:t>
            </a:r>
          </a:p>
          <a:p>
            <a:pPr lvl="0"/>
            <a:r>
              <a:rPr lang="ru-RU" sz="1050" dirty="0" smtClean="0"/>
              <a:t>31.10.13. – провели урок-конкурс по ритмике в 3«А» классе с выявлением победителей и награждением.</a:t>
            </a:r>
          </a:p>
          <a:p>
            <a:pPr lvl="0"/>
            <a:r>
              <a:rPr lang="ru-RU" sz="1050" dirty="0" smtClean="0"/>
              <a:t>1.11.13. – провели урок-конкурс по ритмике в 1«А»; 2«А»; 2«Б» классе с выявлением победителей и награждением.</a:t>
            </a:r>
            <a:endParaRPr lang="ru-RU" sz="105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124744"/>
            <a:ext cx="4038600" cy="5544616"/>
          </a:xfrm>
        </p:spPr>
        <p:txBody>
          <a:bodyPr>
            <a:normAutofit fontScale="25000" lnSpcReduction="20000"/>
          </a:bodyPr>
          <a:lstStyle/>
          <a:p>
            <a:pPr lvl="0"/>
            <a:r>
              <a:rPr lang="ru-RU" sz="4000" dirty="0" smtClean="0"/>
              <a:t>03.11.13 – посетили 29 интерактивную выставку детского досуга и семейного отдыха в </a:t>
            </a:r>
            <a:r>
              <a:rPr lang="ru-RU" sz="4000" dirty="0" err="1" smtClean="0"/>
              <a:t>Спортленде</a:t>
            </a:r>
            <a:r>
              <a:rPr lang="ru-RU" sz="4000" dirty="0" smtClean="0"/>
              <a:t> на ВВЦ (школьные осенние каникулы).</a:t>
            </a:r>
          </a:p>
          <a:p>
            <a:pPr lvl="0"/>
            <a:r>
              <a:rPr lang="ru-RU" sz="4000" dirty="0" smtClean="0"/>
              <a:t>05.11.13 – учителя ФК посетили семинар по волейболу на базе ГБОУ № 1955</a:t>
            </a:r>
          </a:p>
          <a:p>
            <a:pPr lvl="0"/>
            <a:r>
              <a:rPr lang="ru-RU" sz="4000" dirty="0" smtClean="0"/>
              <a:t>06.11.13 – провели </a:t>
            </a:r>
            <a:r>
              <a:rPr lang="ru-RU" sz="4000" dirty="0" err="1" smtClean="0"/>
              <a:t>внутришкольные</a:t>
            </a:r>
            <a:r>
              <a:rPr lang="ru-RU" sz="4000" dirty="0" smtClean="0"/>
              <a:t> спортивные соревнования по биатлону среди 5-7 классов (осенние каникулы).</a:t>
            </a:r>
          </a:p>
          <a:p>
            <a:pPr lvl="0"/>
            <a:r>
              <a:rPr lang="ru-RU" sz="4000" dirty="0" smtClean="0"/>
              <a:t>12.11.13. Учителя Ф.К. участвовали в семинаре-практикуме на тему: «Организация и проведение соревнований гимнастике».</a:t>
            </a:r>
          </a:p>
          <a:p>
            <a:r>
              <a:rPr lang="ru-RU" sz="4000" dirty="0" smtClean="0"/>
              <a:t> </a:t>
            </a:r>
          </a:p>
          <a:p>
            <a:pPr lvl="0"/>
            <a:r>
              <a:rPr lang="ru-RU" sz="4000" dirty="0" smtClean="0"/>
              <a:t>14.11.13. провели награждение учеников, принимавших участие в сборных командах школы в муниципальных и окружных соревнованиях по </a:t>
            </a:r>
            <a:r>
              <a:rPr lang="ru-RU" sz="4000" dirty="0" err="1" smtClean="0"/>
              <a:t>флорболу</a:t>
            </a:r>
            <a:r>
              <a:rPr lang="ru-RU" sz="4000" dirty="0" smtClean="0"/>
              <a:t>,  мини-футболу,  подвижные игры «сильные, смелые, ловкие»,  легкая атлетика «Шиповка юных».</a:t>
            </a:r>
          </a:p>
          <a:p>
            <a:r>
              <a:rPr lang="ru-RU" sz="4000" dirty="0" smtClean="0"/>
              <a:t> </a:t>
            </a:r>
          </a:p>
          <a:p>
            <a:pPr lvl="0"/>
            <a:r>
              <a:rPr lang="ru-RU" sz="4000" dirty="0" smtClean="0"/>
              <a:t>15.11.13. провели соревнования по общей гимнастике среди 2-х классов с награждением победителей.</a:t>
            </a:r>
          </a:p>
          <a:p>
            <a:r>
              <a:rPr lang="ru-RU" sz="4000" dirty="0" smtClean="0"/>
              <a:t> </a:t>
            </a:r>
          </a:p>
          <a:p>
            <a:r>
              <a:rPr lang="ru-RU" sz="4000" dirty="0" smtClean="0"/>
              <a:t> </a:t>
            </a:r>
          </a:p>
          <a:p>
            <a:pPr lvl="0"/>
            <a:r>
              <a:rPr lang="ru-RU" sz="4000" dirty="0" smtClean="0"/>
              <a:t>20.11.13. приняли участие в отборочных соревнованиях ШМФЛ 2000-2001 г.р. -1 место.</a:t>
            </a:r>
          </a:p>
          <a:p>
            <a:r>
              <a:rPr lang="ru-RU" sz="4000" dirty="0" smtClean="0"/>
              <a:t> </a:t>
            </a:r>
          </a:p>
          <a:p>
            <a:pPr lvl="0"/>
            <a:r>
              <a:rPr lang="ru-RU" sz="4000" dirty="0" smtClean="0"/>
              <a:t> 27.11.13.  приняли участие в ШФМЛ 2000-2001 г.р. (окружной этап)</a:t>
            </a:r>
          </a:p>
          <a:p>
            <a:r>
              <a:rPr lang="ru-RU" sz="4000" dirty="0" smtClean="0"/>
              <a:t> </a:t>
            </a:r>
          </a:p>
          <a:p>
            <a:r>
              <a:rPr lang="ru-RU" sz="4000" dirty="0" smtClean="0"/>
              <a:t> </a:t>
            </a:r>
          </a:p>
          <a:p>
            <a:pPr lvl="0"/>
            <a:r>
              <a:rPr lang="ru-RU" sz="4000" dirty="0" smtClean="0"/>
              <a:t>05.12.13.провели отборочные  </a:t>
            </a:r>
            <a:r>
              <a:rPr lang="ru-RU" sz="4000" dirty="0" err="1" smtClean="0"/>
              <a:t>внутришкольные</a:t>
            </a:r>
            <a:r>
              <a:rPr lang="ru-RU" sz="4000" dirty="0" smtClean="0"/>
              <a:t> соревнования по командной гимнастике среди 5-6 классов. Отобрали сборную команду для участия в  спартакиаде СВОУО.</a:t>
            </a:r>
          </a:p>
          <a:p>
            <a:r>
              <a:rPr lang="ru-RU" sz="4000" dirty="0" smtClean="0"/>
              <a:t> </a:t>
            </a:r>
          </a:p>
          <a:p>
            <a:pPr lvl="0"/>
            <a:r>
              <a:rPr lang="ru-RU" sz="4000" dirty="0" smtClean="0"/>
              <a:t>.06.12.13.  приняли участие с спартакиаде СВОУО по командной гимнастике окружной этап (сборная школы 5-6 классы 14 человек)</a:t>
            </a:r>
          </a:p>
          <a:p>
            <a:r>
              <a:rPr lang="ru-RU" sz="4000" dirty="0" smtClean="0"/>
              <a:t> </a:t>
            </a:r>
          </a:p>
          <a:p>
            <a:r>
              <a:rPr lang="ru-RU" sz="4000" dirty="0" smtClean="0"/>
              <a:t> </a:t>
            </a:r>
          </a:p>
          <a:p>
            <a:pPr lvl="0"/>
            <a:r>
              <a:rPr lang="ru-RU" sz="4000" dirty="0" smtClean="0"/>
              <a:t>23.12.13.провели открытый урок : на 2а классе, 2б классе, 8а классе, 9а классе.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Физкультура – стиль жизни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08720"/>
            <a:ext cx="4038600" cy="5688632"/>
          </a:xfrm>
        </p:spPr>
        <p:txBody>
          <a:bodyPr>
            <a:normAutofit fontScale="32500" lnSpcReduction="20000"/>
          </a:bodyPr>
          <a:lstStyle/>
          <a:p>
            <a:r>
              <a:rPr lang="ru-RU" dirty="0" smtClean="0"/>
              <a:t> </a:t>
            </a:r>
          </a:p>
          <a:p>
            <a:pPr lvl="0"/>
            <a:r>
              <a:rPr lang="ru-RU" dirty="0" smtClean="0"/>
              <a:t>24.12.13. провели соревнования «Сильные ,смелые, ловкие» среди 3-4 классов , посвященные Новому 2014 году.</a:t>
            </a:r>
          </a:p>
          <a:p>
            <a:r>
              <a:rPr lang="ru-RU" dirty="0" smtClean="0"/>
              <a:t> </a:t>
            </a:r>
          </a:p>
          <a:p>
            <a:pPr lvl="0"/>
            <a:r>
              <a:rPr lang="ru-RU" dirty="0" smtClean="0"/>
              <a:t>30.12.13. Участие учителей Ф.К. Корыстовой С.Ю. и  Корыстова С.Г (2 место). в спартакиаде СВОУО среди преподавательского состава по плаванию.</a:t>
            </a:r>
          </a:p>
          <a:p>
            <a:pPr lvl="0"/>
            <a:r>
              <a:rPr lang="ru-RU" dirty="0" smtClean="0"/>
              <a:t>1. 20.01.14. Спартакиада СВУО - отборочные соревнования по </a:t>
            </a:r>
            <a:r>
              <a:rPr lang="ru-RU" dirty="0" err="1" smtClean="0"/>
              <a:t>м\ф</a:t>
            </a:r>
            <a:r>
              <a:rPr lang="ru-RU" dirty="0" smtClean="0"/>
              <a:t> 2004-2005 г.р. мальчики (2 место-выход в финальную часть)</a:t>
            </a:r>
          </a:p>
          <a:p>
            <a:pPr lvl="0"/>
            <a:r>
              <a:rPr lang="ru-RU" dirty="0" smtClean="0"/>
              <a:t>2. 27.01. 14. Спартакиада СВУО- финальные соревнования по </a:t>
            </a:r>
            <a:r>
              <a:rPr lang="ru-RU" dirty="0" err="1" smtClean="0"/>
              <a:t>м\ф</a:t>
            </a:r>
            <a:r>
              <a:rPr lang="ru-RU" dirty="0" smtClean="0"/>
              <a:t>  2004-2005 г.р.(4 место)</a:t>
            </a:r>
          </a:p>
          <a:p>
            <a:pPr lvl="0"/>
            <a:r>
              <a:rPr lang="ru-RU" dirty="0" smtClean="0"/>
              <a:t>3. 07.02.14. Конкурс стенгазет посвященный Олимпийским играм в г.Сочи</a:t>
            </a:r>
          </a:p>
          <a:p>
            <a:pPr lvl="0"/>
            <a:r>
              <a:rPr lang="ru-RU" dirty="0" smtClean="0"/>
              <a:t>4.  Проведение </a:t>
            </a:r>
            <a:r>
              <a:rPr lang="ru-RU" dirty="0" err="1" smtClean="0"/>
              <a:t>внутришкольных</a:t>
            </a:r>
            <a:r>
              <a:rPr lang="ru-RU" dirty="0" smtClean="0"/>
              <a:t> соревнований посвященных  Олимпийским играм в г.Сочи</a:t>
            </a:r>
          </a:p>
          <a:p>
            <a:pPr lvl="0"/>
            <a:r>
              <a:rPr lang="ru-RU" dirty="0" smtClean="0"/>
              <a:t>-1-5 класс лыжный биатлон</a:t>
            </a:r>
          </a:p>
          <a:p>
            <a:pPr lvl="0"/>
            <a:r>
              <a:rPr lang="ru-RU" dirty="0" smtClean="0"/>
              <a:t>-6-11 классы флорбол</a:t>
            </a:r>
          </a:p>
          <a:p>
            <a:pPr lvl="0"/>
            <a:r>
              <a:rPr lang="ru-RU" dirty="0" smtClean="0"/>
              <a:t> 5. 09.02.14. Кубок Префекта СВАО 2014 по </a:t>
            </a:r>
            <a:r>
              <a:rPr lang="ru-RU" dirty="0" err="1" smtClean="0"/>
              <a:t>флорболу</a:t>
            </a:r>
            <a:r>
              <a:rPr lang="ru-RU" dirty="0" smtClean="0"/>
              <a:t> среди юношей 2000-2001г.р. </a:t>
            </a:r>
          </a:p>
          <a:p>
            <a:pPr lvl="0"/>
            <a:r>
              <a:rPr lang="ru-RU" dirty="0" smtClean="0"/>
              <a:t>(2 место в группе)</a:t>
            </a:r>
          </a:p>
          <a:p>
            <a:pPr lvl="0"/>
            <a:r>
              <a:rPr lang="ru-RU" dirty="0" smtClean="0"/>
              <a:t> 6.17.02.-21.02.14 Проведение недели «А, ну-ка мальчики, а ну-ка девочки!» с                        </a:t>
            </a:r>
          </a:p>
          <a:p>
            <a:pPr lvl="0"/>
            <a:r>
              <a:rPr lang="ru-RU" dirty="0" smtClean="0"/>
              <a:t>выявлением  победителей с 1 по 11 класс.</a:t>
            </a:r>
          </a:p>
          <a:p>
            <a:pPr lvl="0"/>
            <a:r>
              <a:rPr lang="ru-RU" dirty="0" smtClean="0"/>
              <a:t>  7. 20.02.14  Участие в турнире по мини-футболу  памяти заслуженного учителя Российской                     Федерации Рыжова В.Ф. (3 место)</a:t>
            </a:r>
          </a:p>
          <a:p>
            <a:pPr lvl="0"/>
            <a:r>
              <a:rPr lang="ru-RU" dirty="0" smtClean="0"/>
              <a:t>8. 25.02.14 Спартакиада СВУО. Первенство округа по </a:t>
            </a:r>
            <a:r>
              <a:rPr lang="ru-RU" dirty="0" err="1" smtClean="0"/>
              <a:t>флорболу</a:t>
            </a:r>
            <a:r>
              <a:rPr lang="ru-RU" dirty="0" smtClean="0"/>
              <a:t>. Девочки 1999-2001 г.р.                  2 место.</a:t>
            </a:r>
          </a:p>
          <a:p>
            <a:pPr lvl="0"/>
            <a:r>
              <a:rPr lang="ru-RU" dirty="0" smtClean="0"/>
              <a:t>9. 27.02.14. Спартакиада СВУО. Первенство округа по </a:t>
            </a:r>
            <a:r>
              <a:rPr lang="ru-RU" dirty="0" err="1" smtClean="0"/>
              <a:t>флорболу</a:t>
            </a:r>
            <a:r>
              <a:rPr lang="ru-RU" dirty="0" smtClean="0"/>
              <a:t>. Девочки 2002-2004 г.р.</a:t>
            </a:r>
          </a:p>
          <a:p>
            <a:pPr lvl="0"/>
            <a:r>
              <a:rPr lang="ru-RU" dirty="0" smtClean="0"/>
              <a:t>3 место.</a:t>
            </a:r>
          </a:p>
          <a:p>
            <a:pPr lvl="0"/>
            <a:r>
              <a:rPr lang="ru-RU" dirty="0" smtClean="0"/>
              <a:t>10. 04.03.14 Спартакиада СВУО. Первенство округа «Веселые старты». Сборная школы 2-4 классы. 11 место из 43 школ.</a:t>
            </a:r>
          </a:p>
          <a:p>
            <a:pPr lvl="0"/>
            <a:r>
              <a:rPr lang="ru-RU" dirty="0" smtClean="0"/>
              <a:t>18.04.14. Проведение Х турнира по мини-футболу, посвященного памяти Ю. Сазонова</a:t>
            </a:r>
          </a:p>
          <a:p>
            <a:pPr lvl="0"/>
            <a:r>
              <a:rPr lang="ru-RU" dirty="0" smtClean="0"/>
              <a:t>15.03-20.04.14 Подготовка к соревнованиям на первенство Москвы по фитнесу среди педагогических работников.(Корыстова С.Ю.)</a:t>
            </a:r>
          </a:p>
          <a:p>
            <a:pPr lvl="0"/>
            <a:r>
              <a:rPr lang="ru-RU" dirty="0" smtClean="0"/>
              <a:t>16.04.14. Открытый урок 6 «а» класс. (Корыстов С.Г.)</a:t>
            </a:r>
          </a:p>
          <a:p>
            <a:pPr lvl="0"/>
            <a:r>
              <a:rPr lang="ru-RU" dirty="0" smtClean="0"/>
              <a:t>18.04.14. Открытый урок 2 «а» класс (Корыстова С.Ю.)</a:t>
            </a:r>
          </a:p>
          <a:p>
            <a:pPr lvl="0"/>
            <a:r>
              <a:rPr lang="ru-RU" dirty="0" smtClean="0"/>
              <a:t>20.04.14. Участие в </a:t>
            </a:r>
            <a:r>
              <a:rPr lang="ru-RU" dirty="0" err="1" smtClean="0"/>
              <a:t>фитнес-фестивале</a:t>
            </a:r>
            <a:r>
              <a:rPr lang="ru-RU" dirty="0" smtClean="0"/>
              <a:t> среди педагогических работников г. Москвы. (Корыстова С.Ю)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08720"/>
            <a:ext cx="4038600" cy="5760640"/>
          </a:xfrm>
        </p:spPr>
        <p:txBody>
          <a:bodyPr>
            <a:normAutofit fontScale="32500" lnSpcReduction="20000"/>
          </a:bodyPr>
          <a:lstStyle/>
          <a:p>
            <a:pPr lvl="0"/>
            <a:r>
              <a:rPr lang="ru-RU" sz="3400" dirty="0" smtClean="0"/>
              <a:t>28.04.14. Проведение праздника , посвященного 1-9 мая, среди 2-х классов с выявлением победителей и награждением.</a:t>
            </a:r>
          </a:p>
          <a:p>
            <a:pPr lvl="0"/>
            <a:r>
              <a:rPr lang="ru-RU" sz="3400" dirty="0" smtClean="0"/>
              <a:t>28.04.14. Проведение праздника , посвященного 1-9 мая, среди 1-х классов с выявлением победителей и награждением.</a:t>
            </a:r>
          </a:p>
          <a:p>
            <a:pPr lvl="0"/>
            <a:r>
              <a:rPr lang="ru-RU" sz="3400" dirty="0" smtClean="0"/>
              <a:t>29.04.14. Проведение праздника , посвященного 1-9 мая, среди 3-4-х классов с выявлением победителей и награждением.</a:t>
            </a:r>
          </a:p>
          <a:p>
            <a:r>
              <a:rPr lang="ru-RU" sz="3400" dirty="0" smtClean="0"/>
              <a:t> </a:t>
            </a:r>
          </a:p>
          <a:p>
            <a:pPr lvl="0"/>
            <a:r>
              <a:rPr lang="ru-RU" sz="3400" dirty="0" smtClean="0"/>
              <a:t>05.05.14. Подготовка и проведение турнира по </a:t>
            </a:r>
            <a:r>
              <a:rPr lang="ru-RU" sz="3400" dirty="0" err="1" smtClean="0"/>
              <a:t>флорболу</a:t>
            </a:r>
            <a:r>
              <a:rPr lang="ru-RU" sz="3400" dirty="0" smtClean="0"/>
              <a:t> среди учащихся школ СВОУО (юноши) «Когда мы едины, мы непобедимы!» посвященного Дню Победы. (3 место)</a:t>
            </a:r>
          </a:p>
          <a:p>
            <a:pPr lvl="0"/>
            <a:r>
              <a:rPr lang="ru-RU" sz="3400" dirty="0" smtClean="0"/>
              <a:t>06.05.14. Подготовка и проведение турнира по </a:t>
            </a:r>
            <a:r>
              <a:rPr lang="ru-RU" sz="3400" dirty="0" err="1" smtClean="0"/>
              <a:t>флорболу</a:t>
            </a:r>
            <a:r>
              <a:rPr lang="ru-RU" sz="3400" dirty="0" smtClean="0"/>
              <a:t> среди учащихся школ СВОУО (девушки) «Когда мы едины, мы непобедимы!» посвященного Дню Победы. (1 место)</a:t>
            </a:r>
          </a:p>
          <a:p>
            <a:pPr lvl="0"/>
            <a:r>
              <a:rPr lang="ru-RU" sz="3400" dirty="0" smtClean="0"/>
              <a:t>15.05.14. Проведение соревнований «Папа, мама и я -спортивная семья»</a:t>
            </a:r>
          </a:p>
          <a:p>
            <a:pPr lvl="0"/>
            <a:r>
              <a:rPr lang="ru-RU" sz="3400" dirty="0" smtClean="0"/>
              <a:t>17.05.14. Спортивный праздник, посвященный дню открытых дверей.</a:t>
            </a:r>
          </a:p>
          <a:p>
            <a:pPr lvl="0"/>
            <a:r>
              <a:rPr lang="ru-RU" sz="3400" dirty="0" smtClean="0"/>
              <a:t>20.05.14. Выпуск стенгазеты с поздравлением победителей и призеров турнира по </a:t>
            </a:r>
            <a:r>
              <a:rPr lang="ru-RU" sz="3400" dirty="0" err="1" smtClean="0"/>
              <a:t>флорболу</a:t>
            </a:r>
            <a:r>
              <a:rPr lang="ru-RU" sz="3400" dirty="0" smtClean="0"/>
              <a:t> среди учащихся школ СВОУО  «Когда мы едины, мы непобедимы!» посвященного Дню Победы.</a:t>
            </a:r>
          </a:p>
          <a:p>
            <a:pPr lvl="0"/>
            <a:r>
              <a:rPr lang="ru-RU" sz="3400" dirty="0" smtClean="0"/>
              <a:t>21.05.14. Проведение легкоатлетического марафона «Здравствуй ЛЕТО» среди учащихся 1-х классов.</a:t>
            </a:r>
          </a:p>
          <a:p>
            <a:pPr lvl="0"/>
            <a:r>
              <a:rPr lang="ru-RU" sz="3400" dirty="0" smtClean="0"/>
              <a:t>27.05.14. Проведение спортивных и подвижных игр «Здравствуй ЛЕТО» среди учащихся 2-х классов, с награждением победителей.</a:t>
            </a:r>
          </a:p>
          <a:p>
            <a:pPr lvl="0"/>
            <a:r>
              <a:rPr lang="ru-RU" sz="3400" dirty="0" smtClean="0"/>
              <a:t> 27.05.14. Проведение спортивных и подвижных игр «Здравствуй ЛЕТО» среди учащихся 5-6-х классов, с награждением победителей.</a:t>
            </a:r>
          </a:p>
          <a:p>
            <a:pPr lvl="0"/>
            <a:r>
              <a:rPr lang="ru-RU" sz="3400" dirty="0" smtClean="0"/>
              <a:t>30.05.14. Награждение учащихся школы за высокие спортивные достижения и активное участие в спортивной жизни школы.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«Чтобы тело и душа были молоды»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1124745"/>
            <a:ext cx="4040188" cy="432048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Корыстов Сергей Геннадьевич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57200" y="1772816"/>
            <a:ext cx="4040188" cy="6048672"/>
          </a:xfrm>
        </p:spPr>
        <p:txBody>
          <a:bodyPr/>
          <a:lstStyle/>
          <a:p>
            <a:r>
              <a:rPr lang="ru-RU" dirty="0" smtClean="0"/>
              <a:t>Спартакиада учителей СВАО :</a:t>
            </a:r>
          </a:p>
          <a:p>
            <a:r>
              <a:rPr lang="ru-RU" dirty="0" smtClean="0"/>
              <a:t>Подвижные игры 1 место</a:t>
            </a:r>
          </a:p>
          <a:p>
            <a:r>
              <a:rPr lang="ru-RU" dirty="0" smtClean="0"/>
              <a:t>Скакалка 2 место </a:t>
            </a:r>
          </a:p>
          <a:p>
            <a:r>
              <a:rPr lang="ru-RU" dirty="0" smtClean="0"/>
              <a:t>Плавание на дистанции 50 метров 2 место (номинация от 40 – 55 лет)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6012160" y="1124745"/>
            <a:ext cx="1728192" cy="504055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«Равняйсь!»</a:t>
            </a:r>
            <a:endParaRPr lang="ru-RU" dirty="0"/>
          </a:p>
        </p:txBody>
      </p:sp>
      <p:pic>
        <p:nvPicPr>
          <p:cNvPr id="2051" name="Picture 3" descr="C:\Users\Teacher\Desktop\фото\Фото0020jpg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88023" y="1825070"/>
            <a:ext cx="1967739" cy="2612042"/>
          </a:xfrm>
          <a:prstGeom prst="rect">
            <a:avLst/>
          </a:prstGeom>
          <a:noFill/>
        </p:spPr>
      </p:pic>
      <p:pic>
        <p:nvPicPr>
          <p:cNvPr id="2052" name="Picture 4" descr="C:\Users\Teacher\Desktop\фото\Фото0017jpg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020272" y="2060848"/>
            <a:ext cx="2071615" cy="3384376"/>
          </a:xfrm>
          <a:prstGeom prst="rect">
            <a:avLst/>
          </a:prstGeom>
          <a:noFill/>
        </p:spPr>
      </p:pic>
      <p:pic>
        <p:nvPicPr>
          <p:cNvPr id="2053" name="Picture 5" descr="C:\Users\Teacher\Desktop\фото\Фото0015jpg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355976" y="4005064"/>
            <a:ext cx="2962620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«Красота – страшная сила!»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836711"/>
            <a:ext cx="4040188" cy="576065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Корыстова Светлана Юрьевна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412776"/>
            <a:ext cx="4040188" cy="525658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Спартакиада СВОУО среди педагогических работников:</a:t>
            </a:r>
          </a:p>
          <a:p>
            <a:r>
              <a:rPr lang="ru-RU" dirty="0" smtClean="0"/>
              <a:t>1 место в подвижных играх.</a:t>
            </a:r>
          </a:p>
          <a:p>
            <a:r>
              <a:rPr lang="ru-RU" dirty="0" smtClean="0"/>
              <a:t>3 место скакалка</a:t>
            </a:r>
          </a:p>
          <a:p>
            <a:r>
              <a:rPr lang="ru-RU" dirty="0" smtClean="0"/>
              <a:t>2 место настольный теннис</a:t>
            </a:r>
          </a:p>
          <a:p>
            <a:r>
              <a:rPr lang="ru-RU" dirty="0" smtClean="0"/>
              <a:t>2 место классическая аэробика</a:t>
            </a:r>
          </a:p>
          <a:p>
            <a:r>
              <a:rPr lang="ru-RU" dirty="0" smtClean="0"/>
              <a:t>3 место степ – аэробика</a:t>
            </a:r>
          </a:p>
          <a:p>
            <a:r>
              <a:rPr lang="ru-RU" dirty="0" smtClean="0"/>
              <a:t>5 место плавание (в номинации 35-50 лет)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908721"/>
            <a:ext cx="4498975" cy="57606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Спорт это грация, красота, сила и здоровье!</a:t>
            </a:r>
            <a:endParaRPr lang="ru-RU" dirty="0"/>
          </a:p>
        </p:txBody>
      </p:sp>
      <p:pic>
        <p:nvPicPr>
          <p:cNvPr id="3075" name="Picture 3" descr="C:\Users\Teacher\Desktop\фото\Фото0011jpg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44008" y="1556792"/>
            <a:ext cx="1495140" cy="1984700"/>
          </a:xfrm>
          <a:prstGeom prst="rect">
            <a:avLst/>
          </a:prstGeom>
          <a:noFill/>
        </p:spPr>
      </p:pic>
      <p:pic>
        <p:nvPicPr>
          <p:cNvPr id="3077" name="Picture 5" descr="C:\Users\Teacher\Desktop\фото\CAM_0183 - копия - копия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44208" y="1556792"/>
            <a:ext cx="1929134" cy="1827439"/>
          </a:xfrm>
          <a:prstGeom prst="rect">
            <a:avLst/>
          </a:prstGeom>
          <a:noFill/>
        </p:spPr>
      </p:pic>
      <p:pic>
        <p:nvPicPr>
          <p:cNvPr id="3078" name="Picture 6" descr="C:\Users\Teacher\Desktop\фото\CAM_018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779912" y="2924944"/>
            <a:ext cx="2050439" cy="2060848"/>
          </a:xfrm>
          <a:prstGeom prst="rect">
            <a:avLst/>
          </a:prstGeom>
          <a:noFill/>
        </p:spPr>
      </p:pic>
      <p:pic>
        <p:nvPicPr>
          <p:cNvPr id="3079" name="Picture 7" descr="C:\Users\Teacher\Desktop\ФИТНЕС СВЕТА\DSC_274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940152" y="3429000"/>
            <a:ext cx="2634628" cy="1751856"/>
          </a:xfrm>
          <a:prstGeom prst="rect">
            <a:avLst/>
          </a:prstGeom>
          <a:noFill/>
        </p:spPr>
      </p:pic>
      <p:pic>
        <p:nvPicPr>
          <p:cNvPr id="3080" name="Picture 8" descr="C:\Users\Teacher\Desktop\ФИТНЕС СВЕТА\DSC_271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355976" y="5229200"/>
            <a:ext cx="2537867" cy="14528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Делимся опытом: мы показали, а вы посмотрели!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/>
          <a:p>
            <a:r>
              <a:rPr lang="ru-RU" dirty="0" smtClean="0"/>
              <a:t>Открытые уроки в начальной и средней школе.</a:t>
            </a:r>
          </a:p>
          <a:p>
            <a:r>
              <a:rPr lang="ru-RU" dirty="0" smtClean="0"/>
              <a:t>Предметная неделя.</a:t>
            </a:r>
          </a:p>
          <a:p>
            <a:r>
              <a:rPr lang="ru-RU" dirty="0" smtClean="0"/>
              <a:t>Конкурс рисунков «Сочи – глазами детей»</a:t>
            </a:r>
            <a:endParaRPr lang="ru-RU" dirty="0"/>
          </a:p>
        </p:txBody>
      </p:sp>
      <p:pic>
        <p:nvPicPr>
          <p:cNvPr id="4098" name="Picture 2" descr="C:\Users\Teacher\Desktop\фото\здравствуй лето 2014\DSC_270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11960" y="1484784"/>
            <a:ext cx="2382601" cy="1584176"/>
          </a:xfrm>
          <a:prstGeom prst="rect">
            <a:avLst/>
          </a:prstGeom>
          <a:noFill/>
        </p:spPr>
      </p:pic>
      <p:pic>
        <p:nvPicPr>
          <p:cNvPr id="4099" name="Picture 3" descr="C:\Users\Teacher\Desktop\фото\здравствуй лето 2014\DSC_271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372200" y="2204864"/>
            <a:ext cx="2528249" cy="1681121"/>
          </a:xfrm>
          <a:prstGeom prst="rect">
            <a:avLst/>
          </a:prstGeom>
          <a:noFill/>
        </p:spPr>
      </p:pic>
      <p:pic>
        <p:nvPicPr>
          <p:cNvPr id="4100" name="Picture 4" descr="C:\Users\Teacher\Desktop\фото\CAM_012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3968" y="3266982"/>
            <a:ext cx="2328258" cy="1746194"/>
          </a:xfrm>
          <a:prstGeom prst="rect">
            <a:avLst/>
          </a:prstGeom>
          <a:noFill/>
        </p:spPr>
      </p:pic>
      <p:pic>
        <p:nvPicPr>
          <p:cNvPr id="4101" name="Picture 5" descr="C:\Users\Teacher\Desktop\фото\DSC2896JPG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444208" y="4293096"/>
            <a:ext cx="2489341" cy="1656184"/>
          </a:xfrm>
          <a:prstGeom prst="rect">
            <a:avLst/>
          </a:prstGeom>
          <a:noFill/>
        </p:spPr>
      </p:pic>
      <p:pic>
        <p:nvPicPr>
          <p:cNvPr id="4102" name="Picture 6" descr="C:\Users\Teacher\Desktop\фото\DSC27852JPG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211960" y="5213598"/>
            <a:ext cx="2471632" cy="16444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5679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Спартакиада летних школьных лагерей</a:t>
            </a:r>
            <a:br>
              <a:rPr lang="ru-RU" dirty="0" smtClean="0"/>
            </a:br>
            <a:r>
              <a:rPr lang="ru-RU" dirty="0" smtClean="0"/>
              <a:t>ГБОУ ЦО № 264 «Планета детства»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898776" cy="4925144"/>
          </a:xfrm>
        </p:spPr>
        <p:txBody>
          <a:bodyPr>
            <a:normAutofit fontScale="92500"/>
          </a:bodyPr>
          <a:lstStyle/>
          <a:p>
            <a:r>
              <a:rPr lang="ru-RU" sz="2400" dirty="0" smtClean="0"/>
              <a:t>На базе   ГБОУ ЦО № 264  в 2012 году  был организован летний школьный лагерь «Планета детства».</a:t>
            </a:r>
          </a:p>
          <a:p>
            <a:r>
              <a:rPr lang="ru-RU" sz="2400" dirty="0" smtClean="0"/>
              <a:t>В лагере отдыхали дети из школ №264, № 1459, №1411, №962, №966, №950, №240, №263. Всего 92 ребенка.</a:t>
            </a:r>
          </a:p>
          <a:p>
            <a:r>
              <a:rPr lang="ru-RU" sz="2400" dirty="0" smtClean="0"/>
              <a:t>В 2013 году была проведена  Олимпиада среди лагерей СВАО при участии управы «ОТРАДНОЕ».</a:t>
            </a:r>
            <a:endParaRPr lang="ru-RU" sz="2400" dirty="0"/>
          </a:p>
        </p:txBody>
      </p:sp>
      <p:pic>
        <p:nvPicPr>
          <p:cNvPr id="1026" name="Picture 2" descr="C:\Users\Teacher\Desktop\фото\ПЛАНЕТА ДЕТСТВА\DSC_272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27984" y="1628800"/>
            <a:ext cx="2877978" cy="1913549"/>
          </a:xfrm>
          <a:prstGeom prst="rect">
            <a:avLst/>
          </a:prstGeom>
          <a:noFill/>
        </p:spPr>
      </p:pic>
      <p:pic>
        <p:nvPicPr>
          <p:cNvPr id="1028" name="Picture 4" descr="C:\Users\Teacher\Desktop\фото\ПЛАНЕТА ДЕТСТВА\DSC_271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39952" y="3861048"/>
            <a:ext cx="2297698" cy="1527725"/>
          </a:xfrm>
          <a:prstGeom prst="rect">
            <a:avLst/>
          </a:prstGeom>
          <a:noFill/>
        </p:spPr>
      </p:pic>
      <p:pic>
        <p:nvPicPr>
          <p:cNvPr id="1029" name="Picture 5" descr="C:\Users\Teacher\Desktop\фото\ПЛАНЕТА ДЕТСТВА\DSC_278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979901" y="4754211"/>
            <a:ext cx="3164099" cy="2103789"/>
          </a:xfrm>
          <a:prstGeom prst="rect">
            <a:avLst/>
          </a:prstGeom>
          <a:noFill/>
        </p:spPr>
      </p:pic>
      <p:pic>
        <p:nvPicPr>
          <p:cNvPr id="1030" name="Picture 6" descr="C:\Users\Teacher\Desktop\фото\ПЛАНЕТА ДЕТСТВА\DSC_271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16216" y="2780928"/>
            <a:ext cx="2405999" cy="15997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507288" cy="201622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Цели и задачи на будущий  учебный год.</a:t>
            </a:r>
            <a:br>
              <a:rPr lang="ru-RU" sz="2800" dirty="0" smtClean="0"/>
            </a:br>
            <a:r>
              <a:rPr lang="ru-RU" sz="2800" dirty="0" smtClean="0"/>
              <a:t>1</a:t>
            </a:r>
            <a:r>
              <a:rPr lang="ru-RU" sz="2000" dirty="0" smtClean="0"/>
              <a:t>.Формирование у учащихся здорового образа жизни.</a:t>
            </a:r>
            <a:br>
              <a:rPr lang="ru-RU" sz="2000" dirty="0" smtClean="0"/>
            </a:br>
            <a:r>
              <a:rPr lang="ru-RU" sz="2000" dirty="0" smtClean="0"/>
              <a:t>2.Повышение мотивации и интереса к уроку  физическая культура.</a:t>
            </a:r>
            <a:br>
              <a:rPr lang="ru-RU" sz="2000" dirty="0" smtClean="0"/>
            </a:br>
            <a:r>
              <a:rPr lang="ru-RU" sz="2000" dirty="0" smtClean="0"/>
              <a:t>3.Подготовка учащихся к Спартакиаде учащихся СВОУО согласно учебно-методическому плану.</a:t>
            </a:r>
            <a:endParaRPr lang="ru-RU" sz="2800" dirty="0"/>
          </a:p>
        </p:txBody>
      </p:sp>
      <p:pic>
        <p:nvPicPr>
          <p:cNvPr id="20482" name="Picture 2" descr="C:\Users\Teacher\Desktop\фото\DSC_276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2420888"/>
            <a:ext cx="2808312" cy="1826982"/>
          </a:xfrm>
          <a:prstGeom prst="rect">
            <a:avLst/>
          </a:prstGeom>
          <a:noFill/>
        </p:spPr>
      </p:pic>
      <p:pic>
        <p:nvPicPr>
          <p:cNvPr id="20483" name="Picture 3" descr="C:\Users\Teacher\Desktop\фото\DSC_270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03848" y="2420888"/>
            <a:ext cx="3024335" cy="1872208"/>
          </a:xfrm>
          <a:prstGeom prst="rect">
            <a:avLst/>
          </a:prstGeom>
          <a:noFill/>
        </p:spPr>
      </p:pic>
      <p:pic>
        <p:nvPicPr>
          <p:cNvPr id="20484" name="Picture 4" descr="C:\Users\Teacher\Desktop\фото\DSC_271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00192" y="2420888"/>
            <a:ext cx="2664296" cy="1872208"/>
          </a:xfrm>
          <a:prstGeom prst="rect">
            <a:avLst/>
          </a:prstGeom>
          <a:noFill/>
        </p:spPr>
      </p:pic>
      <p:pic>
        <p:nvPicPr>
          <p:cNvPr id="20485" name="Picture 5" descr="C:\Users\Teacher\Desktop\фото\Фото0013jpg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347864" y="4365104"/>
            <a:ext cx="1584176" cy="2328198"/>
          </a:xfrm>
          <a:prstGeom prst="rect">
            <a:avLst/>
          </a:prstGeom>
          <a:noFill/>
        </p:spPr>
      </p:pic>
      <p:pic>
        <p:nvPicPr>
          <p:cNvPr id="20486" name="Picture 6" descr="C:\Users\Teacher\Desktop\фото\ЛАГЕРЬ ФОТО\DSC_2709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148064" y="4365104"/>
            <a:ext cx="3816424" cy="2278393"/>
          </a:xfrm>
          <a:prstGeom prst="rect">
            <a:avLst/>
          </a:prstGeom>
          <a:noFill/>
        </p:spPr>
      </p:pic>
      <p:sp>
        <p:nvSpPr>
          <p:cNvPr id="20489" name="AutoShape 9" descr="https://mail.yandex.ru/message_part/CIMG1159.JPG?name=CIMG1159.JPG&amp;hid=1.1&amp;ids=2400000003063618933&amp;no_disposition=y&amp;thumb=y&amp;exif_rotate=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1" name="AutoShape 11" descr="https://mail.yandex.ru/message_part/CIMG1159.JPG?name=CIMG1159.JPG&amp;hid=1.1&amp;ids=2400000003063618933&amp;no_disposition=y&amp;thumb=y&amp;exif_rotate=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8" name="Picture 2" descr="C:\Users\Teacher\Desktop\фото\СПОРТ В ШКОЛЕ\урок ритмики (2)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51520" y="4293096"/>
            <a:ext cx="2880320" cy="23484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Мотивация учащихся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122912" cy="452596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Три основных принципа используемых на уроках, чтобы повысить мотивацию обучающихся к учебной деятельности:</a:t>
            </a:r>
          </a:p>
          <a:p>
            <a:r>
              <a:rPr lang="ru-RU" dirty="0" smtClean="0"/>
              <a:t>1.*Мне интересно </a:t>
            </a:r>
            <a:r>
              <a:rPr lang="ru-RU" dirty="0" smtClean="0">
                <a:solidFill>
                  <a:srgbClr val="FF0000"/>
                </a:solidFill>
              </a:rPr>
              <a:t>ТО- ЧЕМУ </a:t>
            </a:r>
            <a:r>
              <a:rPr lang="ru-RU" dirty="0" smtClean="0"/>
              <a:t>меня учат.*</a:t>
            </a:r>
          </a:p>
          <a:p>
            <a:r>
              <a:rPr lang="ru-RU" dirty="0" smtClean="0"/>
              <a:t>2.*Мне интересен </a:t>
            </a:r>
            <a:r>
              <a:rPr lang="ru-RU" dirty="0" smtClean="0">
                <a:solidFill>
                  <a:srgbClr val="FF0000"/>
                </a:solidFill>
              </a:rPr>
              <a:t>ТОТ-КТО</a:t>
            </a:r>
            <a:r>
              <a:rPr lang="ru-RU" dirty="0" smtClean="0"/>
              <a:t> меня учит.*</a:t>
            </a:r>
          </a:p>
          <a:p>
            <a:r>
              <a:rPr lang="ru-RU" dirty="0" smtClean="0"/>
              <a:t>3.*Мне интересно </a:t>
            </a:r>
            <a:r>
              <a:rPr lang="ru-RU" dirty="0" smtClean="0">
                <a:solidFill>
                  <a:srgbClr val="FF0000"/>
                </a:solidFill>
              </a:rPr>
              <a:t>КАК</a:t>
            </a:r>
            <a:r>
              <a:rPr lang="ru-RU" dirty="0" smtClean="0"/>
              <a:t> меня учат.*</a:t>
            </a:r>
            <a:endParaRPr lang="ru-RU" dirty="0"/>
          </a:p>
        </p:txBody>
      </p:sp>
      <p:pic>
        <p:nvPicPr>
          <p:cNvPr id="5" name="Содержимое 4" descr="CAM_0081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5508104" y="908720"/>
            <a:ext cx="2736304" cy="2052228"/>
          </a:xfrm>
        </p:spPr>
      </p:pic>
      <p:pic>
        <p:nvPicPr>
          <p:cNvPr id="2051" name="Picture 3" descr="C:\Users\Teacher\Desktop\фото\CAM_006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44208" y="2708920"/>
            <a:ext cx="2448272" cy="1836204"/>
          </a:xfrm>
          <a:prstGeom prst="rect">
            <a:avLst/>
          </a:prstGeom>
          <a:noFill/>
        </p:spPr>
      </p:pic>
      <p:pic>
        <p:nvPicPr>
          <p:cNvPr id="2052" name="Picture 4" descr="C:\Users\Teacher\Desktop\фото\CAM_012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36096" y="4437112"/>
            <a:ext cx="2880320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«</a:t>
            </a:r>
            <a:r>
              <a:rPr lang="ru-RU" sz="2800" dirty="0" smtClean="0">
                <a:solidFill>
                  <a:srgbClr val="FF0000"/>
                </a:solidFill>
              </a:rPr>
              <a:t>В человеке должно быть всё прекрасно!» А.П. Чехов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Школьник должен развиваться гармонично, как духовно, так и физически!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О</a:t>
            </a:r>
            <a:r>
              <a:rPr lang="ru-RU" sz="2800" dirty="0" smtClean="0"/>
              <a:t>сновными направлениями в своей работе мы выбрали следующее:</a:t>
            </a:r>
          </a:p>
          <a:p>
            <a:r>
              <a:rPr lang="ru-RU" sz="2800" dirty="0" smtClean="0"/>
              <a:t>1. повышение общего уровня физической подготовки учащихся.</a:t>
            </a:r>
          </a:p>
          <a:p>
            <a:r>
              <a:rPr lang="ru-RU" sz="2800" dirty="0" smtClean="0"/>
              <a:t>2. привитие сознательного отношения к занятиям физической культурой и спортом.</a:t>
            </a:r>
          </a:p>
          <a:p>
            <a:r>
              <a:rPr lang="ru-RU" sz="2800" dirty="0" smtClean="0"/>
              <a:t>3. популяризация и агитация здорового образа жизни</a:t>
            </a:r>
          </a:p>
          <a:p>
            <a:r>
              <a:rPr lang="ru-RU" sz="2800" dirty="0" smtClean="0"/>
              <a:t>4. повышение спортивного мастерства ребят и их подготовка для участия в районной,  городской Спартакиадах школьников.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«БЫСТРЕЕ</a:t>
            </a:r>
            <a:r>
              <a:rPr lang="ru-RU" dirty="0" smtClean="0"/>
              <a:t>, </a:t>
            </a:r>
            <a:r>
              <a:rPr lang="ru-RU" dirty="0" smtClean="0">
                <a:solidFill>
                  <a:srgbClr val="FF0000"/>
                </a:solidFill>
              </a:rPr>
              <a:t>ВЫШЕ</a:t>
            </a:r>
            <a:r>
              <a:rPr lang="ru-RU" dirty="0" smtClean="0"/>
              <a:t>, </a:t>
            </a:r>
            <a:r>
              <a:rPr lang="ru-RU" dirty="0" smtClean="0">
                <a:solidFill>
                  <a:srgbClr val="7030A0"/>
                </a:solidFill>
              </a:rPr>
              <a:t>СИЛЬНЕЕ»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1600200"/>
            <a:ext cx="3960440" cy="499715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В 2012-2013 учебном году ГБОУ ЦО № 264 победила в номинации «Взлет года» в Спартакиаде СВОУО среди общеобразовательных учреждений.</a:t>
            </a:r>
          </a:p>
          <a:p>
            <a:r>
              <a:rPr lang="ru-RU" dirty="0" smtClean="0"/>
              <a:t>Рейтинг школы  в физической подготовленности поднялся с 129 места на 40 место.</a:t>
            </a:r>
          </a:p>
          <a:p>
            <a:endParaRPr lang="ru-RU" dirty="0"/>
          </a:p>
        </p:txBody>
      </p:sp>
      <p:pic>
        <p:nvPicPr>
          <p:cNvPr id="1028" name="Picture 4" descr="C:\Users\Teacher\Desktop\фото\DSC_270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3968" y="1196752"/>
            <a:ext cx="1497374" cy="2252050"/>
          </a:xfrm>
          <a:prstGeom prst="rect">
            <a:avLst/>
          </a:prstGeom>
          <a:noFill/>
        </p:spPr>
      </p:pic>
      <p:pic>
        <p:nvPicPr>
          <p:cNvPr id="1029" name="Picture 5" descr="C:\Users\Teacher\Desktop\фото\DSC2849JPG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84168" y="1340768"/>
            <a:ext cx="2664296" cy="1771861"/>
          </a:xfrm>
          <a:prstGeom prst="rect">
            <a:avLst/>
          </a:prstGeom>
          <a:noFill/>
        </p:spPr>
      </p:pic>
      <p:pic>
        <p:nvPicPr>
          <p:cNvPr id="1030" name="Picture 6" descr="C:\Users\Teacher\Desktop\фото\DSC2956JPG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654658" y="4077072"/>
            <a:ext cx="2489342" cy="1656184"/>
          </a:xfrm>
          <a:prstGeom prst="rect">
            <a:avLst/>
          </a:prstGeom>
          <a:noFill/>
        </p:spPr>
      </p:pic>
      <p:pic>
        <p:nvPicPr>
          <p:cNvPr id="1032" name="Picture 8" descr="C:\Users\Teacher\Desktop\фото\27022014224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11960" y="3573016"/>
            <a:ext cx="2420888" cy="2420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Основные </a:t>
            </a:r>
            <a:r>
              <a:rPr lang="ru-RU" sz="4000" dirty="0" smtClean="0">
                <a:solidFill>
                  <a:srgbClr val="FF0000"/>
                </a:solidFill>
              </a:rPr>
              <a:t>методы</a:t>
            </a:r>
            <a:r>
              <a:rPr lang="ru-RU" dirty="0" smtClean="0">
                <a:solidFill>
                  <a:srgbClr val="FF0000"/>
                </a:solidFill>
              </a:rPr>
              <a:t> и технологии используемые в работе.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340768"/>
            <a:ext cx="4932040" cy="5517232"/>
          </a:xfrm>
        </p:spPr>
        <p:txBody>
          <a:bodyPr>
            <a:normAutofit fontScale="55000" lnSpcReduction="20000"/>
          </a:bodyPr>
          <a:lstStyle/>
          <a:p>
            <a:r>
              <a:rPr lang="ru-RU" sz="3200" dirty="0" smtClean="0"/>
              <a:t>В процессе обучения  используются все известные способы организации урока:</a:t>
            </a:r>
          </a:p>
          <a:p>
            <a:r>
              <a:rPr lang="ru-RU" sz="3200" dirty="0" smtClean="0"/>
              <a:t>фронтальный, групповой, индивидуальный, круговой, игровой, соревновательный.</a:t>
            </a:r>
          </a:p>
          <a:p>
            <a:r>
              <a:rPr lang="ru-RU" sz="3200" dirty="0" smtClean="0"/>
              <a:t>Умения и навыки приобретенные на уроках Ф.К. развивают у учащихся понятия:</a:t>
            </a:r>
          </a:p>
          <a:p>
            <a:r>
              <a:rPr lang="ru-RU" sz="3200" dirty="0" smtClean="0"/>
              <a:t>1) социальных компетенций 2)коммуникативной компетенции </a:t>
            </a:r>
          </a:p>
          <a:p>
            <a:r>
              <a:rPr lang="ru-RU" sz="3200" dirty="0" smtClean="0"/>
              <a:t>3) формирование умений и навыков общения</a:t>
            </a:r>
          </a:p>
          <a:p>
            <a:r>
              <a:rPr lang="ru-RU" sz="3200" dirty="0" smtClean="0"/>
              <a:t>4) умений и навыков действовать в социальных ситуациях</a:t>
            </a:r>
          </a:p>
          <a:p>
            <a:r>
              <a:rPr lang="ru-RU" sz="3200" dirty="0" smtClean="0"/>
              <a:t>5) брать на себя ответственность, </a:t>
            </a:r>
          </a:p>
          <a:p>
            <a:r>
              <a:rPr lang="ru-RU" sz="3200" dirty="0" smtClean="0"/>
              <a:t>6)навыки совместной деятельности, 7)способность к самообразованию. </a:t>
            </a:r>
          </a:p>
          <a:p>
            <a:r>
              <a:rPr lang="ru-RU" sz="3200" dirty="0" smtClean="0"/>
              <a:t>Также на уроках внедряются </a:t>
            </a:r>
            <a:r>
              <a:rPr lang="ru-RU" sz="3200" dirty="0" err="1" smtClean="0"/>
              <a:t>инновационно</a:t>
            </a:r>
            <a:r>
              <a:rPr lang="ru-RU" sz="3200" dirty="0" smtClean="0"/>
              <a:t> - педагогические технологии, направленные на развитие индивидуальных особенностей учащихся, а именно  тестирование  физических способностей каждого учащегося на протяжении всего учебного года, где наглядно видна динамика роста.</a:t>
            </a:r>
            <a:endParaRPr lang="ru-RU" sz="3200" dirty="0"/>
          </a:p>
        </p:txBody>
      </p:sp>
      <p:pic>
        <p:nvPicPr>
          <p:cNvPr id="7" name="Содержимое 6" descr="DSC_2695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5076056" y="1412776"/>
            <a:ext cx="3174504" cy="2110707"/>
          </a:xfrm>
        </p:spPr>
      </p:pic>
      <p:pic>
        <p:nvPicPr>
          <p:cNvPr id="3076" name="Picture 4" descr="C:\Users\Teacher\Desktop\фото\DSC_269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868144" y="3212976"/>
            <a:ext cx="3070945" cy="2041979"/>
          </a:xfrm>
          <a:prstGeom prst="rect">
            <a:avLst/>
          </a:prstGeom>
          <a:noFill/>
        </p:spPr>
      </p:pic>
      <p:pic>
        <p:nvPicPr>
          <p:cNvPr id="3077" name="Picture 5" descr="C:\Users\Teacher\Desktop\фото\DSC_270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32040" y="4863902"/>
            <a:ext cx="2998937" cy="1994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Критерии оценивания учащихся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251520" y="1484784"/>
            <a:ext cx="4038600" cy="4525963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В качестве основного критерия успеваемости по Ф.К. ориентированный прежде всего на индивидуальные темпы развития двигательных способностей, а не на  выполнение усредненных учебных нормативов.</a:t>
            </a:r>
            <a:endParaRPr lang="ru-RU" dirty="0"/>
          </a:p>
        </p:txBody>
      </p:sp>
      <p:pic>
        <p:nvPicPr>
          <p:cNvPr id="8195" name="Picture 3" descr="C:\Users\Teacher\Desktop\фото\ПЛАНЕТА ДЕТСТВА\DSC_271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55976" y="1124744"/>
            <a:ext cx="4007102" cy="2664296"/>
          </a:xfrm>
          <a:prstGeom prst="rect">
            <a:avLst/>
          </a:prstGeom>
          <a:noFill/>
        </p:spPr>
      </p:pic>
      <p:pic>
        <p:nvPicPr>
          <p:cNvPr id="8196" name="Picture 4" descr="C:\Users\Teacher\Desktop\фото\ПЛАНЕТА ДЕТСТВА\DSC_274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88224" y="2420888"/>
            <a:ext cx="2351938" cy="2088232"/>
          </a:xfrm>
          <a:prstGeom prst="rect">
            <a:avLst/>
          </a:prstGeom>
          <a:noFill/>
        </p:spPr>
      </p:pic>
      <p:pic>
        <p:nvPicPr>
          <p:cNvPr id="8197" name="Picture 5" descr="C:\Users\Teacher\Desktop\фото\ПЛАНЕТА ДЕТСТВА\DSC_271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067944" y="4437112"/>
            <a:ext cx="3316116" cy="22048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Результативность работы.</a:t>
            </a:r>
            <a:br>
              <a:rPr lang="ru-RU" sz="2000" dirty="0" smtClean="0"/>
            </a:br>
            <a:r>
              <a:rPr lang="ru-RU" sz="2000" dirty="0" smtClean="0"/>
              <a:t>Результативность работы можно проследить по результатам тестов учащихся: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hlinkClick r:id="rId2" action="ppaction://hlinkfile"/>
              </a:rPr>
              <a:t>1 класс</a:t>
            </a:r>
            <a:endParaRPr lang="ru-RU" sz="2000" dirty="0"/>
          </a:p>
        </p:txBody>
      </p:sp>
      <p:pic>
        <p:nvPicPr>
          <p:cNvPr id="9" name="Содержимое 8" descr="DSC_2718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2123728" y="1340768"/>
            <a:ext cx="2304256" cy="1532084"/>
          </a:xfrm>
        </p:spPr>
      </p:pic>
      <p:sp>
        <p:nvSpPr>
          <p:cNvPr id="4" name="TextBox 3">
            <a:hlinkClick r:id="rId4" action="ppaction://hlinkpres?slideindex=1&amp;slidetitle="/>
          </p:cNvPr>
          <p:cNvSpPr txBox="1"/>
          <p:nvPr/>
        </p:nvSpPr>
        <p:spPr>
          <a:xfrm>
            <a:off x="611560" y="1772816"/>
            <a:ext cx="1579535" cy="3242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dirty="0" smtClean="0">
                <a:hlinkClick r:id="rId5" action="ppaction://hlinkfile"/>
              </a:rPr>
              <a:t> 2 «А» класс</a:t>
            </a:r>
            <a:endParaRPr lang="ru-RU" sz="2000" dirty="0" smtClean="0"/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hlinkClick r:id="rId6" action="ppaction://hlinkfile"/>
              </a:rPr>
              <a:t> 2»б» класс</a:t>
            </a:r>
            <a:endParaRPr lang="ru-RU" sz="2000" dirty="0" smtClean="0"/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hlinkClick r:id="rId7" action="ppaction://hlinkfile"/>
              </a:rPr>
              <a:t> 3 класс</a:t>
            </a:r>
            <a:endParaRPr lang="ru-RU" sz="2000" dirty="0" smtClean="0"/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hlinkClick r:id="rId8" action="ppaction://hlinkfile"/>
              </a:rPr>
              <a:t> 4 класс</a:t>
            </a:r>
            <a:endParaRPr lang="ru-RU" sz="2000" dirty="0" smtClean="0"/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hlinkClick r:id="rId9" action="ppaction://hlinkfile"/>
              </a:rPr>
              <a:t> 5 класс</a:t>
            </a:r>
            <a:endParaRPr lang="ru-RU" sz="2000" dirty="0" smtClean="0"/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hlinkClick r:id="rId10" action="ppaction://hlinkfile"/>
              </a:rPr>
              <a:t> 6 класс</a:t>
            </a:r>
            <a:endParaRPr lang="ru-RU" sz="2000" dirty="0" smtClean="0"/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hlinkClick r:id="rId11" action="ppaction://hlinkfile"/>
              </a:rPr>
              <a:t> 8 класс</a:t>
            </a:r>
            <a:endParaRPr lang="ru-RU" sz="2000" dirty="0" smtClean="0"/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hlinkClick r:id="rId12" action="ppaction://hlinkfile"/>
              </a:rPr>
              <a:t> 9 класс</a:t>
            </a:r>
            <a:endParaRPr lang="ru-RU" sz="2000" dirty="0" smtClean="0"/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hlinkClick r:id="rId13" action="ppaction://hlinkfile"/>
              </a:rPr>
              <a:t> 10 класс</a:t>
            </a:r>
            <a:endParaRPr lang="ru-RU" sz="2000" dirty="0" smtClean="0"/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hlinkClick r:id="rId14" action="ppaction://hlinkfile"/>
              </a:rPr>
              <a:t> 11 класс</a:t>
            </a:r>
            <a:r>
              <a:rPr lang="ru-RU" dirty="0" smtClean="0">
                <a:hlinkClick r:id="rId14" action="ppaction://hlinkfile"/>
              </a:rPr>
              <a:t> </a:t>
            </a:r>
            <a:endParaRPr lang="ru-RU" dirty="0"/>
          </a:p>
        </p:txBody>
      </p:sp>
      <p:pic>
        <p:nvPicPr>
          <p:cNvPr id="4098" name="Picture 2" descr="C:\Users\Teacher\Desktop\фото\DSC_2713.JPG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4499992" y="1340768"/>
            <a:ext cx="2232248" cy="1484300"/>
          </a:xfrm>
          <a:prstGeom prst="rect">
            <a:avLst/>
          </a:prstGeom>
          <a:noFill/>
        </p:spPr>
      </p:pic>
      <p:pic>
        <p:nvPicPr>
          <p:cNvPr id="4099" name="Picture 3" descr="C:\Users\Teacher\Desktop\фото\DSC_2746.JPG"/>
          <p:cNvPicPr>
            <a:picLocks noChangeAspect="1" noChangeArrowheads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2123728" y="2996952"/>
            <a:ext cx="2232248" cy="1484207"/>
          </a:xfrm>
          <a:prstGeom prst="rect">
            <a:avLst/>
          </a:prstGeom>
          <a:noFill/>
        </p:spPr>
      </p:pic>
      <p:pic>
        <p:nvPicPr>
          <p:cNvPr id="4101" name="Picture 5" descr="C:\Users\Teacher\Desktop\фото\DSC2693JPG.jpg"/>
          <p:cNvPicPr>
            <a:picLocks noChangeAspect="1" noChangeArrowheads="1"/>
          </p:cNvPicPr>
          <p:nvPr/>
        </p:nvPicPr>
        <p:blipFill>
          <a:blip r:embed="rId17" cstate="screen"/>
          <a:srcRect/>
          <a:stretch>
            <a:fillRect/>
          </a:stretch>
        </p:blipFill>
        <p:spPr bwMode="auto">
          <a:xfrm>
            <a:off x="4427984" y="3068960"/>
            <a:ext cx="2160240" cy="1440160"/>
          </a:xfrm>
          <a:prstGeom prst="rect">
            <a:avLst/>
          </a:prstGeom>
          <a:noFill/>
        </p:spPr>
      </p:pic>
      <p:pic>
        <p:nvPicPr>
          <p:cNvPr id="4103" name="Picture 7" descr="C:\Users\Teacher\Desktop\фото\DSC_2704.JPG"/>
          <p:cNvPicPr>
            <a:picLocks noChangeAspect="1" noChangeArrowheads="1"/>
          </p:cNvPicPr>
          <p:nvPr/>
        </p:nvPicPr>
        <p:blipFill>
          <a:blip r:embed="rId18" cstate="screen"/>
          <a:srcRect/>
          <a:stretch>
            <a:fillRect/>
          </a:stretch>
        </p:blipFill>
        <p:spPr bwMode="auto">
          <a:xfrm>
            <a:off x="2195736" y="4691999"/>
            <a:ext cx="1440160" cy="2166001"/>
          </a:xfrm>
          <a:prstGeom prst="rect">
            <a:avLst/>
          </a:prstGeom>
          <a:noFill/>
        </p:spPr>
      </p:pic>
      <p:pic>
        <p:nvPicPr>
          <p:cNvPr id="4104" name="Picture 8" descr="C:\Users\Teacher\Desktop\фото\DSC_2707.JPG"/>
          <p:cNvPicPr>
            <a:picLocks noChangeAspect="1" noChangeArrowheads="1"/>
          </p:cNvPicPr>
          <p:nvPr/>
        </p:nvPicPr>
        <p:blipFill>
          <a:blip r:embed="rId19" cstate="screen"/>
          <a:srcRect/>
          <a:stretch>
            <a:fillRect/>
          </a:stretch>
        </p:blipFill>
        <p:spPr bwMode="auto">
          <a:xfrm>
            <a:off x="3779912" y="4691999"/>
            <a:ext cx="1440160" cy="2166001"/>
          </a:xfrm>
          <a:prstGeom prst="rect">
            <a:avLst/>
          </a:prstGeom>
          <a:noFill/>
        </p:spPr>
      </p:pic>
      <p:pic>
        <p:nvPicPr>
          <p:cNvPr id="4106" name="Picture 10" descr="C:\Users\Teacher\Desktop\фото\призы\DSC_2705.JPG"/>
          <p:cNvPicPr>
            <a:picLocks noChangeAspect="1" noChangeArrowheads="1"/>
          </p:cNvPicPr>
          <p:nvPr/>
        </p:nvPicPr>
        <p:blipFill>
          <a:blip r:embed="rId20" cstate="screen"/>
          <a:srcRect/>
          <a:stretch>
            <a:fillRect/>
          </a:stretch>
        </p:blipFill>
        <p:spPr bwMode="auto">
          <a:xfrm>
            <a:off x="7029467" y="4653136"/>
            <a:ext cx="1718997" cy="2204864"/>
          </a:xfrm>
          <a:prstGeom prst="rect">
            <a:avLst/>
          </a:prstGeom>
          <a:noFill/>
        </p:spPr>
      </p:pic>
      <p:pic>
        <p:nvPicPr>
          <p:cNvPr id="4107" name="Picture 11" descr="C:\Users\Teacher\Desktop\фото\призы\DSC_2709.JPG"/>
          <p:cNvPicPr>
            <a:picLocks noChangeAspect="1" noChangeArrowheads="1"/>
          </p:cNvPicPr>
          <p:nvPr/>
        </p:nvPicPr>
        <p:blipFill>
          <a:blip r:embed="rId21" cstate="screen"/>
          <a:srcRect/>
          <a:stretch>
            <a:fillRect/>
          </a:stretch>
        </p:blipFill>
        <p:spPr bwMode="auto">
          <a:xfrm>
            <a:off x="5364088" y="4691999"/>
            <a:ext cx="1440160" cy="2166001"/>
          </a:xfrm>
          <a:prstGeom prst="rect">
            <a:avLst/>
          </a:prstGeom>
          <a:noFill/>
        </p:spPr>
      </p:pic>
      <p:pic>
        <p:nvPicPr>
          <p:cNvPr id="4108" name="Picture 12" descr="C:\Users\Teacher\Desktop\фото\флорбол 9 мая 2014\DSC_2783.JPG"/>
          <p:cNvPicPr>
            <a:picLocks noChangeAspect="1" noChangeArrowheads="1"/>
          </p:cNvPicPr>
          <p:nvPr/>
        </p:nvPicPr>
        <p:blipFill>
          <a:blip r:embed="rId22" cstate="screen"/>
          <a:srcRect/>
          <a:stretch>
            <a:fillRect/>
          </a:stretch>
        </p:blipFill>
        <p:spPr bwMode="auto">
          <a:xfrm>
            <a:off x="251520" y="5348556"/>
            <a:ext cx="1728192" cy="1149064"/>
          </a:xfrm>
          <a:prstGeom prst="rect">
            <a:avLst/>
          </a:prstGeom>
          <a:noFill/>
        </p:spPr>
      </p:pic>
      <p:pic>
        <p:nvPicPr>
          <p:cNvPr id="4109" name="Picture 13" descr="C:\Users\Teacher\Desktop\фото\флорбол 9 мая 2014\DSC_2781.JPG"/>
          <p:cNvPicPr>
            <a:picLocks noChangeAspect="1" noChangeArrowheads="1"/>
          </p:cNvPicPr>
          <p:nvPr/>
        </p:nvPicPr>
        <p:blipFill>
          <a:blip r:embed="rId23" cstate="screen"/>
          <a:srcRect/>
          <a:stretch>
            <a:fillRect/>
          </a:stretch>
        </p:blipFill>
        <p:spPr bwMode="auto">
          <a:xfrm>
            <a:off x="6804248" y="1340768"/>
            <a:ext cx="2160240" cy="1436330"/>
          </a:xfrm>
          <a:prstGeom prst="rect">
            <a:avLst/>
          </a:prstGeom>
          <a:noFill/>
        </p:spPr>
      </p:pic>
      <p:pic>
        <p:nvPicPr>
          <p:cNvPr id="4110" name="Picture 14" descr="C:\Users\Teacher\Desktop\фото\DSC_2739.JPG"/>
          <p:cNvPicPr>
            <a:picLocks noChangeAspect="1" noChangeArrowheads="1"/>
          </p:cNvPicPr>
          <p:nvPr/>
        </p:nvPicPr>
        <p:blipFill>
          <a:blip r:embed="rId24" cstate="screen"/>
          <a:srcRect/>
          <a:stretch>
            <a:fillRect/>
          </a:stretch>
        </p:blipFill>
        <p:spPr bwMode="auto">
          <a:xfrm>
            <a:off x="6804248" y="3068960"/>
            <a:ext cx="2134841" cy="14195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Таблица сравнительных результатов физической подготовленности. «6 а»</a:t>
            </a:r>
            <a:endParaRPr lang="ru-RU" dirty="0"/>
          </a:p>
        </p:txBody>
      </p:sp>
      <p:pic>
        <p:nvPicPr>
          <p:cNvPr id="2050" name="Picture 2" descr="C:\Users\Teacher\Desktop\фото\DSC_2683 (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340768"/>
            <a:ext cx="8712968" cy="5302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1398</TotalTime>
  <Words>1399</Words>
  <Application>Microsoft Office PowerPoint</Application>
  <PresentationFormat>Экран (4:3)</PresentationFormat>
  <Paragraphs>187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 Корыстов  Сергей Геннадьевич.   Учитель физической культуры. Образование высшее МОГИФК. 1 разряд по хоккею. Трудовой педагогический стаж работы 30 лет. Стаж работы в школе  6 лет. Высшая категория. Корыстова Светлана Юрьевна.  Учитель физической культуры. Образование высшее ВГИФК. КМС по акробатике. Трудовой педагогический стаж работы 26 лет. Стаж работы в школе 4 года. 1категория  </vt:lpstr>
      <vt:lpstr>Педагогическое кредо</vt:lpstr>
      <vt:lpstr>Мотивация учащихся</vt:lpstr>
      <vt:lpstr>«В человеке должно быть всё прекрасно!» А.П. Чехов Школьник должен развиваться гармонично, как духовно, так и физически!</vt:lpstr>
      <vt:lpstr>«БЫСТРЕЕ, ВЫШЕ, СИЛЬНЕЕ»</vt:lpstr>
      <vt:lpstr>Основные методы и технологии используемые в работе.</vt:lpstr>
      <vt:lpstr>Критерии оценивания учащихся</vt:lpstr>
      <vt:lpstr>Результативность работы. Результативность работы можно проследить по результатам тестов учащихся:</vt:lpstr>
      <vt:lpstr>Таблица сравнительных результатов физической подготовленности. «6 а»</vt:lpstr>
      <vt:lpstr>Слайд 10</vt:lpstr>
      <vt:lpstr>Таблица сравнительных результатов физической подготовленности. «2А»</vt:lpstr>
      <vt:lpstr>Слайд 12</vt:lpstr>
      <vt:lpstr>Результативность  физической подготовленности хорошо просматривается на графике успеваемости учащихся. (6 «а» )</vt:lpstr>
      <vt:lpstr>Результативность методической деятельности хорошо просматривается на графике успеваемости учащихся начальной школы (2 «а» )</vt:lpstr>
      <vt:lpstr>«Безбарьерная среда» физическая культура для всех</vt:lpstr>
      <vt:lpstr>  Меж предметные связи – важнейший принцип обучения в современной школе</vt:lpstr>
      <vt:lpstr>Интеграция физической культуры с другими  науками.</vt:lpstr>
      <vt:lpstr>Методические разработки.</vt:lpstr>
      <vt:lpstr>А ты записался в секцию?</vt:lpstr>
      <vt:lpstr>Наши достижения</vt:lpstr>
      <vt:lpstr>Физкультура – стиль жизни</vt:lpstr>
      <vt:lpstr>«Чтобы тело и душа были молоды»</vt:lpstr>
      <vt:lpstr>«Красота – страшная сила!»</vt:lpstr>
      <vt:lpstr>Делимся опытом: мы показали, а вы посмотрели!</vt:lpstr>
      <vt:lpstr>Спартакиада летних школьных лагерей ГБОУ ЦО № 264 «Планета детства»</vt:lpstr>
      <vt:lpstr>Цели и задачи на будущий  учебный год. 1.Формирование у учащихся здорового образа жизни. 2.Повышение мотивации и интереса к уроку  физическая культура. 3.Подготовка учащихся к Спартакиаде учащихся СВОУО согласно учебно-методическому плану.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Teacher</dc:creator>
  <cp:lastModifiedBy>Teacher</cp:lastModifiedBy>
  <cp:revision>135</cp:revision>
  <dcterms:created xsi:type="dcterms:W3CDTF">2014-06-16T09:41:01Z</dcterms:created>
  <dcterms:modified xsi:type="dcterms:W3CDTF">2017-09-03T18:34:42Z</dcterms:modified>
</cp:coreProperties>
</file>