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76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71" r:id="rId17"/>
    <p:sldId id="272" r:id="rId18"/>
    <p:sldId id="256" r:id="rId19"/>
    <p:sldId id="257" r:id="rId20"/>
    <p:sldId id="258" r:id="rId21"/>
    <p:sldId id="259" r:id="rId22"/>
    <p:sldId id="260" r:id="rId23"/>
    <p:sldId id="262" r:id="rId24"/>
    <p:sldId id="268" r:id="rId25"/>
    <p:sldId id="263" r:id="rId26"/>
    <p:sldId id="264" r:id="rId27"/>
    <p:sldId id="266" r:id="rId28"/>
    <p:sldId id="267" r:id="rId29"/>
    <p:sldId id="270" r:id="rId30"/>
    <p:sldId id="269" r:id="rId31"/>
    <p:sldId id="291" r:id="rId32"/>
    <p:sldId id="273" r:id="rId33"/>
    <p:sldId id="274" r:id="rId34"/>
    <p:sldId id="275" r:id="rId35"/>
    <p:sldId id="292" r:id="rId36"/>
    <p:sldId id="293" r:id="rId37"/>
    <p:sldId id="29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EDE25-EF8F-4998-9877-9EE928F73C4E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CE945-EFE9-41BE-80CD-2DB33E119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журнал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«</a:t>
            </a:r>
            <a:r>
              <a:rPr lang="ru-RU" b="1" i="1" dirty="0" smtClean="0"/>
              <a:t>Дорожная педагогика»</a:t>
            </a:r>
            <a:endParaRPr lang="ru-RU" b="1" i="1" dirty="0"/>
          </a:p>
        </p:txBody>
      </p:sp>
      <p:pic>
        <p:nvPicPr>
          <p:cNvPr id="1026" name="Picture 2" descr="c09-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428736"/>
            <a:ext cx="1887191" cy="514353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800" smtClean="0"/>
              <a:t> С какого возраста можно ездить на велосипеде по проезжей части?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1267" name="Содержимое 3" descr="veli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341438"/>
            <a:ext cx="2081212" cy="2913062"/>
          </a:xfrm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3276600" y="1341438"/>
            <a:ext cx="46101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latin typeface="+mj-lt"/>
              </a:rPr>
              <a:t>Управлять велосипедом </a:t>
            </a:r>
          </a:p>
          <a:p>
            <a:pPr>
              <a:defRPr/>
            </a:pPr>
            <a:r>
              <a:rPr lang="ru-RU" sz="3200" dirty="0">
                <a:latin typeface="+mj-lt"/>
              </a:rPr>
              <a:t>по дорогам разрешается </a:t>
            </a:r>
          </a:p>
          <a:p>
            <a:pPr>
              <a:defRPr/>
            </a:pPr>
            <a:r>
              <a:rPr lang="ru-RU" sz="3200" dirty="0">
                <a:latin typeface="+mj-lt"/>
              </a:rPr>
              <a:t>лицам не моложе 14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В чем опасность транспортных средств с прицепом?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При повороте прицеп заносит, и он может наехать на пешеходов, стоящих на проезжей части.</a:t>
            </a:r>
          </a:p>
        </p:txBody>
      </p:sp>
      <p:pic>
        <p:nvPicPr>
          <p:cNvPr id="12292" name="Рисунок 3" descr="st2.2.5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2636838"/>
            <a:ext cx="518477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600" smtClean="0"/>
              <a:t>Каким образом осуществляется перевозка  детей  до 12-летнего возраста в транспортных средствах?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37052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Перевозка детей до 12-летнего возраста должна осуществляться с использованием детских удерживающих устройств, соответствующих весу и росту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Каким образом осуществляется организованная перевозка группы детей?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Организованная перевозка группы детей, должна осуществляться в автобусе, имеющим специальный опознавательный знак. При организованной перевозке группы  детей с ними должен находиться взрослый сопровождающий. Перевозка стоящих детей запрещается.</a:t>
            </a:r>
          </a:p>
        </p:txBody>
      </p:sp>
      <p:pic>
        <p:nvPicPr>
          <p:cNvPr id="14340" name="Рисунок 3" descr="images (1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5463" y="4953000"/>
            <a:ext cx="18192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При отсутствии в зоне видимости перехода или перекрестка как нужно переходить дорогу?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395288" y="1916113"/>
            <a:ext cx="4762500" cy="4497387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Arial" charset="0"/>
              <a:buNone/>
            </a:pPr>
            <a:r>
              <a:rPr lang="ru-RU" sz="2800" smtClean="0"/>
              <a:t>    При отсутствии в зоне видимости перехода или перекрестка разрешается переходить дорогу под прямым углом к краю проезжей части на участках без разделительной полосы и ограждений, там, где она хорошо </a:t>
            </a:r>
            <a:r>
              <a:rPr lang="ru-RU" smtClean="0"/>
              <a:t>просматривается в обе стороны.</a:t>
            </a:r>
          </a:p>
        </p:txBody>
      </p:sp>
      <p:pic>
        <p:nvPicPr>
          <p:cNvPr id="15364" name="Рисунок 3" descr="dv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8588" y="2133600"/>
            <a:ext cx="393541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800" smtClean="0"/>
              <a:t>Должны ли вы продолжить движение по проезжей части в случае  приближения транспортных средств с включенным маячком и специальным звуковым сигналом?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539750" y="19891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В этом случае пешеходы обязаны воздержаться от перехода проезжей части, а пешеходы, находящиеся  на ней, должны незамедлительно освободить её</a:t>
            </a:r>
          </a:p>
        </p:txBody>
      </p:sp>
      <p:pic>
        <p:nvPicPr>
          <p:cNvPr id="16388" name="Рисунок 3" descr="загруженное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4076700"/>
            <a:ext cx="51847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772400" cy="1470025"/>
          </a:xfrm>
        </p:spPr>
        <p:txBody>
          <a:bodyPr/>
          <a:lstStyle/>
          <a:p>
            <a:r>
              <a:rPr lang="ru-RU" smtClean="0"/>
              <a:t>Страница 1</a:t>
            </a:r>
            <a:br>
              <a:rPr lang="ru-RU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6400800" cy="1752600"/>
          </a:xfrm>
        </p:spPr>
        <p:txBody>
          <a:bodyPr/>
          <a:lstStyle/>
          <a:p>
            <a:r>
              <a:rPr lang="ru-RU" dirty="0" smtClean="0"/>
              <a:t>Наши дети о правилах дорожного движения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15370" cy="12969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i="1" dirty="0" smtClean="0"/>
              <a:t>Из интервью школьного клуба журналистов </a:t>
            </a:r>
            <a:br>
              <a:rPr lang="ru-RU" sz="2400" b="1" i="1" dirty="0" smtClean="0"/>
            </a:br>
            <a:r>
              <a:rPr lang="ru-RU" sz="2400" b="1" i="1" dirty="0" smtClean="0"/>
              <a:t>Корреспондент: Иван,16 лет</a:t>
            </a:r>
            <a:br>
              <a:rPr lang="ru-RU" sz="2400" b="1" i="1" dirty="0" smtClean="0"/>
            </a:br>
            <a:r>
              <a:rPr lang="ru-RU" sz="2400" b="1" i="1" dirty="0" smtClean="0"/>
              <a:t>Респондент: Юлия, 16 лет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8244408" y="6093296"/>
            <a:ext cx="304800" cy="304800"/>
          </a:xfrm>
          <a:prstGeom prst="rect">
            <a:avLst/>
          </a:prstGeom>
        </p:spPr>
      </p:pic>
      <p:pic>
        <p:nvPicPr>
          <p:cNvPr id="9" name="Содержимое 8" descr="http://img1.liveinternet.ru/images/attach/c/4/82/352/82352891_4565946_33parta.jpg"/>
          <p:cNvPicPr>
            <a:picLocks noGrp="1"/>
          </p:cNvPicPr>
          <p:nvPr>
            <p:ph idx="1"/>
          </p:nvPr>
        </p:nvPicPr>
        <p:blipFill>
          <a:blip r:embed="rId4" cstate="print"/>
          <a:srcRect t="5904"/>
          <a:stretch>
            <a:fillRect/>
          </a:stretch>
        </p:blipFill>
        <p:spPr bwMode="auto">
          <a:xfrm>
            <a:off x="3071802" y="1928802"/>
            <a:ext cx="5748670" cy="44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edu.cap.ru/Home/4590/mult4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2285992"/>
            <a:ext cx="2786082" cy="416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7"/>
            <a:ext cx="7920880" cy="9361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Страница 2</a:t>
            </a:r>
            <a:br>
              <a:rPr lang="ru-RU" dirty="0" smtClean="0"/>
            </a:br>
            <a:r>
              <a:rPr lang="ru-RU" dirty="0" smtClean="0"/>
              <a:t>Мнение специалиста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348880"/>
            <a:ext cx="6400800" cy="1752600"/>
          </a:xfrm>
        </p:spPr>
        <p:txBody>
          <a:bodyPr/>
          <a:lstStyle/>
          <a:p>
            <a:r>
              <a:rPr lang="ru-RU" dirty="0" smtClean="0"/>
              <a:t>Выступление инспектора ГИБДД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Научите ребенка правильно переходить улицу</a:t>
            </a:r>
            <a:endParaRPr lang="ru-RU" dirty="0"/>
          </a:p>
        </p:txBody>
      </p:sp>
      <p:pic>
        <p:nvPicPr>
          <p:cNvPr id="4" name="Содержимое 3" descr="2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617" t="14493" r="1617" b="14633"/>
          <a:stretch>
            <a:fillRect/>
          </a:stretch>
        </p:blipFill>
        <p:spPr>
          <a:xfrm>
            <a:off x="3613786" y="4005064"/>
            <a:ext cx="5530214" cy="2592288"/>
          </a:xfrm>
        </p:spPr>
      </p:pic>
      <p:pic>
        <p:nvPicPr>
          <p:cNvPr id="5" name="Рисунок 4" descr="Resize of DDBPerexod(9).jpg"/>
          <p:cNvPicPr>
            <a:picLocks noChangeAspect="1"/>
          </p:cNvPicPr>
          <p:nvPr/>
        </p:nvPicPr>
        <p:blipFill>
          <a:blip r:embed="rId3" cstate="print"/>
          <a:srcRect t="14175" r="3233" b="14951"/>
          <a:stretch>
            <a:fillRect/>
          </a:stretch>
        </p:blipFill>
        <p:spPr>
          <a:xfrm>
            <a:off x="395535" y="1628800"/>
            <a:ext cx="5069363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pPr eaLnBrk="1" hangingPunct="1"/>
            <a:r>
              <a:rPr lang="ru-RU" dirty="0" smtClean="0"/>
              <a:t>Страница 1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Викторина «Знаете ли вы ПДД?»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Правильно передвигайтесь по тротуару с ребенком.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Не </a:t>
            </a:r>
            <a:r>
              <a:rPr lang="ru-RU" dirty="0"/>
              <a:t>ведите ребенка по краю тротуара, со стороны проезжей части должен идти </a:t>
            </a:r>
            <a:r>
              <a:rPr lang="ru-RU" dirty="0" smtClean="0"/>
              <a:t>взрослый.</a:t>
            </a:r>
            <a:endParaRPr lang="ru-RU" dirty="0"/>
          </a:p>
        </p:txBody>
      </p:sp>
      <p:pic>
        <p:nvPicPr>
          <p:cNvPr id="4" name="Рисунок 3" descr="98311ab43a6b6e6c94a0d30e0f02f3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996952"/>
            <a:ext cx="5400600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Обеспечьте ребенка светоотражающими элементами.</a:t>
            </a:r>
            <a:endParaRPr lang="ru-RU" dirty="0"/>
          </a:p>
        </p:txBody>
      </p:sp>
      <p:pic>
        <p:nvPicPr>
          <p:cNvPr id="4" name="Содержимое 3" descr="680a4a8b2c4ffbfc97a4d6ac4057700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15911" y="1600200"/>
            <a:ext cx="6512177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4.</a:t>
            </a:r>
            <a:r>
              <a:rPr lang="ru-RU" sz="3200" dirty="0"/>
              <a:t> При перевозке детей на автомашине используйте ремни безопасности и специальные детские </a:t>
            </a:r>
            <a:r>
              <a:rPr lang="ru-RU" sz="3200" dirty="0" smtClean="0"/>
              <a:t>удерживающие устройства  </a:t>
            </a:r>
            <a:endParaRPr lang="ru-RU" sz="3200" dirty="0"/>
          </a:p>
        </p:txBody>
      </p:sp>
      <p:pic>
        <p:nvPicPr>
          <p:cNvPr id="4" name="Содержимое 3" descr="1218557454_child_in_c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132856"/>
            <a:ext cx="6350000" cy="42291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18-018-Sobljudajte-pravila-dorozhnogo-dvizhen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484784"/>
            <a:ext cx="4817509" cy="36131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Ловушка 1</a:t>
            </a:r>
            <a:endParaRPr lang="ru-RU" dirty="0"/>
          </a:p>
        </p:txBody>
      </p:sp>
      <p:pic>
        <p:nvPicPr>
          <p:cNvPr id="5" name="Содержимое 4" descr="image02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844824"/>
            <a:ext cx="6268932" cy="2664296"/>
          </a:xfrm>
        </p:spPr>
      </p:pic>
      <p:sp>
        <p:nvSpPr>
          <p:cNvPr id="6" name="Прямоугольник 5"/>
          <p:cNvSpPr/>
          <p:nvPr/>
        </p:nvSpPr>
        <p:spPr>
          <a:xfrm>
            <a:off x="323528" y="5013176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РЕБЕНОК ЧАСТО НЕ ПОДОЗРЕВАЕТ, </a:t>
            </a:r>
            <a:endParaRPr lang="ru-RU" b="1" dirty="0" smtClean="0"/>
          </a:p>
          <a:p>
            <a:pPr algn="ctr"/>
            <a:r>
              <a:rPr lang="ru-RU" b="1" dirty="0" smtClean="0"/>
              <a:t>ЧТО </a:t>
            </a:r>
            <a:r>
              <a:rPr lang="ru-RU" b="1" dirty="0"/>
              <a:t>ЗА ОДНОЙ МАШИНОЙ МОЖЕТ БЫТЬ СКРЫТА ДРУГАЯ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Ловушка 2</a:t>
            </a:r>
            <a:endParaRPr lang="ru-RU" dirty="0"/>
          </a:p>
        </p:txBody>
      </p:sp>
      <p:pic>
        <p:nvPicPr>
          <p:cNvPr id="4" name="Содержимое 3" descr="_3MO1162T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556792"/>
            <a:ext cx="5516264" cy="2777510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472514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ОБЫЧНО ДЕТИ, ПРОПУСТИВ МАШИНУ, ТУТ ЖЕ БЕГУТ ЧЕРЕЗ ДОРОГУ. ЭТО ОЧЕНЬ ОПАСНО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dirty="0" smtClean="0"/>
              <a:t>Ловушка 3</a:t>
            </a:r>
            <a:endParaRPr lang="ru-RU" dirty="0"/>
          </a:p>
        </p:txBody>
      </p:sp>
      <p:pic>
        <p:nvPicPr>
          <p:cNvPr id="4" name="Содержимое 3" descr="381015_html_35cecdb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052736"/>
            <a:ext cx="6556433" cy="3774917"/>
          </a:xfrm>
        </p:spPr>
      </p:pic>
      <p:sp>
        <p:nvSpPr>
          <p:cNvPr id="5" name="Прямоугольник 4"/>
          <p:cNvSpPr/>
          <p:nvPr/>
        </p:nvSpPr>
        <p:spPr>
          <a:xfrm>
            <a:off x="935088" y="5229200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ОСТАНОВКА - МЕСТО, ГДЕ ДЕТИ ЧАЩЕ ВСЕГО ПОПАДАЮТ ПОД МАШИНУ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Ловушка 4</a:t>
            </a:r>
            <a:endParaRPr lang="ru-RU" dirty="0"/>
          </a:p>
        </p:txBody>
      </p:sp>
      <p:pic>
        <p:nvPicPr>
          <p:cNvPr id="5" name="Рисунок 4" descr="image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484784"/>
            <a:ext cx="6129151" cy="2604889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5085184"/>
            <a:ext cx="8075240" cy="104097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КОГДА </a:t>
            </a:r>
            <a:r>
              <a:rPr lang="ru-RU" b="1" dirty="0"/>
              <a:t>РЕБЕНОК СПЕШИТ НА </a:t>
            </a:r>
            <a:r>
              <a:rPr lang="ru-RU" b="1" dirty="0" smtClean="0"/>
              <a:t>АВТОБУС,</a:t>
            </a:r>
          </a:p>
          <a:p>
            <a:pPr>
              <a:buNone/>
            </a:pPr>
            <a:r>
              <a:rPr lang="ru-RU" b="1" dirty="0" smtClean="0"/>
              <a:t>              </a:t>
            </a:r>
            <a:r>
              <a:rPr lang="ru-RU" b="1" dirty="0"/>
              <a:t>ОН НЕ ВИДИТ НИЧЕГО ВОКРУГ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Ловушка 5</a:t>
            </a:r>
            <a:endParaRPr lang="ru-RU" dirty="0"/>
          </a:p>
        </p:txBody>
      </p:sp>
      <p:pic>
        <p:nvPicPr>
          <p:cNvPr id="6" name="Содержимое 5" descr="image03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628800"/>
            <a:ext cx="4801026" cy="3240693"/>
          </a:xfrm>
        </p:spPr>
      </p:pic>
      <p:sp>
        <p:nvSpPr>
          <p:cNvPr id="8" name="Прямоугольник 7"/>
          <p:cNvSpPr/>
          <p:nvPr/>
        </p:nvSpPr>
        <p:spPr>
          <a:xfrm>
            <a:off x="1475656" y="5013176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«Пустынную» </a:t>
            </a:r>
            <a:r>
              <a:rPr lang="ru-RU" sz="2800" b="1" dirty="0"/>
              <a:t>улицу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дети </a:t>
            </a:r>
            <a:r>
              <a:rPr lang="ru-RU" sz="2800" b="1" dirty="0"/>
              <a:t>часто перебегают </a:t>
            </a:r>
            <a:r>
              <a:rPr lang="ru-RU" sz="2800" b="1" dirty="0" smtClean="0"/>
              <a:t>не глядя.</a:t>
            </a:r>
          </a:p>
          <a:p>
            <a:pPr algn="ctr"/>
            <a:r>
              <a:rPr lang="ru-RU" sz="2800" b="1" dirty="0" smtClean="0"/>
              <a:t> Эта ситуация может стать причиной ДТП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Ловушка 6</a:t>
            </a:r>
            <a:endParaRPr lang="ru-RU" dirty="0"/>
          </a:p>
        </p:txBody>
      </p:sp>
      <p:pic>
        <p:nvPicPr>
          <p:cNvPr id="4" name="Содержимое 3" descr="381015_html_37ddd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484784"/>
            <a:ext cx="5730742" cy="3663917"/>
          </a:xfrm>
        </p:spPr>
      </p:pic>
      <p:sp>
        <p:nvSpPr>
          <p:cNvPr id="5" name="Прямоугольник 4"/>
          <p:cNvSpPr/>
          <p:nvPr/>
        </p:nvSpPr>
        <p:spPr>
          <a:xfrm>
            <a:off x="1331640" y="5157192"/>
            <a:ext cx="6696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Опасно играть в мяч и другие игры рядом с проезжей частью, лучше это делать во дворе или на детской площадке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Есть ли разница между пешеходными знаками?</a:t>
            </a:r>
          </a:p>
        </p:txBody>
      </p:sp>
      <p:pic>
        <p:nvPicPr>
          <p:cNvPr id="4099" name="Содержимое 3" descr="3Lv16PLyBEhM1572I6qs4T9VXditv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773238"/>
            <a:ext cx="2520950" cy="2519362"/>
          </a:xfrm>
        </p:spPr>
      </p:pic>
      <p:pic>
        <p:nvPicPr>
          <p:cNvPr id="4100" name="Рисунок 4" descr="0007-010-Peshekhodnyj-perekho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1773238"/>
            <a:ext cx="3105150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>
            <a:off x="611188" y="4581525"/>
            <a:ext cx="31686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5.19.2</a:t>
            </a:r>
          </a:p>
          <a:p>
            <a:pPr algn="ctr"/>
            <a:r>
              <a:rPr lang="ru-RU"/>
              <a:t>Пешеходный переход</a:t>
            </a:r>
          </a:p>
          <a:p>
            <a:pPr algn="ctr"/>
            <a:r>
              <a:rPr lang="ru-RU"/>
              <a:t>Устанавливается непосредственно перед пешеходным переходом</a:t>
            </a:r>
          </a:p>
        </p:txBody>
      </p:sp>
      <p:sp>
        <p:nvSpPr>
          <p:cNvPr id="5126" name="Прямоугольник 6"/>
          <p:cNvSpPr>
            <a:spLocks noChangeArrowheads="1"/>
          </p:cNvSpPr>
          <p:nvPr/>
        </p:nvSpPr>
        <p:spPr bwMode="auto">
          <a:xfrm>
            <a:off x="5003800" y="4581525"/>
            <a:ext cx="38163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1.22</a:t>
            </a:r>
          </a:p>
          <a:p>
            <a:pPr algn="ctr"/>
            <a:r>
              <a:rPr lang="ru-RU"/>
              <a:t>Пешеходный переход</a:t>
            </a:r>
          </a:p>
          <a:p>
            <a:pPr algn="ctr"/>
            <a:r>
              <a:rPr lang="ru-RU"/>
              <a:t>Устанавливается  перед переходами, расстояние видимости которых менее 150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Ловушка 7</a:t>
            </a:r>
            <a:endParaRPr lang="ru-RU" dirty="0"/>
          </a:p>
        </p:txBody>
      </p:sp>
      <p:pic>
        <p:nvPicPr>
          <p:cNvPr id="4" name="Содержимое 3" descr="381015_html_a48c5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788"/>
          <a:stretch>
            <a:fillRect/>
          </a:stretch>
        </p:blipFill>
        <p:spPr>
          <a:xfrm>
            <a:off x="2123728" y="1484784"/>
            <a:ext cx="4998383" cy="3077595"/>
          </a:xfrm>
        </p:spPr>
      </p:pic>
      <p:sp>
        <p:nvSpPr>
          <p:cNvPr id="5" name="Прямоугольник 4"/>
          <p:cNvSpPr/>
          <p:nvPr/>
        </p:nvSpPr>
        <p:spPr>
          <a:xfrm>
            <a:off x="1835696" y="4797152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Пешеходный переход не гарантирует полную безопасность. Ребенок должен не только видеть, но и слышать дорогу.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Страница 2</a:t>
            </a:r>
            <a:br>
              <a:rPr lang="ru-RU" dirty="0" smtClean="0"/>
            </a:br>
            <a:r>
              <a:rPr lang="ru-RU" dirty="0" smtClean="0"/>
              <a:t>Мнение специалиста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Выступление психолога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Выступление психолога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	 3-4 года: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- ребёнок может отличить движущуюся машину от стоящей на месте. О тормозном пути он ещё представления не имеет. Он уверен, что машина может остановиться мгновенно.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	 6 лет: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- ребёнок всё ещё имеет довольно ограниченный угол зрения: боковым зрением он видит примерно две трети того, что видят взрослые; </a:t>
            </a:r>
          </a:p>
          <a:p>
            <a:pPr>
              <a:buNone/>
            </a:pPr>
            <a:r>
              <a:rPr lang="ru-RU" dirty="0" smtClean="0"/>
              <a:t>	- большинство детей не сумеют определить, что движется быстрее: велосипед или спортивная машина; </a:t>
            </a:r>
          </a:p>
          <a:p>
            <a:pPr>
              <a:buNone/>
            </a:pPr>
            <a:r>
              <a:rPr lang="ru-RU" dirty="0" smtClean="0"/>
              <a:t>	- они ещё не умеют правильно распределять внимание и отделять существенное от незначительного - мяч, катящийся по проезжей части, может занять всё их внимание.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 7 -8 лет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- дети могут более уверенно отличить правую сторону дороги от левой; </a:t>
            </a:r>
          </a:p>
          <a:p>
            <a:pPr>
              <a:buFontTx/>
              <a:buChar char="-"/>
            </a:pPr>
            <a:r>
              <a:rPr lang="ru-RU" dirty="0" smtClean="0"/>
              <a:t>дети уже могут реагировать мгновенно, то есть тут же останавливаться на оклик; </a:t>
            </a:r>
          </a:p>
          <a:p>
            <a:pPr>
              <a:buNone/>
            </a:pPr>
            <a:r>
              <a:rPr lang="ru-RU" dirty="0" smtClean="0"/>
              <a:t>- они уже наполовину опытные пешеходы; </a:t>
            </a:r>
          </a:p>
          <a:p>
            <a:pPr>
              <a:buNone/>
            </a:pPr>
            <a:r>
              <a:rPr lang="ru-RU" dirty="0" smtClean="0"/>
              <a:t>- они развивают основные навыки езды на велосипеде. Теперь они постепенно учатся объезжать препятствия, делать крутые повороты; </a:t>
            </a:r>
          </a:p>
          <a:p>
            <a:pPr>
              <a:buNone/>
            </a:pPr>
            <a:r>
              <a:rPr lang="ru-RU" dirty="0" smtClean="0"/>
              <a:t>- они могут определить, откуда доносится шум; </a:t>
            </a:r>
          </a:p>
          <a:p>
            <a:pPr>
              <a:buNone/>
            </a:pPr>
            <a:r>
              <a:rPr lang="ru-RU" dirty="0" smtClean="0"/>
              <a:t>- они учатся понимать связь между величиной предмета, его удалённостью и временем; </a:t>
            </a:r>
          </a:p>
          <a:p>
            <a:pPr>
              <a:buNone/>
            </a:pPr>
            <a:r>
              <a:rPr lang="ru-RU" dirty="0" smtClean="0"/>
              <a:t>- они усваивают, что автомобиль кажется тем больше, чем ближе он находится; </a:t>
            </a:r>
          </a:p>
          <a:p>
            <a:pPr>
              <a:buNone/>
            </a:pPr>
            <a:r>
              <a:rPr lang="ru-RU" dirty="0" smtClean="0"/>
              <a:t>- они могут отказываться от начатого действия, то есть, ступив на проезжую часть, вновь вернуться на тротуар,  но они по прежнему не могут распознавать чреватые опасностью ситуации.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Страница 2 </a:t>
            </a:r>
            <a:br>
              <a:rPr lang="ru-RU" dirty="0" smtClean="0"/>
            </a:br>
            <a:r>
              <a:rPr lang="ru-RU" dirty="0" smtClean="0"/>
              <a:t>Мнение специалиста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000240"/>
            <a:ext cx="7901014" cy="26971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Выступление педагога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Для детей дошкольного и младшего</a:t>
            </a:r>
          </a:p>
          <a:p>
            <a:pPr>
              <a:buNone/>
            </a:pPr>
            <a:r>
              <a:rPr lang="ru-RU" dirty="0" smtClean="0"/>
              <a:t>школьного возраста целесообразно</a:t>
            </a:r>
          </a:p>
          <a:p>
            <a:pPr>
              <a:buNone/>
            </a:pPr>
            <a:r>
              <a:rPr lang="ru-RU" dirty="0" smtClean="0"/>
              <a:t>использовать следующие методы:</a:t>
            </a:r>
          </a:p>
          <a:p>
            <a:pPr lvl="0"/>
            <a:r>
              <a:rPr lang="ru-RU" dirty="0" smtClean="0"/>
              <a:t>игра; </a:t>
            </a:r>
          </a:p>
          <a:p>
            <a:pPr lvl="0"/>
            <a:r>
              <a:rPr lang="ru-RU" dirty="0" smtClean="0"/>
              <a:t>рисование;</a:t>
            </a:r>
          </a:p>
          <a:p>
            <a:pPr lvl="0"/>
            <a:r>
              <a:rPr lang="ru-RU" dirty="0" smtClean="0"/>
              <a:t>составление сказок.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Для детей среднего школьного возраста, эффективными будут такие методы, как:</a:t>
            </a:r>
          </a:p>
          <a:p>
            <a:pPr lvl="0"/>
            <a:r>
              <a:rPr lang="ru-RU" dirty="0" smtClean="0"/>
              <a:t>составление схем маршрутов безопасного движения;</a:t>
            </a:r>
          </a:p>
          <a:p>
            <a:pPr lvl="0"/>
            <a:r>
              <a:rPr lang="ru-RU" dirty="0" smtClean="0"/>
              <a:t>совместные прогулки, уроки на дороге;</a:t>
            </a:r>
          </a:p>
          <a:p>
            <a:pPr lvl="0"/>
            <a:r>
              <a:rPr lang="ru-RU" dirty="0" smtClean="0"/>
              <a:t>работа в Интернете;</a:t>
            </a:r>
          </a:p>
          <a:p>
            <a:pPr lvl="0"/>
            <a:r>
              <a:rPr lang="ru-RU" dirty="0" smtClean="0"/>
              <a:t>решение различных задач.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обозначает данный знак?</a:t>
            </a:r>
          </a:p>
        </p:txBody>
      </p:sp>
      <p:pic>
        <p:nvPicPr>
          <p:cNvPr id="5123" name="Содержимое 3" descr="article2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3575" y="1484313"/>
            <a:ext cx="2466975" cy="2428875"/>
          </a:xfrm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1547813" y="4437063"/>
            <a:ext cx="67945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ru-RU" dirty="0"/>
          </a:p>
          <a:p>
            <a:pPr algn="ctr">
              <a:defRPr/>
            </a:pPr>
            <a:r>
              <a:rPr lang="ru-RU" sz="3600" dirty="0">
                <a:latin typeface="+mj-lt"/>
              </a:rPr>
              <a:t>3.10</a:t>
            </a:r>
          </a:p>
          <a:p>
            <a:pPr algn="ctr">
              <a:defRPr/>
            </a:pPr>
            <a:r>
              <a:rPr lang="ru-RU" sz="3600" dirty="0">
                <a:latin typeface="+mj-lt"/>
              </a:rPr>
              <a:t>Движение пешеходов запрещено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обозначает данный знак?</a:t>
            </a:r>
          </a:p>
        </p:txBody>
      </p:sp>
      <p:pic>
        <p:nvPicPr>
          <p:cNvPr id="6147" name="Содержимое 5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32138" y="1412875"/>
            <a:ext cx="3063875" cy="3063875"/>
          </a:xfrm>
        </p:spPr>
      </p:pic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755650" y="4652963"/>
            <a:ext cx="78613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dirty="0">
                <a:latin typeface="+mj-lt"/>
              </a:rPr>
              <a:t>4.5</a:t>
            </a:r>
          </a:p>
          <a:p>
            <a:pPr algn="ctr">
              <a:defRPr/>
            </a:pPr>
            <a:r>
              <a:rPr lang="ru-RU" sz="3200" dirty="0">
                <a:latin typeface="+mj-lt"/>
              </a:rPr>
              <a:t>«Пешеходная дорожка»</a:t>
            </a:r>
          </a:p>
          <a:p>
            <a:pPr algn="ctr">
              <a:defRPr/>
            </a:pPr>
            <a:r>
              <a:rPr lang="ru-RU" sz="3200" dirty="0">
                <a:latin typeface="+mj-lt"/>
              </a:rPr>
              <a:t> Движение разрешается только пешеходам.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Что  необходимо предпринять для движения по дороге</a:t>
            </a:r>
            <a:br>
              <a:rPr lang="ru-RU" dirty="0" smtClean="0"/>
            </a:br>
            <a:r>
              <a:rPr lang="ru-RU" dirty="0" smtClean="0"/>
              <a:t> в темное время  суток ?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mtClean="0"/>
              <a:t>    Пешеходам в условиях недостаточной видимости рекомендуется иметь при себе предметы со световозвращающими элементами и обеспечивать видимость этих предметов водителями транспортных средств.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 Где  возможно передвижение пешеходов?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mtClean="0"/>
              <a:t>   </a:t>
            </a:r>
            <a:r>
              <a:rPr lang="ru-RU" sz="2800" smtClean="0"/>
              <a:t>На дорогах для движения пешеходов предназначены пешеходные дорожки (тротуары),регулируемые и нерегулируемые наземные пешеходные переходы, а также надземные и подземные пешеходные переходы.</a:t>
            </a:r>
          </a:p>
        </p:txBody>
      </p:sp>
      <p:pic>
        <p:nvPicPr>
          <p:cNvPr id="6148" name="Рисунок 3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3833813"/>
            <a:ext cx="5040312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Где разрешается ожидать  маршрутное транспортное средство?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Разрешается только на приподнятых над проезжей частью посадочных площадках, а при их отсутствии – на обочине или на тротуарах</a:t>
            </a:r>
          </a:p>
        </p:txBody>
      </p:sp>
      <p:pic>
        <p:nvPicPr>
          <p:cNvPr id="7172" name="Рисунок 3" descr="asdfghj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141663"/>
            <a:ext cx="4824412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С какого возраста разрешается сидеть детям на переднем сидении автомобиля рядом с водителем?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0243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8538" y="1484313"/>
            <a:ext cx="4752975" cy="3111500"/>
          </a:xfrm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0" y="4581525"/>
            <a:ext cx="82946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+mj-lt"/>
              </a:rPr>
              <a:t>Перевозка детей на переднем сидении автомобиля </a:t>
            </a:r>
          </a:p>
          <a:p>
            <a:pPr algn="ctr">
              <a:defRPr/>
            </a:pPr>
            <a:r>
              <a:rPr lang="ru-RU" sz="2800" dirty="0">
                <a:latin typeface="+mj-lt"/>
              </a:rPr>
              <a:t>рядом с водителем без специальных удерживающих</a:t>
            </a:r>
          </a:p>
          <a:p>
            <a:pPr algn="ctr">
              <a:defRPr/>
            </a:pPr>
            <a:r>
              <a:rPr lang="ru-RU" sz="2800" dirty="0">
                <a:latin typeface="+mj-lt"/>
              </a:rPr>
              <a:t>средств разрешается с 12-летнего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666</Words>
  <Application>Microsoft Office PowerPoint</Application>
  <PresentationFormat>Экран (4:3)</PresentationFormat>
  <Paragraphs>106</Paragraphs>
  <Slides>37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Устный журнал</vt:lpstr>
      <vt:lpstr>Страница 1</vt:lpstr>
      <vt:lpstr>Есть ли разница между пешеходными знаками?</vt:lpstr>
      <vt:lpstr>Что обозначает данный знак?</vt:lpstr>
      <vt:lpstr>Что обозначает данный знак?</vt:lpstr>
      <vt:lpstr>Что  необходимо предпринять для движения по дороге  в темное время  суток ?</vt:lpstr>
      <vt:lpstr> Где  возможно передвижение пешеходов?</vt:lpstr>
      <vt:lpstr>Где разрешается ожидать  маршрутное транспортное средство?</vt:lpstr>
      <vt:lpstr> С какого возраста разрешается сидеть детям на переднем сидении автомобиля рядом с водителем? </vt:lpstr>
      <vt:lpstr> С какого возраста можно ездить на велосипеде по проезжей части? </vt:lpstr>
      <vt:lpstr>В чем опасность транспортных средств с прицепом?</vt:lpstr>
      <vt:lpstr>Каким образом осуществляется перевозка  детей  до 12-летнего возраста в транспортных средствах?</vt:lpstr>
      <vt:lpstr>Каким образом осуществляется организованная перевозка группы детей?</vt:lpstr>
      <vt:lpstr>При отсутствии в зоне видимости перехода или перекрестка как нужно переходить дорогу?</vt:lpstr>
      <vt:lpstr>Должны ли вы продолжить движение по проезжей части в случае  приближения транспортных средств с включенным маячком и специальным звуковым сигналом?</vt:lpstr>
      <vt:lpstr>Страница 1 </vt:lpstr>
      <vt:lpstr>Из интервью школьного клуба журналистов  Корреспондент: Иван,16 лет Респондент: Юлия, 16 лет </vt:lpstr>
      <vt:lpstr>Страница 2 Мнение специалиста   </vt:lpstr>
      <vt:lpstr>1. Научите ребенка правильно переходить улицу</vt:lpstr>
      <vt:lpstr>2. Правильно передвигайтесь по тротуару с ребенком.</vt:lpstr>
      <vt:lpstr>3. Обеспечьте ребенка светоотражающими элементами.</vt:lpstr>
      <vt:lpstr>4. При перевозке детей на автомашине используйте ремни безопасности и специальные детские удерживающие устройства  </vt:lpstr>
      <vt:lpstr>Слайд 23</vt:lpstr>
      <vt:lpstr>Ловушка 1</vt:lpstr>
      <vt:lpstr>Ловушка 2</vt:lpstr>
      <vt:lpstr>Ловушка 3</vt:lpstr>
      <vt:lpstr>Ловушка 4</vt:lpstr>
      <vt:lpstr>Ловушка 5</vt:lpstr>
      <vt:lpstr>Ловушка 6</vt:lpstr>
      <vt:lpstr>Ловушка 7</vt:lpstr>
      <vt:lpstr>Страница 2 Мнение специалиста</vt:lpstr>
      <vt:lpstr>Выступление психолога</vt:lpstr>
      <vt:lpstr>Слайд 33</vt:lpstr>
      <vt:lpstr>Слайд 34</vt:lpstr>
      <vt:lpstr>Страница 2  Мнение специалиста</vt:lpstr>
      <vt:lpstr>Слайд 36</vt:lpstr>
      <vt:lpstr>Слайд 37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инспектора</dc:title>
  <dc:creator>1</dc:creator>
  <cp:lastModifiedBy>Таскаева</cp:lastModifiedBy>
  <cp:revision>42</cp:revision>
  <dcterms:created xsi:type="dcterms:W3CDTF">2012-12-15T10:38:41Z</dcterms:created>
  <dcterms:modified xsi:type="dcterms:W3CDTF">2012-12-17T03:33:44Z</dcterms:modified>
</cp:coreProperties>
</file>