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69" r:id="rId3"/>
    <p:sldId id="275" r:id="rId4"/>
    <p:sldId id="272" r:id="rId5"/>
    <p:sldId id="276" r:id="rId6"/>
    <p:sldId id="262" r:id="rId7"/>
    <p:sldId id="268" r:id="rId8"/>
    <p:sldId id="270" r:id="rId9"/>
    <p:sldId id="260" r:id="rId10"/>
    <p:sldId id="261" r:id="rId11"/>
    <p:sldId id="273" r:id="rId12"/>
    <p:sldId id="267" r:id="rId13"/>
    <p:sldId id="263" r:id="rId14"/>
    <p:sldId id="264" r:id="rId15"/>
    <p:sldId id="271" r:id="rId16"/>
    <p:sldId id="265" r:id="rId17"/>
    <p:sldId id="26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1" d="100"/>
          <a:sy n="91" d="100"/>
        </p:scale>
        <p:origin x="-750" y="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DDB831-CD4B-4B08-90D9-8E5F1772E07E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8CB146-C353-4515-9B61-5C57A480F6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8CB146-C353-4515-9B61-5C57A480F6DF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DB3B3-84D7-4C41-94B3-9F30A9925DF2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B1E2A-C081-4D63-B48B-109ABFD46B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DB3B3-84D7-4C41-94B3-9F30A9925DF2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B1E2A-C081-4D63-B48B-109ABFD46B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DB3B3-84D7-4C41-94B3-9F30A9925DF2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B1E2A-C081-4D63-B48B-109ABFD46B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DB3B3-84D7-4C41-94B3-9F30A9925DF2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B1E2A-C081-4D63-B48B-109ABFD46B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DB3B3-84D7-4C41-94B3-9F30A9925DF2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B1E2A-C081-4D63-B48B-109ABFD46B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DB3B3-84D7-4C41-94B3-9F30A9925DF2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B1E2A-C081-4D63-B48B-109ABFD46B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DB3B3-84D7-4C41-94B3-9F30A9925DF2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B1E2A-C081-4D63-B48B-109ABFD46B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DB3B3-84D7-4C41-94B3-9F30A9925DF2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B1E2A-C081-4D63-B48B-109ABFD46B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DB3B3-84D7-4C41-94B3-9F30A9925DF2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B1E2A-C081-4D63-B48B-109ABFD46B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DB3B3-84D7-4C41-94B3-9F30A9925DF2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B1E2A-C081-4D63-B48B-109ABFD46B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DB3B3-84D7-4C41-94B3-9F30A9925DF2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B1E2A-C081-4D63-B48B-109ABFD46B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EDB3B3-84D7-4C41-94B3-9F30A9925DF2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DB1E2A-C081-4D63-B48B-109ABFD46B2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944" y="4077072"/>
            <a:ext cx="3960440" cy="86409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  Гусева С. К,  </a:t>
            </a:r>
          </a:p>
          <a:p>
            <a:pPr algn="l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en-US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квалификационной категории </a:t>
            </a:r>
          </a:p>
          <a:p>
            <a:pPr algn="l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МДОУ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/с №4 «Буратино» </a:t>
            </a:r>
          </a:p>
          <a:p>
            <a:pPr algn="l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80862" y="2276872"/>
            <a:ext cx="543373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Сюжетно-ролевая игра </a:t>
            </a:r>
            <a:b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 младшей группе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11960" y="5229200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г. Тутаев, 2017 год</a:t>
            </a:r>
            <a:endParaRPr lang="ru-RU" sz="1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Сюжетно-ролевая игра </a:t>
            </a:r>
            <a:br>
              <a:rPr lang="ru-RU" dirty="0" smtClean="0"/>
            </a:br>
            <a:r>
              <a:rPr lang="ru-RU" dirty="0" smtClean="0"/>
              <a:t>«В гостях у ……»</a:t>
            </a:r>
            <a:endParaRPr lang="ru-RU" dirty="0"/>
          </a:p>
        </p:txBody>
      </p:sp>
      <p:pic>
        <p:nvPicPr>
          <p:cNvPr id="1026" name="Picture 2" descr="C:\Users\Светлана\Downloads\4rPjfbYYlY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1484784"/>
            <a:ext cx="4156720" cy="31175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Светлана\Downloads\esemiehwuc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6016" y="3573016"/>
            <a:ext cx="3882008" cy="29115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Светлана\Pictures\Рисунок1.jpg"/>
          <p:cNvPicPr>
            <a:picLocks noChangeAspect="1" noChangeArrowheads="1"/>
          </p:cNvPicPr>
          <p:nvPr/>
        </p:nvPicPr>
        <p:blipFill>
          <a:blip r:embed="rId2" cstate="email"/>
          <a:srcRect l="185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331640" y="404664"/>
            <a:ext cx="64087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+mj-lt"/>
                <a:ea typeface="+mj-ea"/>
                <a:cs typeface="+mj-cs"/>
              </a:rPr>
              <a:t>Сюжетно-ролевая игра </a:t>
            </a:r>
            <a:br>
              <a:rPr lang="ru-RU" sz="4000" dirty="0" smtClean="0">
                <a:latin typeface="+mj-lt"/>
                <a:ea typeface="+mj-ea"/>
                <a:cs typeface="+mj-cs"/>
              </a:rPr>
            </a:br>
            <a:r>
              <a:rPr lang="ru-RU" sz="4000" dirty="0" smtClean="0">
                <a:latin typeface="+mj-lt"/>
                <a:ea typeface="+mj-ea"/>
                <a:cs typeface="+mj-cs"/>
              </a:rPr>
              <a:t>«Парикмахерская»</a:t>
            </a:r>
          </a:p>
        </p:txBody>
      </p:sp>
      <p:pic>
        <p:nvPicPr>
          <p:cNvPr id="1026" name="Picture 2" descr="E:\DCIM\100PHOTO\SAM_0787.JPG"/>
          <p:cNvPicPr>
            <a:picLocks noChangeAspect="1" noChangeArrowheads="1"/>
          </p:cNvPicPr>
          <p:nvPr/>
        </p:nvPicPr>
        <p:blipFill>
          <a:blip r:embed="rId3" cstate="email"/>
          <a:srcRect l="10695" t="5033" r="4376"/>
          <a:stretch>
            <a:fillRect/>
          </a:stretch>
        </p:blipFill>
        <p:spPr bwMode="auto">
          <a:xfrm>
            <a:off x="611560" y="1844824"/>
            <a:ext cx="3240360" cy="27175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E:\DCIM\100PHOTO\SAM_079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4008" y="2492896"/>
            <a:ext cx="3360000" cy="252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Светлана\Pictures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Сюжетно-ролевая игра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«Семья»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51" name="Picture 3" descr="C:\Users\Светлана\Downloads\AFagFQRHsRM.jpg"/>
          <p:cNvPicPr>
            <a:picLocks noChangeAspect="1" noChangeArrowheads="1"/>
          </p:cNvPicPr>
          <p:nvPr/>
        </p:nvPicPr>
        <p:blipFill>
          <a:blip r:embed="rId3" cstate="email"/>
          <a:srcRect l="29420" t="1962" r="8798"/>
          <a:stretch>
            <a:fillRect/>
          </a:stretch>
        </p:blipFill>
        <p:spPr bwMode="auto">
          <a:xfrm>
            <a:off x="0" y="1412776"/>
            <a:ext cx="3024336" cy="3599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Светлана\Downloads\AHiPL50snEc.jpg"/>
          <p:cNvPicPr>
            <a:picLocks noChangeAspect="1" noChangeArrowheads="1"/>
          </p:cNvPicPr>
          <p:nvPr/>
        </p:nvPicPr>
        <p:blipFill>
          <a:blip r:embed="rId4" cstate="email"/>
          <a:srcRect l="34256" t="34650" r="23220" b="8651"/>
          <a:stretch>
            <a:fillRect/>
          </a:stretch>
        </p:blipFill>
        <p:spPr bwMode="auto">
          <a:xfrm>
            <a:off x="5724128" y="980728"/>
            <a:ext cx="3024336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 descr="C:\Users\Светлана\Downloads\BEY3Z5MR0yU.jpg"/>
          <p:cNvPicPr>
            <a:picLocks noChangeAspect="1" noChangeArrowheads="1"/>
          </p:cNvPicPr>
          <p:nvPr/>
        </p:nvPicPr>
        <p:blipFill>
          <a:blip r:embed="rId5" cstate="email"/>
          <a:srcRect t="24593" r="15462"/>
          <a:stretch>
            <a:fillRect/>
          </a:stretch>
        </p:blipFill>
        <p:spPr bwMode="auto">
          <a:xfrm>
            <a:off x="3059832" y="3861048"/>
            <a:ext cx="3960440" cy="2649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Сюжетно-ролевая игра </a:t>
            </a:r>
            <a:br>
              <a:rPr lang="ru-RU" dirty="0" smtClean="0"/>
            </a:br>
            <a:r>
              <a:rPr lang="ru-RU" dirty="0" smtClean="0"/>
              <a:t>«Гараж»</a:t>
            </a:r>
            <a:endParaRPr lang="ru-RU" dirty="0"/>
          </a:p>
        </p:txBody>
      </p:sp>
      <p:pic>
        <p:nvPicPr>
          <p:cNvPr id="4098" name="Picture 2" descr="C:\Users\Светлана\Downloads\tIT8xXHXS2o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1700808"/>
            <a:ext cx="3552394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E:\DCIM\100PHOTO\SAM_0794.JPG"/>
          <p:cNvPicPr>
            <a:picLocks noChangeAspect="1" noChangeArrowheads="1"/>
          </p:cNvPicPr>
          <p:nvPr/>
        </p:nvPicPr>
        <p:blipFill>
          <a:blip r:embed="rId4" cstate="email"/>
          <a:srcRect l="19288" t="17145" r="9990" b="8561"/>
          <a:stretch>
            <a:fillRect/>
          </a:stretch>
        </p:blipFill>
        <p:spPr bwMode="auto">
          <a:xfrm rot="1173462">
            <a:off x="6084168" y="2132856"/>
            <a:ext cx="2376264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E:\DCIM\100PHOTO\SAM_079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851920" y="3861048"/>
            <a:ext cx="3215984" cy="24119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Сюжетно-ролевая игра</a:t>
            </a:r>
            <a:br>
              <a:rPr lang="ru-RU" dirty="0" smtClean="0"/>
            </a:br>
            <a:r>
              <a:rPr lang="ru-RU" dirty="0" smtClean="0"/>
              <a:t> «Больница»</a:t>
            </a:r>
            <a:endParaRPr lang="ru-RU" dirty="0"/>
          </a:p>
        </p:txBody>
      </p:sp>
      <p:pic>
        <p:nvPicPr>
          <p:cNvPr id="3074" name="Picture 2" descr="C:\Users\Светлана\Downloads\mlj_e7jnhvu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 l="28522" r="3463"/>
          <a:stretch>
            <a:fillRect/>
          </a:stretch>
        </p:blipFill>
        <p:spPr bwMode="auto">
          <a:xfrm>
            <a:off x="323528" y="1196752"/>
            <a:ext cx="3059627" cy="33738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Users\Светлана\Downloads\s1nbcTYT69k.jpg"/>
          <p:cNvPicPr>
            <a:picLocks noChangeAspect="1" noChangeArrowheads="1"/>
          </p:cNvPicPr>
          <p:nvPr/>
        </p:nvPicPr>
        <p:blipFill>
          <a:blip r:embed="rId4" cstate="email"/>
          <a:srcRect l="34251" t="9134" r="29785"/>
          <a:stretch>
            <a:fillRect/>
          </a:stretch>
        </p:blipFill>
        <p:spPr bwMode="auto">
          <a:xfrm>
            <a:off x="5652120" y="1484784"/>
            <a:ext cx="2232248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Светлана\Pictures\Рисунок1.jpg"/>
          <p:cNvPicPr>
            <a:picLocks noChangeAspect="1" noChangeArrowheads="1"/>
          </p:cNvPicPr>
          <p:nvPr/>
        </p:nvPicPr>
        <p:blipFill>
          <a:blip r:embed="rId2" cstate="email"/>
          <a:srcRect l="1793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83568" y="404664"/>
            <a:ext cx="77768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+mj-lt"/>
                <a:ea typeface="+mj-ea"/>
                <a:cs typeface="+mj-cs"/>
              </a:rPr>
              <a:t>Сюжетно-ролевая игра</a:t>
            </a:r>
            <a:br>
              <a:rPr lang="ru-RU" sz="4000" dirty="0" smtClean="0">
                <a:latin typeface="+mj-lt"/>
                <a:ea typeface="+mj-ea"/>
                <a:cs typeface="+mj-cs"/>
              </a:rPr>
            </a:br>
            <a:r>
              <a:rPr lang="ru-RU" sz="4000" dirty="0" smtClean="0">
                <a:latin typeface="+mj-lt"/>
                <a:ea typeface="+mj-ea"/>
                <a:cs typeface="+mj-cs"/>
              </a:rPr>
              <a:t> «Строители»</a:t>
            </a:r>
          </a:p>
        </p:txBody>
      </p:sp>
      <p:pic>
        <p:nvPicPr>
          <p:cNvPr id="2050" name="Picture 2" descr="C:\Users\Светлана\Downloads\8n16W1zmiAI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965314">
            <a:off x="323528" y="1052736"/>
            <a:ext cx="2471471" cy="32952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Светлана\Downloads\IcWwRQyGQ7I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051720" y="3789040"/>
            <a:ext cx="3695733" cy="2771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Светлана\Downloads\xEwtfzQwNDE.jpg"/>
          <p:cNvPicPr>
            <a:picLocks noChangeAspect="1" noChangeArrowheads="1"/>
          </p:cNvPicPr>
          <p:nvPr/>
        </p:nvPicPr>
        <p:blipFill>
          <a:blip r:embed="rId5" cstate="email"/>
          <a:srcRect l="18417" t="26789"/>
          <a:stretch>
            <a:fillRect/>
          </a:stretch>
        </p:blipFill>
        <p:spPr bwMode="auto">
          <a:xfrm rot="295432">
            <a:off x="5220072" y="1628800"/>
            <a:ext cx="3508648" cy="2361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Сюжетно-ролевые игры </a:t>
            </a:r>
            <a:br>
              <a:rPr lang="ru-RU" dirty="0" smtClean="0"/>
            </a:br>
            <a:r>
              <a:rPr lang="ru-RU" dirty="0" smtClean="0"/>
              <a:t>на улице</a:t>
            </a:r>
            <a:endParaRPr lang="ru-RU" dirty="0"/>
          </a:p>
        </p:txBody>
      </p:sp>
      <p:pic>
        <p:nvPicPr>
          <p:cNvPr id="1026" name="Picture 2" descr="C:\Users\Светлана\Downloads\00ZF9jKQvs8.jpg"/>
          <p:cNvPicPr>
            <a:picLocks noChangeAspect="1" noChangeArrowheads="1"/>
          </p:cNvPicPr>
          <p:nvPr/>
        </p:nvPicPr>
        <p:blipFill>
          <a:blip r:embed="rId3" cstate="email"/>
          <a:srcRect l="12296" t="6148" r="4702" b="15974"/>
          <a:stretch>
            <a:fillRect/>
          </a:stretch>
        </p:blipFill>
        <p:spPr bwMode="auto">
          <a:xfrm rot="21022974">
            <a:off x="167914" y="1366982"/>
            <a:ext cx="3728780" cy="26239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Светлана\Downloads\_6qiJw6phG0.jpg"/>
          <p:cNvPicPr>
            <a:picLocks noChangeAspect="1" noChangeArrowheads="1"/>
          </p:cNvPicPr>
          <p:nvPr/>
        </p:nvPicPr>
        <p:blipFill>
          <a:blip r:embed="rId4" cstate="email"/>
          <a:srcRect l="17420" t="6506" r="11875" b="10247"/>
          <a:stretch>
            <a:fillRect/>
          </a:stretch>
        </p:blipFill>
        <p:spPr bwMode="auto">
          <a:xfrm rot="20939934">
            <a:off x="5508104" y="908720"/>
            <a:ext cx="3312368" cy="2924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Светлана\Downloads\ATwCdtfOLIo.jpg"/>
          <p:cNvPicPr>
            <a:picLocks noChangeAspect="1" noChangeArrowheads="1"/>
          </p:cNvPicPr>
          <p:nvPr/>
        </p:nvPicPr>
        <p:blipFill>
          <a:blip r:embed="rId5" cstate="email"/>
          <a:srcRect l="6411" t="2137"/>
          <a:stretch>
            <a:fillRect/>
          </a:stretch>
        </p:blipFill>
        <p:spPr bwMode="auto">
          <a:xfrm rot="1219553">
            <a:off x="4855611" y="3645024"/>
            <a:ext cx="3489066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Users\Светлана\Downloads\bVZjPtMRKUI.jpg"/>
          <p:cNvPicPr>
            <a:picLocks noChangeAspect="1" noChangeArrowheads="1"/>
          </p:cNvPicPr>
          <p:nvPr/>
        </p:nvPicPr>
        <p:blipFill>
          <a:blip r:embed="rId6" cstate="email"/>
          <a:srcRect l="12791" t="26800"/>
          <a:stretch>
            <a:fillRect/>
          </a:stretch>
        </p:blipFill>
        <p:spPr bwMode="auto">
          <a:xfrm rot="752550">
            <a:off x="224720" y="3847686"/>
            <a:ext cx="3982815" cy="25072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26064"/>
          </a:xfrm>
        </p:spPr>
        <p:txBody>
          <a:bodyPr/>
          <a:lstStyle/>
          <a:p>
            <a:r>
              <a:rPr lang="ru-RU" i="1" dirty="0" smtClean="0"/>
              <a:t>Спасибо за внимание!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Светлана\Pictures\Рисунок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 l="1793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1772816"/>
            <a:ext cx="6789440" cy="1512168"/>
          </a:xfrm>
        </p:spPr>
        <p:txBody>
          <a:bodyPr>
            <a:noAutofit/>
          </a:bodyPr>
          <a:lstStyle/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Построить совместную игру таким образом, чтобы ее центральным моментом стало именно 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ролевое поведение. 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3568" y="3140968"/>
            <a:ext cx="80648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d:\Users\Linara\Desktop\animaciya_83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782222">
            <a:off x="4645303" y="3293247"/>
            <a:ext cx="3771501" cy="299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d:\Users\Linara\Desktop\1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032" y="21815"/>
            <a:ext cx="2533650" cy="2609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184003" y="404664"/>
            <a:ext cx="510017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 воспитателя: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Светлана\Pictures\Рисунок1.jpg"/>
          <p:cNvPicPr>
            <a:picLocks noChangeAspect="1" noChangeArrowheads="1"/>
          </p:cNvPicPr>
          <p:nvPr/>
        </p:nvPicPr>
        <p:blipFill>
          <a:blip r:embed="rId2" cstate="email"/>
          <a:srcRect l="1793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Блок-схема: перфолента 5"/>
          <p:cNvSpPr/>
          <p:nvPr/>
        </p:nvSpPr>
        <p:spPr>
          <a:xfrm rot="973367">
            <a:off x="251520" y="2708920"/>
            <a:ext cx="3096344" cy="2160240"/>
          </a:xfrm>
          <a:prstGeom prst="flowChartPunchedTap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Специфичные для роли действия с предметами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6707088" cy="1143000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Аспекты ролевого поведения</a:t>
            </a:r>
          </a:p>
        </p:txBody>
      </p:sp>
      <p:sp>
        <p:nvSpPr>
          <p:cNvPr id="5" name="Двойная стрелка влево/вверх 4"/>
          <p:cNvSpPr/>
          <p:nvPr/>
        </p:nvSpPr>
        <p:spPr>
          <a:xfrm rot="13480967">
            <a:off x="3142255" y="1593957"/>
            <a:ext cx="2103022" cy="1869884"/>
          </a:xfrm>
          <a:prstGeom prst="left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перфолента 7"/>
          <p:cNvSpPr/>
          <p:nvPr/>
        </p:nvSpPr>
        <p:spPr>
          <a:xfrm rot="20495723">
            <a:off x="4860032" y="2780928"/>
            <a:ext cx="3312368" cy="2160240"/>
          </a:xfrm>
          <a:prstGeom prst="flowChartPunchedTap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Ролевая речь, </a:t>
            </a:r>
          </a:p>
          <a:p>
            <a:pPr algn="ctr"/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направленная </a:t>
            </a:r>
          </a:p>
          <a:p>
            <a:pPr algn="ctr"/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других людей.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Светлана\Pictures\Рисунок1.jpg"/>
          <p:cNvPicPr>
            <a:picLocks noChangeAspect="1" noChangeArrowheads="1"/>
          </p:cNvPicPr>
          <p:nvPr/>
        </p:nvPicPr>
        <p:blipFill>
          <a:blip r:embed="rId2" cstate="email"/>
          <a:srcRect l="1793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7766" y="404664"/>
            <a:ext cx="43036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Типы ролей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Стрелка вверх 3"/>
          <p:cNvSpPr/>
          <p:nvPr/>
        </p:nvSpPr>
        <p:spPr>
          <a:xfrm rot="12414995">
            <a:off x="2397998" y="1433189"/>
            <a:ext cx="740716" cy="138899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верх 4"/>
          <p:cNvSpPr/>
          <p:nvPr/>
        </p:nvSpPr>
        <p:spPr>
          <a:xfrm rot="9365163">
            <a:off x="5621575" y="1357628"/>
            <a:ext cx="740716" cy="142726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23528" y="3212976"/>
            <a:ext cx="4104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взаимодополнительные</a:t>
            </a:r>
            <a:r>
              <a:rPr lang="ru-RU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20072" y="3212976"/>
            <a:ext cx="3168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«независимые» </a:t>
            </a:r>
          </a:p>
        </p:txBody>
      </p:sp>
      <p:sp>
        <p:nvSpPr>
          <p:cNvPr id="8" name="Овал 7"/>
          <p:cNvSpPr/>
          <p:nvPr/>
        </p:nvSpPr>
        <p:spPr>
          <a:xfrm>
            <a:off x="323528" y="2852936"/>
            <a:ext cx="4248472" cy="136815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751512" y="2924944"/>
            <a:ext cx="4140968" cy="129614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3" descr="d:\Users\Linara\Desktop\smiling_boy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71492" y="4005064"/>
            <a:ext cx="2135401" cy="2487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Светлана\Pictures\Рисунок1.jpg"/>
          <p:cNvPicPr>
            <a:picLocks noChangeAspect="1" noChangeArrowheads="1"/>
          </p:cNvPicPr>
          <p:nvPr/>
        </p:nvPicPr>
        <p:blipFill>
          <a:blip r:embed="rId2" cstate="email"/>
          <a:srcRect l="1793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540767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Воспитатель играет вместе с детьми;</a:t>
            </a:r>
          </a:p>
          <a:p>
            <a:pPr>
              <a:buFont typeface="Wingdings" pitchFamily="2" charset="2"/>
              <a:buChar char="§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Воспитатель развертывает игру таким образом, чтобы выделить для детей именно ролевое поведение;</a:t>
            </a:r>
          </a:p>
          <a:p>
            <a:pPr>
              <a:buFont typeface="Wingdings" pitchFamily="2" charset="2"/>
              <a:buChar char="§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Ролевое поведение ребенка сразу ориентируется на партнёра.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389271" y="260648"/>
            <a:ext cx="5929828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бщие принципы </a:t>
            </a:r>
          </a:p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формирования сюжетной игры: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395536" y="260648"/>
            <a:ext cx="828092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buFont typeface="Wingdings" pitchFamily="2" charset="2"/>
              <a:buChar char="ü"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332656"/>
            <a:ext cx="8136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Умения детей, приобретаемые во время сюжетно-ролевых игр: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764704"/>
            <a:ext cx="763284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уметь принимать и обозначать игровую роль;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уметь реализовывать специфические ролевые действия, направленные на партнера – игрушку;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уметь развертывать парное ролевое взаимодействие, элементарный ролевой диалог с партнером — сверстником.</a:t>
            </a:r>
          </a:p>
          <a:p>
            <a:pPr>
              <a:buFont typeface="Arial" pitchFamily="34" charset="0"/>
              <a:buChar char="•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Показателями успешного формирования ролевого поведения: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развертывание      детьми      в      самостоятельной      деятельности специфических ролевых действий    и ролевой речи, направленной  на кукольных персонажей;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парное   ролевое   взаимодействие   со   сверстником,   включающее называние своей роли, ролевое обращение, короткий диалог.</a:t>
            </a:r>
          </a:p>
          <a:p>
            <a:pPr>
              <a:buFont typeface="Arial" pitchFamily="34" charset="0"/>
              <a:buChar char="•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2" descr="320.gi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459786">
            <a:off x="7081336" y="1920881"/>
            <a:ext cx="1752412" cy="847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d:\Users\Linara\Desktop\15233977.gif"/>
          <p:cNvPicPr>
            <a:picLocks noChangeAspect="1" noChangeArrowheads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25144"/>
            <a:ext cx="2255967" cy="1971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Светлана\Pictures\Рисунок1.jpg"/>
          <p:cNvPicPr>
            <a:picLocks noChangeAspect="1" noChangeArrowheads="1"/>
          </p:cNvPicPr>
          <p:nvPr/>
        </p:nvPicPr>
        <p:blipFill>
          <a:blip r:embed="rId2" cstate="email"/>
          <a:srcRect l="185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229600" cy="504056"/>
          </a:xfrm>
        </p:spPr>
        <p:txBody>
          <a:bodyPr>
            <a:normAutofit/>
          </a:bodyPr>
          <a:lstStyle/>
          <a:p>
            <a:r>
              <a:rPr lang="ru-RU" sz="1800" b="1" i="1" dirty="0" smtClean="0">
                <a:latin typeface="Times New Roman" pitchFamily="18" charset="0"/>
                <a:ea typeface="Gabriola" pitchFamily="82" charset="0"/>
                <a:cs typeface="Times New Roman" pitchFamily="18" charset="0"/>
              </a:rPr>
              <a:t>Тематика сюжетно – ролевых игр: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620688"/>
            <a:ext cx="3960440" cy="4525963"/>
          </a:xfrm>
        </p:spPr>
        <p:txBody>
          <a:bodyPr/>
          <a:lstStyle/>
          <a:p>
            <a:r>
              <a:rPr lang="ru-RU" dirty="0" smtClean="0"/>
              <a:t>Детский сад</a:t>
            </a:r>
          </a:p>
          <a:p>
            <a:r>
              <a:rPr lang="ru-RU" dirty="0" smtClean="0"/>
              <a:t>Семья</a:t>
            </a:r>
          </a:p>
          <a:p>
            <a:r>
              <a:rPr lang="ru-RU" dirty="0" smtClean="0"/>
              <a:t>Больница</a:t>
            </a:r>
          </a:p>
          <a:p>
            <a:r>
              <a:rPr lang="ru-RU" dirty="0" smtClean="0"/>
              <a:t>Магазин</a:t>
            </a:r>
          </a:p>
          <a:p>
            <a:r>
              <a:rPr lang="ru-RU" dirty="0" smtClean="0"/>
              <a:t>Парикмахерская</a:t>
            </a:r>
          </a:p>
          <a:p>
            <a:r>
              <a:rPr lang="ru-RU" dirty="0" smtClean="0"/>
              <a:t>Гараж</a:t>
            </a:r>
          </a:p>
          <a:p>
            <a:r>
              <a:rPr lang="ru-RU" dirty="0" smtClean="0"/>
              <a:t>Строители</a:t>
            </a:r>
          </a:p>
        </p:txBody>
      </p:sp>
      <p:pic>
        <p:nvPicPr>
          <p:cNvPr id="22532" name="Picture 4" descr="C:\Users\Светлана\Downloads\_6qiJw6phG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692696"/>
            <a:ext cx="3480386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2533" name="Picture 5" descr="C:\Users\Светлана\Downloads\4rPjfbYYlY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67944" y="3212976"/>
            <a:ext cx="3940696" cy="295552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Светлана\Pictures\Рисунок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 l="1818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7544" y="476672"/>
            <a:ext cx="8064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Центры для организации сюжетно – ролевых игр группы: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81" name="Picture 5" descr="C:\Users\Светлана\Downloads\sam_048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1" y="1124744"/>
            <a:ext cx="3360373" cy="2520280"/>
          </a:xfrm>
          <a:prstGeom prst="rect">
            <a:avLst/>
          </a:prstGeom>
          <a:noFill/>
        </p:spPr>
      </p:pic>
      <p:pic>
        <p:nvPicPr>
          <p:cNvPr id="24583" name="Picture 7" descr="C:\Users\Светлана\Downloads\sam_049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15616" y="3645024"/>
            <a:ext cx="3168352" cy="2376264"/>
          </a:xfrm>
          <a:prstGeom prst="rect">
            <a:avLst/>
          </a:prstGeom>
          <a:noFill/>
        </p:spPr>
      </p:pic>
      <p:pic>
        <p:nvPicPr>
          <p:cNvPr id="24584" name="Picture 8" descr="C:\Users\Светлана\Downloads\sam_049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6016" y="1124744"/>
            <a:ext cx="3360373" cy="2520280"/>
          </a:xfrm>
          <a:prstGeom prst="rect">
            <a:avLst/>
          </a:prstGeom>
          <a:noFill/>
        </p:spPr>
      </p:pic>
      <p:pic>
        <p:nvPicPr>
          <p:cNvPr id="24586" name="Picture 10" descr="C:\Users\Светлана\Downloads\sam_0500.jpg"/>
          <p:cNvPicPr>
            <a:picLocks noChangeAspect="1" noChangeArrowheads="1"/>
          </p:cNvPicPr>
          <p:nvPr/>
        </p:nvPicPr>
        <p:blipFill>
          <a:blip r:embed="rId6" cstate="email"/>
          <a:srcRect t="12495" r="10972"/>
          <a:stretch>
            <a:fillRect/>
          </a:stretch>
        </p:blipFill>
        <p:spPr bwMode="auto">
          <a:xfrm>
            <a:off x="5436096" y="3573016"/>
            <a:ext cx="3418876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В </a:t>
            </a:r>
            <a:r>
              <a:rPr lang="ru-RU" dirty="0"/>
              <a:t>нашей группе дети с удовольствием играют в сюжетно-ролевые игры:</a:t>
            </a:r>
          </a:p>
          <a:p>
            <a:pPr algn="ctr">
              <a:buNone/>
            </a:pPr>
            <a:r>
              <a:rPr lang="ru-RU" dirty="0" smtClean="0"/>
              <a:t>-Семья</a:t>
            </a:r>
            <a:endParaRPr lang="ru-RU" dirty="0"/>
          </a:p>
          <a:p>
            <a:pPr algn="ctr">
              <a:buNone/>
            </a:pPr>
            <a:r>
              <a:rPr lang="ru-RU" dirty="0" smtClean="0"/>
              <a:t>-Парикмахерская</a:t>
            </a:r>
            <a:endParaRPr lang="ru-RU" dirty="0"/>
          </a:p>
          <a:p>
            <a:pPr algn="ctr">
              <a:buNone/>
            </a:pPr>
            <a:r>
              <a:rPr lang="ru-RU" dirty="0" smtClean="0"/>
              <a:t>-Больница</a:t>
            </a:r>
            <a:endParaRPr lang="ru-RU" dirty="0"/>
          </a:p>
          <a:p>
            <a:pPr algn="ctr">
              <a:buNone/>
            </a:pPr>
            <a:r>
              <a:rPr lang="ru-RU" dirty="0" smtClean="0"/>
              <a:t>-Гараж</a:t>
            </a:r>
          </a:p>
          <a:p>
            <a:pPr algn="ctr">
              <a:buNone/>
            </a:pPr>
            <a:r>
              <a:rPr lang="ru-RU" dirty="0" smtClean="0"/>
              <a:t>- Строители</a:t>
            </a:r>
          </a:p>
          <a:p>
            <a:pPr algn="ctr"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833</TotalTime>
  <Words>242</Words>
  <Application>Microsoft Office PowerPoint</Application>
  <PresentationFormat>Экран (4:3)</PresentationFormat>
  <Paragraphs>58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 Построить совместную игру таким образом, чтобы ее центральным моментом стало именно  ролевое поведение.   </vt:lpstr>
      <vt:lpstr>Аспекты ролевого поведения</vt:lpstr>
      <vt:lpstr>Слайд 4</vt:lpstr>
      <vt:lpstr>Слайд 5</vt:lpstr>
      <vt:lpstr>Слайд 6</vt:lpstr>
      <vt:lpstr>Тематика сюжетно – ролевых игр:</vt:lpstr>
      <vt:lpstr>Слайд 8</vt:lpstr>
      <vt:lpstr>Слайд 9</vt:lpstr>
      <vt:lpstr>Сюжетно-ролевая игра  «В гостях у ……»</vt:lpstr>
      <vt:lpstr>Слайд 11</vt:lpstr>
      <vt:lpstr>Слайд 12</vt:lpstr>
      <vt:lpstr>Сюжетно-ролевая игра  «Гараж»</vt:lpstr>
      <vt:lpstr>Сюжетно-ролевая игра  «Больница»</vt:lpstr>
      <vt:lpstr>Слайд 15</vt:lpstr>
      <vt:lpstr>Сюжетно-ролевые игры  на улице</vt:lpstr>
      <vt:lpstr>Спасибо за внимание!</vt:lpstr>
    </vt:vector>
  </TitlesOfParts>
  <Company>School_6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Сюжетно-ролевая игра во второй младшей группе</dc:title>
  <dc:creator>user</dc:creator>
  <cp:lastModifiedBy>Светлана</cp:lastModifiedBy>
  <cp:revision>57</cp:revision>
  <dcterms:created xsi:type="dcterms:W3CDTF">2014-11-22T13:36:21Z</dcterms:created>
  <dcterms:modified xsi:type="dcterms:W3CDTF">2017-09-03T10:14:31Z</dcterms:modified>
</cp:coreProperties>
</file>