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61" r:id="rId2"/>
    <p:sldId id="256" r:id="rId3"/>
    <p:sldId id="294" r:id="rId4"/>
    <p:sldId id="293" r:id="rId5"/>
    <p:sldId id="258" r:id="rId6"/>
    <p:sldId id="260" r:id="rId7"/>
    <p:sldId id="297" r:id="rId8"/>
    <p:sldId id="298" r:id="rId9"/>
    <p:sldId id="279" r:id="rId10"/>
    <p:sldId id="280" r:id="rId11"/>
    <p:sldId id="300" r:id="rId12"/>
    <p:sldId id="304" r:id="rId13"/>
    <p:sldId id="282" r:id="rId14"/>
    <p:sldId id="318" r:id="rId15"/>
    <p:sldId id="314" r:id="rId16"/>
    <p:sldId id="315" r:id="rId17"/>
    <p:sldId id="306" r:id="rId18"/>
    <p:sldId id="316" r:id="rId19"/>
    <p:sldId id="317" r:id="rId20"/>
    <p:sldId id="308" r:id="rId21"/>
    <p:sldId id="31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69FE3-C85D-4D7B-82FA-ED479F339737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993CC-0E1D-48B9-89B4-8B9A5093C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93CC-0E1D-48B9-89B4-8B9A5093C0E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11F6-F78C-46E1-A543-8C31345D7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   </a:t>
            </a: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девиз урока: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  Кто </a:t>
            </a: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ничего не замечает,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   Тот ничего не изучает.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   Кто ничего не изучает,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   Тот вечно хнычет и скучает.   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(поэт Роман Сеф).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04813"/>
            <a:ext cx="5143500" cy="16668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1.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Свекловичный сахар в чистом виде был открыт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лишь в 1747 г. немецким химиком А. Маргграфом</a:t>
            </a: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1864" name="Picture 8" descr="marggra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1071547"/>
            <a:ext cx="3143279" cy="4086242"/>
          </a:xfrm>
          <a:noFill/>
        </p:spPr>
      </p:pic>
      <p:pic>
        <p:nvPicPr>
          <p:cNvPr id="121865" name="Picture 9" descr="Kirchho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071546"/>
            <a:ext cx="3143272" cy="407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6" name="Picture 10" descr="berz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071546"/>
            <a:ext cx="3143272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7" name="Picture 11" descr="бутлер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1" y="1071546"/>
            <a:ext cx="31432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8" name="Rectangle 12"/>
          <p:cNvSpPr>
            <a:spLocks noChangeArrowheads="1"/>
          </p:cNvSpPr>
          <p:nvPr/>
        </p:nvSpPr>
        <p:spPr bwMode="auto">
          <a:xfrm>
            <a:off x="0" y="1989138"/>
            <a:ext cx="5072063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5F5F5F"/>
              </a:buClr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2. В 1811 г. русский химик Кирхгоф впервые получил глюкозу гидролизом крахмала</a:t>
            </a:r>
          </a:p>
          <a:p>
            <a:pPr marL="342900" indent="-342900"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</a:pP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21869" name="Rectangle 13"/>
          <p:cNvSpPr>
            <a:spLocks noChangeArrowheads="1"/>
          </p:cNvSpPr>
          <p:nvPr/>
        </p:nvSpPr>
        <p:spPr bwMode="auto">
          <a:xfrm>
            <a:off x="0" y="3143248"/>
            <a:ext cx="51435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5F5F5F"/>
              </a:buClr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3. Впервые правильную эмпирическую формулу глюкозы предложил шведский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химик Я. Берцеллиус в 1837 г. С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</a:rPr>
              <a:t>6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Н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</a:rPr>
              <a:t>12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О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</a:rPr>
              <a:t>6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</a:pPr>
            <a:endParaRPr lang="ru-RU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21870" name="Rectangle 14"/>
          <p:cNvSpPr>
            <a:spLocks noChangeArrowheads="1"/>
          </p:cNvSpPr>
          <p:nvPr/>
        </p:nvSpPr>
        <p:spPr bwMode="auto">
          <a:xfrm>
            <a:off x="0" y="5000625"/>
            <a:ext cx="5857884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5F5F5F"/>
              </a:buClr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4. Синтез углеводов из формальдегида в присутствии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Са (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ОН)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был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произведён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А.М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. Бутлеровым в 1861 г.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</a:pPr>
            <a:endParaRPr lang="ru-RU" sz="12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8" grpId="0"/>
      <p:bldP spid="121869" grpId="0"/>
      <p:bldP spid="1218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86116" y="4572008"/>
            <a:ext cx="3000396" cy="128588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2857496"/>
            <a:ext cx="3000396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857496"/>
            <a:ext cx="328614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1357298"/>
            <a:ext cx="3000396" cy="50006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Классификация углеводов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443914" cy="5026072"/>
          </a:xfrm>
        </p:spPr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b="1" dirty="0" smtClean="0">
                <a:solidFill>
                  <a:schemeClr val="bg1"/>
                </a:solidFill>
              </a:rPr>
              <a:t>углеводы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2400" b="1" dirty="0" smtClean="0">
                <a:solidFill>
                  <a:schemeClr val="bg1"/>
                </a:solidFill>
              </a:rPr>
              <a:t>Моносахариды-                           Олигосахариды -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</a:rPr>
              <a:t>         Глюкоза, Фруктоза                                         Сахароза, лактоза   </a:t>
            </a:r>
          </a:p>
          <a:p>
            <a:pPr>
              <a:buNone/>
            </a:pPr>
            <a:endParaRPr lang="ru-RU" sz="1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</a:rPr>
              <a:t>                                                    </a:t>
            </a:r>
            <a:r>
              <a:rPr lang="ru-RU" sz="2400" b="1" i="1" dirty="0" smtClean="0">
                <a:solidFill>
                  <a:schemeClr val="bg1"/>
                </a:solidFill>
              </a:rPr>
              <a:t>П</a:t>
            </a:r>
            <a:r>
              <a:rPr lang="ru-RU" sz="2400" b="1" dirty="0" smtClean="0">
                <a:solidFill>
                  <a:schemeClr val="bg1"/>
                </a:solidFill>
              </a:rPr>
              <a:t>олисахариды –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                             </a:t>
            </a:r>
            <a:r>
              <a:rPr lang="ru-RU" sz="1800" b="1" i="1" dirty="0" smtClean="0">
                <a:solidFill>
                  <a:schemeClr val="bg1"/>
                </a:solidFill>
              </a:rPr>
              <a:t>крахмал, целлюлоза                  </a:t>
            </a:r>
            <a:endParaRPr lang="ru-RU" sz="1800" b="1" i="1" dirty="0">
              <a:solidFill>
                <a:schemeClr val="bg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357422" y="1857364"/>
            <a:ext cx="857256" cy="85725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3178959" y="3178967"/>
            <a:ext cx="250033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29256" y="1857364"/>
            <a:ext cx="1000132" cy="85725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Получение глюкозы: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1.Гидролиз сахарозы: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С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  →  С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+  С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сахарозы                                      глюкоза              фруктоза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Гидролиз крахмала: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(С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  → 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крахмал</a:t>
            </a:r>
            <a:r>
              <a:rPr lang="ru-RU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глюкоза           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018366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Функции углеводов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4422"/>
            <a:ext cx="8329642" cy="5286391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Энергетическая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Углеводы являются основным источником энергии необходимой для работы мышц. При окислении 1 г углеводов выделяется 17кДж энергии (4,1ккал).  </a:t>
            </a:r>
          </a:p>
          <a:p>
            <a:r>
              <a:rPr lang="ru-RU" sz="2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Пластическая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Углеводы  используются для построения АТФ, АДФ и  нуклеиновых кислот. Они входят в состав некоторых ферментов,   являются компонентами клеточных мембран. </a:t>
            </a:r>
          </a:p>
          <a:p>
            <a:r>
              <a:rPr lang="ru-RU" sz="2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Резервная.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Углеводы запасаются в скелетных мышцах, печени и других тканях в виде гликогена.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97576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Защитная.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Сложные углеводы входят в состав компонентов иммунной системы,  находятся в слизистых веществах, покрывающих поверхность сосудов, бронхов, пищеварительного тракта, мочеполовых путей и защищают от проникновения бактерий, вирусов, а также от механических повреждений.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Регуляторная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Клетчатка пищи не расщепляется в кишечнике, но активирует перистальтику кишечника, ферменты пищеварительного тракта, усвоение питательных веществ.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Важнейшие углеводы, их значение: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285861"/>
            <a:ext cx="4067204" cy="496254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Глюкоза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виноградный сахар, самый распространенный моносахарид. Глюкоза  применяется в медицине для приготовления лечебных препаратов, внутривенного вливания. В пищевой промышленности используется при изготовлении мармелада, карамели.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927864"/>
            <a:ext cx="4038600" cy="4115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5"/>
            <a:ext cx="4038600" cy="517685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Фруктоза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фруктовый сахар, содержится во многих фруктах, в меде. Наиболее сладкий их всех сахаров. Используется в медицине в качестве ценного продукта питания.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40386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Сахароза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тростниковый или свекловичный сахар – это обычный сахар.   Используется в пищевой промышленности при приготовлении кондитерских изделий, напитков, консервированных фруктов и овощей.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Лактоза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молочный сахар - единственный углевод животного происхождения находится в молоке животных – 4% и, несмотря на это молоко, не отличается особой сладостью, так как она менее сладкая, чем глюкоза.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9"/>
            <a:ext cx="4038600" cy="560548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Крахмал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один из самых распространенных полисахаридов. Содержится в  кукурузных початках, зернах пшеницы и риса, в клубнях картофеля – 20%. Применяется для приготовления патоки,  кондитерских и мучных изделий, в производстве ферментов, биопрепаратов, мазей.      В легкой промышленности  - для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проклеивания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тканей, бумаги, картона,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накрахмаливания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белья.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00174"/>
            <a:ext cx="2500329" cy="348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9"/>
            <a:ext cx="4038600" cy="524829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Целлюлоза –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тоже растительный полисахарид.  Она содержится в овощах, фруктах, злаках.     Используется для приготовления бумаги,  производства искусственного шелка, пластмасс, кормовых дрожжей и многого другого.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62500" y="928671"/>
            <a:ext cx="3810000" cy="4442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«Угадай-ка»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Если ты, придя с мороза,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Наливаешь крепкий чай,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Хорошенько сахарозу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в чашке ложкой размешай.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Виноградную глюкозу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и медовую фруктозу,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и молочную лактозу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любит взрослый и малыш.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Но крахмалом и клетчаткой,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Что совсем-совсем несладки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Тоже нас не удивишь.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Так устроена природа – 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Речь идет об  ……………….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876"/>
            <a:ext cx="3143240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500042"/>
            <a:ext cx="3643338" cy="272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 удивило….</a:t>
            </a:r>
          </a:p>
          <a:p>
            <a:pPr>
              <a:buFont typeface="Wingdings" pitchFamily="2" charset="2"/>
              <a:buChar char="§"/>
            </a:pP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Теперь я знаю… </a:t>
            </a:r>
          </a:p>
          <a:p>
            <a:pPr>
              <a:buFont typeface="Wingdings" pitchFamily="2" charset="2"/>
              <a:buChar char="§"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endParaRPr lang="ru-RU" sz="8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у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г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л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е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в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о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д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ы</a:t>
                      </a:r>
                      <a:endParaRPr lang="ru-RU" sz="8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71472" y="928688"/>
            <a:ext cx="7858180" cy="1143000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SlantUp">
              <a:avLst>
                <a:gd name="adj" fmla="val 17319"/>
              </a:avLst>
            </a:prstTxWarp>
          </a:bodyPr>
          <a:lstStyle/>
          <a:p>
            <a:pPr algn="ctr"/>
            <a:r>
              <a:rPr lang="ru-RU" sz="3600" kern="10" normalizeH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Тема:    У </a:t>
            </a:r>
            <a:r>
              <a:rPr lang="ru-RU" sz="3600" kern="10" normalizeH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Г Л Е В О Д Ы</a:t>
            </a:r>
          </a:p>
        </p:txBody>
      </p:sp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1"/>
            <a:ext cx="4500563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357438"/>
            <a:ext cx="4643438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crosoft YaHei" pitchFamily="34" charset="-122"/>
                <a:ea typeface="Microsoft YaHei" pitchFamily="34" charset="-122"/>
              </a:rPr>
              <a:t>Цель: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311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  Знакомство с  </a:t>
            </a:r>
            <a:r>
              <a:rPr lang="ru-RU" sz="4400" b="1" dirty="0" smtClean="0">
                <a:solidFill>
                  <a:schemeClr val="bg1"/>
                </a:solidFill>
              </a:rPr>
              <a:t>понятием и классификацией углеводов, </a:t>
            </a:r>
            <a:r>
              <a:rPr lang="ru-RU" sz="4400" b="1" dirty="0" smtClean="0">
                <a:solidFill>
                  <a:schemeClr val="bg1"/>
                </a:solidFill>
              </a:rPr>
              <a:t>расширение представления </a:t>
            </a:r>
            <a:r>
              <a:rPr lang="ru-RU" sz="4400" b="1" dirty="0" smtClean="0">
                <a:solidFill>
                  <a:schemeClr val="bg1"/>
                </a:solidFill>
              </a:rPr>
              <a:t>о биологической роли углеводов, их значении в жизни человека .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План: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1.Понятие об углеводах.</a:t>
            </a:r>
          </a:p>
          <a:p>
            <a:pPr lvl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2.Немного истории.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3.Классификация </a:t>
            </a:r>
            <a:r>
              <a:rPr lang="ru-RU" b="1" dirty="0" smtClean="0">
                <a:solidFill>
                  <a:schemeClr val="bg1"/>
                </a:solidFill>
              </a:rPr>
              <a:t>углеводов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4.Получение глюкозы.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5</a:t>
            </a:r>
            <a:r>
              <a:rPr lang="ru-RU" b="1" dirty="0" smtClean="0">
                <a:solidFill>
                  <a:schemeClr val="bg1"/>
                </a:solidFill>
              </a:rPr>
              <a:t>.Биологическая </a:t>
            </a:r>
            <a:r>
              <a:rPr lang="ru-RU" b="1" dirty="0" smtClean="0">
                <a:solidFill>
                  <a:schemeClr val="bg1"/>
                </a:solidFill>
              </a:rPr>
              <a:t>роль и применение углеводов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928670"/>
            <a:ext cx="4714908" cy="5319731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Углеводы – 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органические вещества, молекулы которых состоят из атомов углерода, водорода и кислорода, причем водород и кислород находятся в них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таком же соотношении, как и в молекуле воды (2:1).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Общая формула углеводов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2800" b="1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en-US" sz="2800" b="1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O)</a:t>
            </a:r>
            <a:r>
              <a:rPr lang="en-US" sz="2800" b="1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357299"/>
            <a:ext cx="3143272" cy="416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>
                <a:alpha val="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pPr algn="ctr" eaLnBrk="1" hangingPunct="1"/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7205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Углеводы используются с глубокой древности - самым первым углеводом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(точнее смесью углеводов), с которой познакомился человек, был мёд. </a:t>
            </a:r>
          </a:p>
          <a:p>
            <a:pPr eaLnBrk="1" hangingPunct="1">
              <a:buClr>
                <a:schemeClr val="tx1"/>
              </a:buClr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Родиной сахарного тростника является северо-западная Индия-Бенгалия. Европейцы познакомились с тростниковым сахаром благодаря походам Александра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Македонского в 327 г. до н.э. </a:t>
            </a:r>
          </a:p>
          <a:p>
            <a:pPr eaLnBrk="1" hangingPunct="1">
              <a:buClr>
                <a:schemeClr val="tx1"/>
              </a:buClr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Крахмал был известен ещё древним грекам.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8">
      <a:dk1>
        <a:sysClr val="windowText" lastClr="000000"/>
      </a:dk1>
      <a:lt1>
        <a:sysClr val="window" lastClr="FFFFFF"/>
      </a:lt1>
      <a:dk2>
        <a:srgbClr val="68B7CE"/>
      </a:dk2>
      <a:lt2>
        <a:srgbClr val="EEECE1"/>
      </a:lt2>
      <a:accent1>
        <a:srgbClr val="92D050"/>
      </a:accent1>
      <a:accent2>
        <a:srgbClr val="FE19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Words>713</Words>
  <PresentationFormat>Экран (4:3)</PresentationFormat>
  <Paragraphs>91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Слайд 1</vt:lpstr>
      <vt:lpstr>«Угадай-ка»</vt:lpstr>
      <vt:lpstr>Слайд 3</vt:lpstr>
      <vt:lpstr>Слайд 4</vt:lpstr>
      <vt:lpstr>Слайд 5</vt:lpstr>
      <vt:lpstr>Цель:</vt:lpstr>
      <vt:lpstr>План:</vt:lpstr>
      <vt:lpstr>Слайд 8</vt:lpstr>
      <vt:lpstr>Историческая справка</vt:lpstr>
      <vt:lpstr>Слайд 10</vt:lpstr>
      <vt:lpstr>Классификация углеводов</vt:lpstr>
      <vt:lpstr>Получение глюкозы:</vt:lpstr>
      <vt:lpstr>Функции углеводов</vt:lpstr>
      <vt:lpstr>Слайд 14</vt:lpstr>
      <vt:lpstr>Важнейшие углеводы, их значение:</vt:lpstr>
      <vt:lpstr>Слайд 16</vt:lpstr>
      <vt:lpstr>Слайд 17</vt:lpstr>
      <vt:lpstr>Слайд 18</vt:lpstr>
      <vt:lpstr>Слайд 19</vt:lpstr>
      <vt:lpstr>Домашнее задание: </vt:lpstr>
      <vt:lpstr>Рефлексия: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133</cp:revision>
  <dcterms:modified xsi:type="dcterms:W3CDTF">2017-09-02T09:43:47Z</dcterms:modified>
</cp:coreProperties>
</file>