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71" r:id="rId8"/>
    <p:sldId id="270" r:id="rId9"/>
    <p:sldId id="272" r:id="rId10"/>
    <p:sldId id="273" r:id="rId11"/>
    <p:sldId id="274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Варианты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1) По названию народности</c:v>
                </c:pt>
                <c:pt idx="1">
                  <c:v>2) По имени известного человека</c:v>
                </c:pt>
                <c:pt idx="2">
                  <c:v>3) От тюркского "светлый поток"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13</c:v>
                </c:pt>
                <c:pt idx="2">
                  <c:v>32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9.8590077879609828E-2"/>
          <c:y val="8.7679828946881491E-2"/>
          <c:w val="0.81996538311498945"/>
          <c:h val="0.15989378373163263"/>
        </c:manualLayout>
      </c:layout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Варианты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Ответы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Этнические</c:v>
                </c:pt>
                <c:pt idx="1">
                  <c:v>Ландшафтные</c:v>
                </c:pt>
                <c:pt idx="2">
                  <c:v>Мемориальные</c:v>
                </c:pt>
                <c:pt idx="3">
                  <c:v>Социально-исторические</c:v>
                </c:pt>
                <c:pt idx="4">
                  <c:v>Вторичные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</c:v>
                </c:pt>
                <c:pt idx="1">
                  <c:v>7</c:v>
                </c:pt>
                <c:pt idx="2">
                  <c:v>8</c:v>
                </c:pt>
                <c:pt idx="3">
                  <c:v>35</c:v>
                </c:pt>
                <c:pt idx="4">
                  <c:v>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1.6599310991010831E-2"/>
          <c:y val="0.10137793061269038"/>
          <c:w val="0.93487956517512605"/>
          <c:h val="0.17254372923664263"/>
        </c:manualLayout>
      </c:layout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Варианты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Ответы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Этнические</c:v>
                </c:pt>
                <c:pt idx="1">
                  <c:v>Ландшафтные</c:v>
                </c:pt>
                <c:pt idx="2">
                  <c:v>Мемориальные</c:v>
                </c:pt>
                <c:pt idx="3">
                  <c:v>Социально-исторические</c:v>
                </c:pt>
                <c:pt idx="4">
                  <c:v>Вторичные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44</c:v>
                </c:pt>
                <c:pt idx="2">
                  <c:v>7</c:v>
                </c:pt>
                <c:pt idx="3">
                  <c:v>5</c:v>
                </c:pt>
                <c:pt idx="4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6.6202168013077878E-2"/>
          <c:y val="0.1234585046105986"/>
          <c:w val="0.85751741869951115"/>
          <c:h val="0.23906003908062542"/>
        </c:manualLayout>
      </c:layout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лажок_Р_Ростовской_области.pn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1628800"/>
            <a:ext cx="2411760" cy="2592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96944" cy="119675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/>
              <a:t>Особенности происхождения ойконимов на примере географических названий Ростовской области и Англии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844824"/>
            <a:ext cx="6120680" cy="38884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Выполнили: </a:t>
            </a:r>
          </a:p>
          <a:p>
            <a:r>
              <a:rPr lang="ru-RU" dirty="0" err="1" smtClean="0"/>
              <a:t>Кодин</a:t>
            </a:r>
            <a:r>
              <a:rPr lang="ru-RU" dirty="0" smtClean="0"/>
              <a:t> Алексей, 7 «Б» класс</a:t>
            </a:r>
          </a:p>
          <a:p>
            <a:r>
              <a:rPr lang="ru-RU" dirty="0" smtClean="0"/>
              <a:t>Кох Алексей, 6 «Б» класс</a:t>
            </a:r>
          </a:p>
          <a:p>
            <a:pPr>
              <a:buNone/>
            </a:pPr>
            <a:r>
              <a:rPr lang="ru-RU" dirty="0" smtClean="0"/>
              <a:t>Руководители:</a:t>
            </a:r>
          </a:p>
          <a:p>
            <a:r>
              <a:rPr lang="ru-RU" dirty="0" smtClean="0"/>
              <a:t>В.Г. Иванова, учитель английского языка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dirty="0" smtClean="0"/>
              <a:t>Е.В. Иванова, учитель английского языка</a:t>
            </a: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176" y="3645024"/>
            <a:ext cx="268337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6_32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СОЦИАЛЬНО-ИСТОРИЧЕСКИЕ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56792"/>
            <a:ext cx="4320480" cy="4968552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/>
              <a:t>В Ростовской области</a:t>
            </a:r>
            <a:r>
              <a:rPr lang="ru-RU" sz="2000" dirty="0" smtClean="0"/>
              <a:t>: </a:t>
            </a:r>
          </a:p>
          <a:p>
            <a:pPr lvl="0">
              <a:buNone/>
            </a:pPr>
            <a:r>
              <a:rPr lang="ru-RU" sz="2000" b="1" dirty="0" smtClean="0"/>
              <a:t>      г. Зерноград, п. Каменоломни</a:t>
            </a:r>
            <a:r>
              <a:rPr lang="ru-RU" sz="2000" dirty="0" smtClean="0"/>
              <a:t>,</a:t>
            </a:r>
          </a:p>
          <a:p>
            <a:pPr>
              <a:buNone/>
            </a:pPr>
            <a:r>
              <a:rPr lang="ru-RU" sz="2000" b="1" dirty="0" smtClean="0"/>
              <a:t>      с. Хлеборобное, </a:t>
            </a:r>
          </a:p>
          <a:p>
            <a:pPr>
              <a:buNone/>
            </a:pPr>
            <a:r>
              <a:rPr lang="ru-RU" sz="2000" b="1" dirty="0" smtClean="0"/>
              <a:t>      п. </a:t>
            </a:r>
            <a:r>
              <a:rPr lang="ru-RU" sz="2000" b="1" dirty="0" err="1" smtClean="0"/>
              <a:t>Углеродовский</a:t>
            </a:r>
            <a:r>
              <a:rPr lang="ru-RU" sz="2000" b="1" dirty="0" smtClean="0"/>
              <a:t>, </a:t>
            </a:r>
          </a:p>
          <a:p>
            <a:pPr>
              <a:buNone/>
            </a:pPr>
            <a:r>
              <a:rPr lang="ru-RU" sz="2000" b="1" dirty="0" smtClean="0"/>
              <a:t>      с. Политотдельское, </a:t>
            </a:r>
          </a:p>
          <a:p>
            <a:pPr>
              <a:buNone/>
            </a:pPr>
            <a:r>
              <a:rPr lang="ru-RU" sz="2000" b="1" dirty="0" smtClean="0"/>
              <a:t>      с. Генеральское, х. Личный Труд, п. Целина, п. Гигант (посёлок вырос при зерновом совхозе «Гигант»), </a:t>
            </a:r>
          </a:p>
          <a:p>
            <a:pPr>
              <a:buNone/>
            </a:pPr>
            <a:r>
              <a:rPr lang="ru-RU" sz="2000" b="1" dirty="0" smtClean="0"/>
              <a:t>      п. Показатель, </a:t>
            </a:r>
          </a:p>
          <a:p>
            <a:pPr>
              <a:buNone/>
            </a:pPr>
            <a:r>
              <a:rPr lang="ru-RU" sz="2000" b="1" dirty="0" smtClean="0"/>
              <a:t>      х. Железнодорожный. 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15408" y="1556792"/>
            <a:ext cx="5328592" cy="5615504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dirty="0" smtClean="0"/>
              <a:t>В Англии </a:t>
            </a:r>
            <a:r>
              <a:rPr lang="ru-RU" dirty="0" smtClean="0"/>
              <a:t>такие названия часто образованы с помощью следующих </a:t>
            </a:r>
            <a:r>
              <a:rPr lang="ru-RU" dirty="0" err="1" smtClean="0"/>
              <a:t>топоформантов</a:t>
            </a:r>
            <a:r>
              <a:rPr lang="ru-RU" dirty="0" smtClean="0"/>
              <a:t>: </a:t>
            </a:r>
            <a:r>
              <a:rPr lang="ru-RU" b="1" dirty="0" smtClean="0"/>
              <a:t>Манчестер (</a:t>
            </a:r>
            <a:r>
              <a:rPr lang="ru-RU" b="1" dirty="0" err="1" smtClean="0"/>
              <a:t>Manchester</a:t>
            </a:r>
            <a:r>
              <a:rPr lang="ru-RU" b="1" dirty="0" smtClean="0"/>
              <a:t>), </a:t>
            </a:r>
            <a:r>
              <a:rPr lang="ru-RU" b="1" dirty="0" err="1" smtClean="0"/>
              <a:t>Донкастер</a:t>
            </a:r>
            <a:r>
              <a:rPr lang="ru-RU" b="1" dirty="0" smtClean="0"/>
              <a:t> (</a:t>
            </a:r>
            <a:r>
              <a:rPr lang="ru-RU" b="1" dirty="0" err="1" smtClean="0"/>
              <a:t>Doncaster</a:t>
            </a:r>
            <a:r>
              <a:rPr lang="ru-RU" b="1" dirty="0" smtClean="0"/>
              <a:t>), Ланкастер (</a:t>
            </a:r>
            <a:r>
              <a:rPr lang="ru-RU" b="1" dirty="0" err="1" smtClean="0"/>
              <a:t>Lancaster</a:t>
            </a:r>
            <a:r>
              <a:rPr lang="ru-RU" b="1" dirty="0" smtClean="0"/>
              <a:t>), </a:t>
            </a:r>
            <a:r>
              <a:rPr lang="ru-RU" b="1" dirty="0" err="1" smtClean="0"/>
              <a:t>Колчестер</a:t>
            </a:r>
            <a:r>
              <a:rPr lang="ru-RU" b="1" dirty="0" smtClean="0"/>
              <a:t> (</a:t>
            </a:r>
            <a:r>
              <a:rPr lang="ru-RU" b="1" dirty="0" err="1" smtClean="0"/>
              <a:t>Colchester</a:t>
            </a:r>
            <a:r>
              <a:rPr lang="ru-RU" b="1" dirty="0" smtClean="0"/>
              <a:t>) </a:t>
            </a:r>
            <a:r>
              <a:rPr lang="ru-RU" dirty="0" smtClean="0"/>
              <a:t>от латинского «</a:t>
            </a:r>
            <a:r>
              <a:rPr lang="ru-RU" dirty="0" err="1" smtClean="0"/>
              <a:t>castrum</a:t>
            </a:r>
            <a:r>
              <a:rPr lang="ru-RU" dirty="0" smtClean="0"/>
              <a:t>»  - «лагерь»,  </a:t>
            </a:r>
            <a:r>
              <a:rPr lang="ru-RU" b="1" dirty="0" smtClean="0"/>
              <a:t>Ньюпорт (</a:t>
            </a:r>
            <a:r>
              <a:rPr lang="ru-RU" b="1" dirty="0" err="1" smtClean="0"/>
              <a:t>Newport</a:t>
            </a:r>
            <a:r>
              <a:rPr lang="ru-RU" b="1" dirty="0" smtClean="0"/>
              <a:t>), </a:t>
            </a:r>
            <a:r>
              <a:rPr lang="ru-RU" b="1" dirty="0" err="1" smtClean="0"/>
              <a:t>Дэвенпорт</a:t>
            </a:r>
            <a:r>
              <a:rPr lang="ru-RU" b="1" dirty="0" smtClean="0"/>
              <a:t> (</a:t>
            </a:r>
            <a:r>
              <a:rPr lang="ru-RU" b="1" dirty="0" err="1" smtClean="0"/>
              <a:t>Davenport</a:t>
            </a:r>
            <a:r>
              <a:rPr lang="ru-RU" b="1" dirty="0" smtClean="0"/>
              <a:t>), </a:t>
            </a:r>
            <a:r>
              <a:rPr lang="ru-RU" b="1" dirty="0" err="1" smtClean="0"/>
              <a:t>Стокпорт</a:t>
            </a:r>
            <a:r>
              <a:rPr lang="ru-RU" b="1" dirty="0" smtClean="0"/>
              <a:t> (</a:t>
            </a:r>
            <a:r>
              <a:rPr lang="ru-RU" b="1" dirty="0" err="1" smtClean="0"/>
              <a:t>Stockport</a:t>
            </a:r>
            <a:r>
              <a:rPr lang="ru-RU" b="1" dirty="0" smtClean="0"/>
              <a:t>) </a:t>
            </a:r>
            <a:r>
              <a:rPr lang="ru-RU" dirty="0" smtClean="0"/>
              <a:t>от латинского «</a:t>
            </a:r>
            <a:r>
              <a:rPr lang="ru-RU" dirty="0" err="1" smtClean="0"/>
              <a:t>porta</a:t>
            </a:r>
            <a:r>
              <a:rPr lang="ru-RU" dirty="0" smtClean="0"/>
              <a:t>» - «ворота», </a:t>
            </a:r>
            <a:r>
              <a:rPr lang="ru-RU" b="1" dirty="0" err="1" smtClean="0"/>
              <a:t>Тоттенхэм</a:t>
            </a:r>
            <a:r>
              <a:rPr lang="ru-RU" b="1" dirty="0" smtClean="0"/>
              <a:t> (</a:t>
            </a:r>
            <a:r>
              <a:rPr lang="ru-RU" b="1" dirty="0" err="1" smtClean="0"/>
              <a:t>Tottenham</a:t>
            </a:r>
            <a:r>
              <a:rPr lang="ru-RU" b="1" dirty="0" smtClean="0"/>
              <a:t>), </a:t>
            </a:r>
            <a:r>
              <a:rPr lang="ru-RU" b="1" dirty="0" err="1" smtClean="0"/>
              <a:t>Олдхэм</a:t>
            </a:r>
            <a:r>
              <a:rPr lang="ru-RU" b="1" dirty="0" smtClean="0"/>
              <a:t> (</a:t>
            </a:r>
            <a:r>
              <a:rPr lang="ru-RU" b="1" dirty="0" err="1" smtClean="0"/>
              <a:t>Oldham</a:t>
            </a:r>
            <a:r>
              <a:rPr lang="ru-RU" b="1" dirty="0" smtClean="0"/>
              <a:t>), Бирмингем (</a:t>
            </a:r>
            <a:r>
              <a:rPr lang="ru-RU" b="1" dirty="0" err="1" smtClean="0"/>
              <a:t>Birmingham</a:t>
            </a:r>
            <a:r>
              <a:rPr lang="ru-RU" b="1" dirty="0" smtClean="0"/>
              <a:t>) </a:t>
            </a:r>
            <a:r>
              <a:rPr lang="ru-RU" dirty="0" smtClean="0"/>
              <a:t>от англосаксонского «</a:t>
            </a:r>
            <a:r>
              <a:rPr lang="ru-RU" dirty="0" err="1" smtClean="0"/>
              <a:t>ham</a:t>
            </a:r>
            <a:r>
              <a:rPr lang="ru-RU" dirty="0" smtClean="0"/>
              <a:t>» - «ферма, поселок», </a:t>
            </a:r>
            <a:r>
              <a:rPr lang="ru-RU" b="1" dirty="0" err="1" smtClean="0"/>
              <a:t>Эвертон</a:t>
            </a:r>
            <a:r>
              <a:rPr lang="ru-RU" b="1" dirty="0" smtClean="0"/>
              <a:t> (</a:t>
            </a:r>
            <a:r>
              <a:rPr lang="ru-RU" b="1" dirty="0" err="1" smtClean="0"/>
              <a:t>Everton</a:t>
            </a:r>
            <a:r>
              <a:rPr lang="ru-RU" b="1" dirty="0" smtClean="0"/>
              <a:t>), </a:t>
            </a:r>
            <a:r>
              <a:rPr lang="ru-RU" b="1" dirty="0" err="1" smtClean="0"/>
              <a:t>Уоркинтон</a:t>
            </a:r>
            <a:r>
              <a:rPr lang="ru-RU" b="1" dirty="0" smtClean="0"/>
              <a:t> (</a:t>
            </a:r>
            <a:r>
              <a:rPr lang="ru-RU" b="1" dirty="0" err="1" smtClean="0"/>
              <a:t>Workington</a:t>
            </a:r>
            <a:r>
              <a:rPr lang="ru-RU" b="1" dirty="0" smtClean="0"/>
              <a:t>), </a:t>
            </a:r>
            <a:r>
              <a:rPr lang="ru-RU" b="1" dirty="0" err="1" smtClean="0"/>
              <a:t>Конистон</a:t>
            </a:r>
            <a:r>
              <a:rPr lang="ru-RU" b="1" dirty="0" smtClean="0"/>
              <a:t> (</a:t>
            </a:r>
            <a:r>
              <a:rPr lang="ru-RU" b="1" dirty="0" err="1" smtClean="0"/>
              <a:t>Coniston</a:t>
            </a:r>
            <a:r>
              <a:rPr lang="ru-RU" b="1" dirty="0" smtClean="0"/>
              <a:t>), </a:t>
            </a:r>
            <a:r>
              <a:rPr lang="ru-RU" b="1" dirty="0" err="1" smtClean="0"/>
              <a:t>Диннингтон</a:t>
            </a:r>
            <a:r>
              <a:rPr lang="ru-RU" b="1" dirty="0" smtClean="0"/>
              <a:t> (</a:t>
            </a:r>
            <a:r>
              <a:rPr lang="en-GB" b="1" dirty="0" err="1" smtClean="0"/>
              <a:t>Dinnington</a:t>
            </a:r>
            <a:r>
              <a:rPr lang="ru-RU" b="1" dirty="0" smtClean="0"/>
              <a:t>), </a:t>
            </a:r>
            <a:r>
              <a:rPr lang="ru-RU" b="1" dirty="0" err="1" smtClean="0"/>
              <a:t>Бейтон</a:t>
            </a:r>
            <a:r>
              <a:rPr lang="ru-RU" b="1" dirty="0" smtClean="0"/>
              <a:t> (</a:t>
            </a:r>
            <a:r>
              <a:rPr lang="en-GB" b="1" dirty="0" err="1" smtClean="0"/>
              <a:t>Beighton</a:t>
            </a:r>
            <a:r>
              <a:rPr lang="ru-RU" b="1" dirty="0" smtClean="0"/>
              <a:t>), </a:t>
            </a:r>
            <a:r>
              <a:rPr lang="ru-RU" b="1" dirty="0" err="1" smtClean="0"/>
              <a:t>Оллертон</a:t>
            </a:r>
            <a:r>
              <a:rPr lang="ru-RU" b="1" dirty="0" smtClean="0"/>
              <a:t> (</a:t>
            </a:r>
            <a:r>
              <a:rPr lang="en-GB" b="1" dirty="0" err="1" smtClean="0"/>
              <a:t>Ollerton</a:t>
            </a:r>
            <a:r>
              <a:rPr lang="ru-RU" b="1" dirty="0" smtClean="0"/>
              <a:t>)</a:t>
            </a:r>
            <a:r>
              <a:rPr lang="ru-RU" dirty="0" smtClean="0"/>
              <a:t> от англосаксонского «</a:t>
            </a:r>
            <a:r>
              <a:rPr lang="en-GB" dirty="0" smtClean="0"/>
              <a:t>ton</a:t>
            </a:r>
            <a:r>
              <a:rPr lang="ru-RU" dirty="0" smtClean="0"/>
              <a:t>» - «ограждение, усадьба», </a:t>
            </a:r>
            <a:r>
              <a:rPr lang="ru-RU" b="1" dirty="0" smtClean="0"/>
              <a:t>Данди (</a:t>
            </a:r>
            <a:r>
              <a:rPr lang="ru-RU" b="1" dirty="0" err="1" smtClean="0"/>
              <a:t>Dundee</a:t>
            </a:r>
            <a:r>
              <a:rPr lang="ru-RU" b="1" dirty="0" smtClean="0"/>
              <a:t>), </a:t>
            </a:r>
            <a:r>
              <a:rPr lang="ru-RU" b="1" dirty="0" err="1" smtClean="0"/>
              <a:t>Дамбартон</a:t>
            </a:r>
            <a:r>
              <a:rPr lang="ru-RU" b="1" dirty="0" smtClean="0"/>
              <a:t> (</a:t>
            </a:r>
            <a:r>
              <a:rPr lang="ru-RU" b="1" dirty="0" err="1" smtClean="0"/>
              <a:t>Dumbarton</a:t>
            </a:r>
            <a:r>
              <a:rPr lang="ru-RU" b="1" dirty="0" smtClean="0"/>
              <a:t>), </a:t>
            </a:r>
            <a:r>
              <a:rPr lang="ru-RU" b="1" dirty="0" err="1" smtClean="0"/>
              <a:t>Дамфрис</a:t>
            </a:r>
            <a:r>
              <a:rPr lang="ru-RU" b="1" dirty="0" smtClean="0"/>
              <a:t> (</a:t>
            </a:r>
            <a:r>
              <a:rPr lang="ru-RU" b="1" dirty="0" err="1" smtClean="0"/>
              <a:t>Dumfries</a:t>
            </a:r>
            <a:r>
              <a:rPr lang="ru-RU" b="1" dirty="0" smtClean="0"/>
              <a:t>) </a:t>
            </a:r>
            <a:r>
              <a:rPr lang="ru-RU" dirty="0" smtClean="0"/>
              <a:t>от </a:t>
            </a:r>
            <a:r>
              <a:rPr lang="ru-RU" dirty="0" err="1" smtClean="0"/>
              <a:t>англосаксонсокого</a:t>
            </a:r>
            <a:r>
              <a:rPr lang="ru-RU" dirty="0" smtClean="0"/>
              <a:t> «</a:t>
            </a:r>
            <a:r>
              <a:rPr lang="ru-RU" dirty="0" err="1" smtClean="0"/>
              <a:t>dum</a:t>
            </a:r>
            <a:r>
              <a:rPr lang="ru-RU" dirty="0" smtClean="0"/>
              <a:t>/</a:t>
            </a:r>
            <a:r>
              <a:rPr lang="ru-RU" dirty="0" err="1" smtClean="0"/>
              <a:t>dun</a:t>
            </a:r>
            <a:r>
              <a:rPr lang="ru-RU" dirty="0" smtClean="0"/>
              <a:t>» </a:t>
            </a:r>
            <a:r>
              <a:rPr lang="ru-RU" b="1" dirty="0" smtClean="0"/>
              <a:t>- </a:t>
            </a:r>
            <a:r>
              <a:rPr lang="ru-RU" dirty="0" smtClean="0"/>
              <a:t>«форт», </a:t>
            </a:r>
            <a:r>
              <a:rPr lang="ru-RU" b="1" dirty="0" err="1" smtClean="0"/>
              <a:t>Мидлсбро</a:t>
            </a:r>
            <a:r>
              <a:rPr lang="ru-RU" b="1" dirty="0" smtClean="0"/>
              <a:t> (</a:t>
            </a:r>
            <a:r>
              <a:rPr lang="ru-RU" b="1" dirty="0" err="1" smtClean="0"/>
              <a:t>Middlesbrough</a:t>
            </a:r>
            <a:r>
              <a:rPr lang="ru-RU" b="1" dirty="0" smtClean="0"/>
              <a:t>), </a:t>
            </a:r>
            <a:r>
              <a:rPr lang="ru-RU" b="1" dirty="0" err="1" smtClean="0"/>
              <a:t>Гисборо</a:t>
            </a:r>
            <a:r>
              <a:rPr lang="ru-RU" b="1" dirty="0" smtClean="0"/>
              <a:t> (</a:t>
            </a:r>
            <a:r>
              <a:rPr lang="en-GB" b="1" dirty="0" err="1" smtClean="0"/>
              <a:t>Guisborough</a:t>
            </a:r>
            <a:r>
              <a:rPr lang="ru-RU" b="1" dirty="0" smtClean="0"/>
              <a:t>) </a:t>
            </a:r>
            <a:r>
              <a:rPr lang="ru-RU" dirty="0" smtClean="0"/>
              <a:t>от англосаксонского «</a:t>
            </a:r>
            <a:r>
              <a:rPr lang="ru-RU" dirty="0" err="1" smtClean="0"/>
              <a:t>borough</a:t>
            </a:r>
            <a:r>
              <a:rPr lang="ru-RU" dirty="0" smtClean="0"/>
              <a:t> (</a:t>
            </a:r>
            <a:r>
              <a:rPr lang="ru-RU" dirty="0" err="1" smtClean="0"/>
              <a:t>bergh</a:t>
            </a:r>
            <a:r>
              <a:rPr lang="ru-RU" dirty="0" smtClean="0"/>
              <a:t>, </a:t>
            </a:r>
            <a:r>
              <a:rPr lang="ru-RU" dirty="0" err="1" smtClean="0"/>
              <a:t>burh</a:t>
            </a:r>
            <a:r>
              <a:rPr lang="ru-RU" dirty="0" smtClean="0"/>
              <a:t>)» – «укрепление», </a:t>
            </a:r>
            <a:r>
              <a:rPr lang="ru-RU" b="1" dirty="0" smtClean="0"/>
              <a:t>Линкольн (</a:t>
            </a:r>
            <a:r>
              <a:rPr lang="ru-RU" b="1" dirty="0" err="1" smtClean="0"/>
              <a:t>Lincoln</a:t>
            </a:r>
            <a:r>
              <a:rPr lang="ru-RU" b="1" dirty="0" smtClean="0"/>
              <a:t>)</a:t>
            </a:r>
            <a:r>
              <a:rPr lang="ru-RU" dirty="0" smtClean="0"/>
              <a:t> от латинского «</a:t>
            </a:r>
            <a:r>
              <a:rPr lang="ru-RU" dirty="0" err="1" smtClean="0"/>
              <a:t>colonia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белая калитв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ВТОРИЧНЫЕ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398640" cy="46238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Нередко своеобразные названия местностей, городов, рек  появляются на значительном расстоянии от названия-оригинала. Такой «перенос» топонимов осуществляется обычно при компактном переселении. Вторичные топонимы нередко образуются от первичных при помощи формантов.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412776"/>
            <a:ext cx="4038600" cy="462381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/>
              <a:t>В Ростовской области</a:t>
            </a:r>
            <a:r>
              <a:rPr lang="ru-RU" dirty="0" smtClean="0"/>
              <a:t>: </a:t>
            </a:r>
            <a:r>
              <a:rPr lang="ru-RU" b="1" dirty="0" smtClean="0"/>
              <a:t>г. Белая Калитва </a:t>
            </a:r>
            <a:r>
              <a:rPr lang="ru-RU" dirty="0" smtClean="0"/>
              <a:t>от названия реки Калитва.</a:t>
            </a:r>
          </a:p>
          <a:p>
            <a:pPr lvl="0"/>
            <a:endParaRPr lang="ru-RU" dirty="0" smtClean="0"/>
          </a:p>
          <a:p>
            <a:pPr lvl="0"/>
            <a:r>
              <a:rPr lang="ru-RU" b="1" dirty="0" smtClean="0"/>
              <a:t>В Англии </a:t>
            </a:r>
            <a:r>
              <a:rPr lang="ru-RU" dirty="0" smtClean="0"/>
              <a:t>есть несколько населенных пунктов с названием </a:t>
            </a:r>
            <a:r>
              <a:rPr lang="ru-RU" b="1" dirty="0" err="1" smtClean="0"/>
              <a:t>Карлайл</a:t>
            </a:r>
            <a:r>
              <a:rPr lang="ru-RU" dirty="0" smtClean="0"/>
              <a:t> (</a:t>
            </a:r>
            <a:r>
              <a:rPr lang="ru-RU" dirty="0" err="1" smtClean="0"/>
              <a:t>Carlisle</a:t>
            </a:r>
            <a:r>
              <a:rPr lang="ru-RU" dirty="0" smtClean="0"/>
              <a:t>), </a:t>
            </a:r>
            <a:r>
              <a:rPr lang="ru-RU" b="1" dirty="0" err="1" smtClean="0"/>
              <a:t>Ньюмаркет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Newmarket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Топоформанты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8676456" cy="530120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англ. «</a:t>
            </a:r>
            <a:r>
              <a:rPr lang="ru-RU" dirty="0" err="1" smtClean="0"/>
              <a:t>field</a:t>
            </a:r>
            <a:r>
              <a:rPr lang="ru-RU" dirty="0" smtClean="0"/>
              <a:t>» - «поле, расчищенная поляна»</a:t>
            </a:r>
          </a:p>
          <a:p>
            <a:pPr lvl="0"/>
            <a:r>
              <a:rPr lang="ru-RU" dirty="0" smtClean="0"/>
              <a:t>англ. «</a:t>
            </a:r>
            <a:r>
              <a:rPr lang="ru-RU" dirty="0" err="1" smtClean="0"/>
              <a:t>ford</a:t>
            </a:r>
            <a:r>
              <a:rPr lang="ru-RU" dirty="0" smtClean="0"/>
              <a:t>» – «брод» </a:t>
            </a:r>
          </a:p>
          <a:p>
            <a:pPr lvl="0"/>
            <a:r>
              <a:rPr lang="ru-RU" dirty="0" smtClean="0"/>
              <a:t>англ. «</a:t>
            </a:r>
            <a:r>
              <a:rPr lang="en-GB" dirty="0" smtClean="0"/>
              <a:t>pool</a:t>
            </a:r>
            <a:r>
              <a:rPr lang="ru-RU" dirty="0" smtClean="0"/>
              <a:t>» - «гавань».</a:t>
            </a:r>
          </a:p>
          <a:p>
            <a:pPr lvl="0"/>
            <a:r>
              <a:rPr lang="ru-RU" dirty="0" smtClean="0"/>
              <a:t>англосакс</a:t>
            </a:r>
            <a:r>
              <a:rPr lang="de-DE" dirty="0" smtClean="0"/>
              <a:t>. «</a:t>
            </a:r>
            <a:r>
              <a:rPr lang="de-DE" dirty="0" err="1" smtClean="0"/>
              <a:t>don</a:t>
            </a:r>
            <a:r>
              <a:rPr lang="de-DE" dirty="0" smtClean="0"/>
              <a:t>, den , </a:t>
            </a:r>
            <a:r>
              <a:rPr lang="de-DE" dirty="0" err="1" smtClean="0"/>
              <a:t>dun</a:t>
            </a:r>
            <a:r>
              <a:rPr lang="de-DE" dirty="0" smtClean="0"/>
              <a:t>» – «</a:t>
            </a:r>
            <a:r>
              <a:rPr lang="ru-RU" dirty="0" smtClean="0"/>
              <a:t>холм</a:t>
            </a:r>
            <a:r>
              <a:rPr lang="de-DE" dirty="0" smtClean="0"/>
              <a:t>»</a:t>
            </a:r>
            <a:endParaRPr lang="ru-RU" dirty="0" smtClean="0"/>
          </a:p>
          <a:p>
            <a:pPr lvl="0"/>
            <a:r>
              <a:rPr lang="ru-RU" dirty="0" smtClean="0"/>
              <a:t>англосакс. «</a:t>
            </a:r>
            <a:r>
              <a:rPr lang="ru-RU" dirty="0" err="1" smtClean="0"/>
              <a:t>dum</a:t>
            </a:r>
            <a:r>
              <a:rPr lang="ru-RU" dirty="0" smtClean="0"/>
              <a:t>/</a:t>
            </a:r>
            <a:r>
              <a:rPr lang="ru-RU" dirty="0" err="1" smtClean="0"/>
              <a:t>dun</a:t>
            </a:r>
            <a:r>
              <a:rPr lang="ru-RU" dirty="0" smtClean="0"/>
              <a:t>» - «форт</a:t>
            </a:r>
            <a:r>
              <a:rPr lang="ru-RU" i="1" dirty="0" smtClean="0"/>
              <a:t>»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англосакс. «</a:t>
            </a:r>
            <a:r>
              <a:rPr lang="de-DE" dirty="0" err="1" smtClean="0"/>
              <a:t>weald</a:t>
            </a:r>
            <a:r>
              <a:rPr lang="de-DE" dirty="0" smtClean="0"/>
              <a:t> </a:t>
            </a:r>
            <a:r>
              <a:rPr lang="ru-RU" dirty="0" smtClean="0"/>
              <a:t>,</a:t>
            </a:r>
            <a:r>
              <a:rPr lang="de-DE" dirty="0" smtClean="0"/>
              <a:t> </a:t>
            </a:r>
            <a:r>
              <a:rPr lang="de-DE" dirty="0" err="1" smtClean="0"/>
              <a:t>wold</a:t>
            </a:r>
            <a:r>
              <a:rPr lang="ru-RU" dirty="0" smtClean="0"/>
              <a:t>»</a:t>
            </a:r>
            <a:r>
              <a:rPr lang="de-DE" dirty="0" smtClean="0"/>
              <a:t> </a:t>
            </a:r>
            <a:r>
              <a:rPr lang="ru-RU" dirty="0" smtClean="0"/>
              <a:t>– «возвышенность, покрытая лесом»</a:t>
            </a:r>
          </a:p>
          <a:p>
            <a:pPr lvl="0"/>
            <a:r>
              <a:rPr lang="ru-RU" dirty="0" smtClean="0"/>
              <a:t>англосакс.«</a:t>
            </a:r>
            <a:r>
              <a:rPr lang="ru-RU" dirty="0" err="1" smtClean="0"/>
              <a:t>borough</a:t>
            </a:r>
            <a:r>
              <a:rPr lang="ru-RU" dirty="0" smtClean="0"/>
              <a:t> (</a:t>
            </a:r>
            <a:r>
              <a:rPr lang="ru-RU" dirty="0" err="1" smtClean="0"/>
              <a:t>bergh</a:t>
            </a:r>
            <a:r>
              <a:rPr lang="ru-RU" dirty="0" smtClean="0"/>
              <a:t>, </a:t>
            </a:r>
            <a:r>
              <a:rPr lang="ru-RU" dirty="0" err="1" smtClean="0"/>
              <a:t>burh</a:t>
            </a:r>
            <a:r>
              <a:rPr lang="ru-RU" dirty="0" smtClean="0"/>
              <a:t>)» – «укрепление»</a:t>
            </a:r>
          </a:p>
          <a:p>
            <a:pPr lvl="0"/>
            <a:r>
              <a:rPr lang="ru-RU" dirty="0" smtClean="0"/>
              <a:t>англосакс.</a:t>
            </a:r>
            <a:r>
              <a:rPr lang="en-GB" dirty="0" smtClean="0"/>
              <a:t>«</a:t>
            </a:r>
            <a:r>
              <a:rPr lang="en-GB" dirty="0" err="1" smtClean="0"/>
              <a:t>bourne</a:t>
            </a:r>
            <a:r>
              <a:rPr lang="en-GB" dirty="0" smtClean="0"/>
              <a:t>, burn» - «</a:t>
            </a:r>
            <a:r>
              <a:rPr lang="ru-RU" dirty="0" smtClean="0"/>
              <a:t>ручей</a:t>
            </a:r>
            <a:r>
              <a:rPr lang="en-GB" dirty="0" smtClean="0"/>
              <a:t>» </a:t>
            </a:r>
            <a:endParaRPr lang="ru-RU" dirty="0" smtClean="0"/>
          </a:p>
          <a:p>
            <a:pPr lvl="0"/>
            <a:r>
              <a:rPr lang="ru-RU" dirty="0" smtClean="0"/>
              <a:t>англосакс.«</a:t>
            </a:r>
            <a:r>
              <a:rPr lang="ru-RU" dirty="0" err="1" smtClean="0"/>
              <a:t>ham</a:t>
            </a:r>
            <a:r>
              <a:rPr lang="ru-RU" dirty="0" smtClean="0"/>
              <a:t>» - «ферма, поселок»</a:t>
            </a:r>
          </a:p>
          <a:p>
            <a:pPr lvl="0"/>
            <a:r>
              <a:rPr lang="ru-RU" dirty="0" smtClean="0"/>
              <a:t>англосакс.«</a:t>
            </a:r>
            <a:r>
              <a:rPr lang="en-GB" dirty="0" smtClean="0"/>
              <a:t>ton</a:t>
            </a:r>
            <a:r>
              <a:rPr lang="ru-RU" dirty="0" smtClean="0"/>
              <a:t>» - «ограждение, усадьба»</a:t>
            </a:r>
          </a:p>
          <a:p>
            <a:pPr lvl="0"/>
            <a:r>
              <a:rPr lang="ru-RU" dirty="0" smtClean="0"/>
              <a:t>лат. «</a:t>
            </a:r>
            <a:r>
              <a:rPr lang="ru-RU" dirty="0" err="1" smtClean="0"/>
              <a:t>castrum</a:t>
            </a:r>
            <a:r>
              <a:rPr lang="ru-RU" dirty="0" smtClean="0"/>
              <a:t>»  - «лагерь»</a:t>
            </a:r>
          </a:p>
          <a:p>
            <a:pPr lvl="0"/>
            <a:r>
              <a:rPr lang="ru-RU" dirty="0" smtClean="0"/>
              <a:t>лат. «</a:t>
            </a:r>
            <a:r>
              <a:rPr lang="ru-RU" dirty="0" err="1" smtClean="0"/>
              <a:t>colonia</a:t>
            </a:r>
            <a:r>
              <a:rPr lang="ru-RU" dirty="0" smtClean="0"/>
              <a:t>» - «военное поселение </a:t>
            </a:r>
          </a:p>
          <a:p>
            <a:pPr lvl="0"/>
            <a:r>
              <a:rPr lang="ru-RU" dirty="0" smtClean="0"/>
              <a:t>лат.</a:t>
            </a:r>
            <a:r>
              <a:rPr lang="en-GB" dirty="0" smtClean="0"/>
              <a:t> «</a:t>
            </a:r>
            <a:r>
              <a:rPr lang="en-GB" dirty="0" err="1" smtClean="0"/>
              <a:t>fos</a:t>
            </a:r>
            <a:r>
              <a:rPr lang="en-GB" dirty="0" smtClean="0"/>
              <a:t>» - «</a:t>
            </a:r>
            <a:r>
              <a:rPr lang="ru-RU" dirty="0" smtClean="0"/>
              <a:t>ров</a:t>
            </a:r>
            <a:r>
              <a:rPr lang="en-GB" dirty="0" smtClean="0"/>
              <a:t>, </a:t>
            </a:r>
            <a:r>
              <a:rPr lang="ru-RU" dirty="0" smtClean="0"/>
              <a:t>канал</a:t>
            </a:r>
            <a:r>
              <a:rPr lang="en-GB" dirty="0" smtClean="0"/>
              <a:t>» </a:t>
            </a:r>
            <a:endParaRPr lang="ru-RU" dirty="0" smtClean="0"/>
          </a:p>
          <a:p>
            <a:pPr lvl="0"/>
            <a:r>
              <a:rPr lang="ru-RU" dirty="0" smtClean="0"/>
              <a:t>лат. «</a:t>
            </a:r>
            <a:r>
              <a:rPr lang="ru-RU" dirty="0" err="1" smtClean="0"/>
              <a:t>porta</a:t>
            </a:r>
            <a:r>
              <a:rPr lang="ru-RU" dirty="0" smtClean="0"/>
              <a:t>» - «ворота»</a:t>
            </a:r>
          </a:p>
          <a:p>
            <a:pPr lvl="0"/>
            <a:r>
              <a:rPr lang="ru-RU" dirty="0" smtClean="0"/>
              <a:t>сканд. «</a:t>
            </a:r>
            <a:r>
              <a:rPr lang="en-GB" dirty="0" err="1" smtClean="0"/>
              <a:t>thwaite</a:t>
            </a:r>
            <a:r>
              <a:rPr lang="ru-RU" dirty="0" smtClean="0"/>
              <a:t>» - «участок земли, пастбище, вырубка»</a:t>
            </a:r>
          </a:p>
          <a:p>
            <a:pPr lvl="0"/>
            <a:r>
              <a:rPr lang="ru-RU" dirty="0" smtClean="0"/>
              <a:t>сканд.«</a:t>
            </a:r>
            <a:r>
              <a:rPr lang="en-GB" dirty="0" smtClean="0"/>
              <a:t>dale</a:t>
            </a:r>
            <a:r>
              <a:rPr lang="ru-RU" dirty="0" smtClean="0"/>
              <a:t> /</a:t>
            </a:r>
            <a:r>
              <a:rPr lang="en-GB" dirty="0" err="1" smtClean="0"/>
              <a:t>dalr</a:t>
            </a:r>
            <a:r>
              <a:rPr lang="ru-RU" dirty="0" smtClean="0"/>
              <a:t>» – «дол, долина» </a:t>
            </a:r>
          </a:p>
          <a:p>
            <a:pPr lvl="0"/>
            <a:r>
              <a:rPr lang="ru-RU" dirty="0" smtClean="0"/>
              <a:t>сканд.«</a:t>
            </a:r>
            <a:r>
              <a:rPr lang="en-GB" dirty="0" err="1" smtClean="0"/>
              <a:t>holm</a:t>
            </a:r>
            <a:r>
              <a:rPr lang="ru-RU" dirty="0" smtClean="0"/>
              <a:t>» - «участок суши у воды, островок»</a:t>
            </a:r>
          </a:p>
          <a:p>
            <a:pPr lvl="0"/>
            <a:r>
              <a:rPr lang="ru-RU" dirty="0" smtClean="0"/>
              <a:t>сканд.«</a:t>
            </a:r>
            <a:r>
              <a:rPr lang="en-GB" dirty="0" err="1" smtClean="0"/>
              <a:t>lundr</a:t>
            </a:r>
            <a:r>
              <a:rPr lang="ru-RU" dirty="0" smtClean="0"/>
              <a:t>» - «небольшой лес, роща»</a:t>
            </a:r>
          </a:p>
          <a:p>
            <a:pPr lvl="0"/>
            <a:r>
              <a:rPr lang="ru-RU" dirty="0" smtClean="0"/>
              <a:t>сканд.«</a:t>
            </a:r>
            <a:r>
              <a:rPr lang="ru-RU" dirty="0" err="1" smtClean="0"/>
              <a:t>thorp</a:t>
            </a:r>
            <a:r>
              <a:rPr lang="ru-RU" dirty="0" smtClean="0"/>
              <a:t>» - «ферма, поселение».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931224" cy="12510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/>
              <a:t>Вопрос № 1. Знаете ли вы происхождение названия города Аксая?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60" y="5445224"/>
            <a:ext cx="8136904" cy="12687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Из </a:t>
            </a:r>
            <a:r>
              <a:rPr lang="ru-RU" b="1" dirty="0" smtClean="0"/>
              <a:t>60</a:t>
            </a:r>
            <a:r>
              <a:rPr lang="ru-RU" dirty="0" smtClean="0"/>
              <a:t> опрошенных </a:t>
            </a:r>
            <a:r>
              <a:rPr lang="ru-RU" b="1" dirty="0" smtClean="0"/>
              <a:t>верно</a:t>
            </a:r>
            <a:r>
              <a:rPr lang="ru-RU" dirty="0" smtClean="0"/>
              <a:t> ответили </a:t>
            </a:r>
            <a:r>
              <a:rPr lang="ru-RU" b="1" dirty="0" smtClean="0"/>
              <a:t>32 </a:t>
            </a:r>
            <a:r>
              <a:rPr lang="ru-RU" dirty="0" smtClean="0"/>
              <a:t>человека, выбрав  вариант </a:t>
            </a:r>
            <a:r>
              <a:rPr lang="ru-RU" b="1" dirty="0" smtClean="0"/>
              <a:t>3</a:t>
            </a:r>
            <a:r>
              <a:rPr lang="ru-RU" dirty="0" smtClean="0"/>
              <a:t>. Вариант </a:t>
            </a:r>
            <a:r>
              <a:rPr lang="ru-RU" b="1" dirty="0" smtClean="0"/>
              <a:t>1</a:t>
            </a:r>
            <a:r>
              <a:rPr lang="ru-RU" dirty="0" smtClean="0"/>
              <a:t> выбрали </a:t>
            </a:r>
            <a:r>
              <a:rPr lang="ru-RU" b="1" dirty="0" smtClean="0"/>
              <a:t>15</a:t>
            </a:r>
            <a:r>
              <a:rPr lang="ru-RU" dirty="0" smtClean="0"/>
              <a:t> человек, а вариант </a:t>
            </a:r>
            <a:r>
              <a:rPr lang="ru-RU" b="1" dirty="0" smtClean="0"/>
              <a:t>2</a:t>
            </a:r>
            <a:r>
              <a:rPr lang="ru-RU" dirty="0" smtClean="0"/>
              <a:t> – </a:t>
            </a:r>
            <a:r>
              <a:rPr lang="ru-RU" b="1" dirty="0" smtClean="0"/>
              <a:t>13</a:t>
            </a:r>
            <a:r>
              <a:rPr lang="ru-RU" dirty="0" smtClean="0"/>
              <a:t> человек. Из результатов опроса видно, что большинство детей знают происхождение названия родного города.</a:t>
            </a:r>
          </a:p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1556792"/>
          <a:ext cx="889248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Вопрос № 2. К какому типу ойконимов относятся нижеприведенные примеры?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8435280" cy="108012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400" b="1" dirty="0" err="1" smtClean="0"/>
              <a:t>Колчестер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Дэвенпорт</a:t>
            </a:r>
            <a:r>
              <a:rPr lang="ru-RU" sz="2400" b="1" dirty="0" smtClean="0"/>
              <a:t>, Ремонтное, </a:t>
            </a:r>
            <a:r>
              <a:rPr lang="ru-RU" sz="2400" b="1" dirty="0" err="1" smtClean="0"/>
              <a:t>Эвертон</a:t>
            </a:r>
            <a:r>
              <a:rPr lang="ru-RU" sz="2400" b="1" dirty="0" smtClean="0"/>
              <a:t>, Ланкастер, Зерноград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3568" y="5949280"/>
            <a:ext cx="8136904" cy="73650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Из </a:t>
            </a:r>
            <a:r>
              <a:rPr lang="ru-RU" b="1" dirty="0" smtClean="0"/>
              <a:t>60</a:t>
            </a:r>
            <a:r>
              <a:rPr lang="ru-RU" dirty="0" smtClean="0"/>
              <a:t> опрошенных </a:t>
            </a:r>
            <a:r>
              <a:rPr lang="ru-RU" b="1" dirty="0" smtClean="0"/>
              <a:t>35</a:t>
            </a:r>
            <a:r>
              <a:rPr lang="ru-RU" dirty="0" smtClean="0"/>
              <a:t> человек ответили </a:t>
            </a:r>
            <a:r>
              <a:rPr lang="ru-RU" b="1" dirty="0" smtClean="0"/>
              <a:t>верно</a:t>
            </a:r>
            <a:r>
              <a:rPr lang="ru-RU" dirty="0" smtClean="0"/>
              <a:t> и выбрали </a:t>
            </a:r>
            <a:r>
              <a:rPr lang="ru-RU" b="1" dirty="0" smtClean="0"/>
              <a:t>социально-исторический</a:t>
            </a:r>
            <a:r>
              <a:rPr lang="ru-RU" dirty="0" smtClean="0"/>
              <a:t> тип.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51520" y="1772816"/>
          <a:ext cx="864096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987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Вопрос № 3. К какому типу ойконимов относятся нижеприведенные примеры?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628800"/>
            <a:ext cx="7200800" cy="50405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err="1" smtClean="0"/>
              <a:t>Гринвуд</a:t>
            </a:r>
            <a:r>
              <a:rPr lang="ru-RU" b="1" dirty="0" smtClean="0"/>
              <a:t>, Лесной, Степной, </a:t>
            </a:r>
            <a:r>
              <a:rPr lang="ru-RU" b="1" dirty="0" err="1" smtClean="0"/>
              <a:t>Риверфосс</a:t>
            </a:r>
            <a:endParaRPr lang="ru-RU" b="1" dirty="0" smtClean="0"/>
          </a:p>
          <a:p>
            <a:pPr algn="ctr"/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611560" y="1988840"/>
          <a:ext cx="813690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1259632" y="5949280"/>
            <a:ext cx="7200800" cy="90872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5500" dirty="0" smtClean="0"/>
              <a:t>Из </a:t>
            </a:r>
            <a:r>
              <a:rPr lang="ru-RU" sz="5500" b="1" dirty="0" smtClean="0"/>
              <a:t>60</a:t>
            </a:r>
            <a:r>
              <a:rPr lang="ru-RU" sz="5500" dirty="0" smtClean="0"/>
              <a:t> опрошенных </a:t>
            </a:r>
            <a:r>
              <a:rPr lang="ru-RU" sz="5500" b="1" dirty="0" smtClean="0"/>
              <a:t>42</a:t>
            </a:r>
            <a:r>
              <a:rPr lang="ru-RU" sz="5500" dirty="0" smtClean="0"/>
              <a:t> человека ответили </a:t>
            </a:r>
            <a:r>
              <a:rPr lang="ru-RU" sz="5500" b="1" dirty="0" smtClean="0"/>
              <a:t>верно</a:t>
            </a:r>
            <a:r>
              <a:rPr lang="ru-RU" sz="5500" dirty="0" smtClean="0"/>
              <a:t> и выбрали </a:t>
            </a:r>
            <a:r>
              <a:rPr lang="ru-RU" sz="5500" b="1" dirty="0" smtClean="0"/>
              <a:t>ландшафтный</a:t>
            </a:r>
            <a:r>
              <a:rPr lang="ru-RU" sz="5500" dirty="0" smtClean="0"/>
              <a:t> тип.</a:t>
            </a:r>
          </a:p>
          <a:p>
            <a:pPr algn="ctr">
              <a:buNone/>
            </a:pPr>
            <a:r>
              <a:rPr lang="ru-RU" b="1" dirty="0" smtClean="0"/>
              <a:t>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gWOM9pcjX-2560x16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Вопрос № 4.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56792"/>
            <a:ext cx="8363272" cy="46969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Мы также предложили участникам опроса творческое задание. На основе полученной информации придумать названия населенным пунктам:</a:t>
            </a:r>
            <a:endParaRPr lang="ru-RU" dirty="0" smtClean="0"/>
          </a:p>
          <a:p>
            <a:pPr lvl="0"/>
            <a:r>
              <a:rPr lang="ru-RU" b="1" dirty="0" smtClean="0"/>
              <a:t>Населенный пункт находится у подножия</a:t>
            </a:r>
          </a:p>
          <a:p>
            <a:pPr lvl="0">
              <a:buNone/>
            </a:pPr>
            <a:r>
              <a:rPr lang="ru-RU" b="1" dirty="0" smtClean="0"/>
              <a:t>     горной цепи</a:t>
            </a:r>
          </a:p>
          <a:p>
            <a:pPr lvl="0"/>
            <a:r>
              <a:rPr lang="ru-RU" b="1" dirty="0" smtClean="0"/>
              <a:t>В населенном пункте происходит добыча полезных ископаемых</a:t>
            </a:r>
          </a:p>
          <a:p>
            <a:pPr lvl="0"/>
            <a:r>
              <a:rPr lang="ru-RU" b="1" dirty="0" smtClean="0"/>
              <a:t>В населенном пункте происходит охота на пушного зверя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987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Мы получили следующие варианты названий: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8291264" cy="462381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err="1" smtClean="0"/>
              <a:t>Горнинск</a:t>
            </a:r>
            <a:r>
              <a:rPr lang="ru-RU" dirty="0" smtClean="0"/>
              <a:t>, Горный, Подгорный, </a:t>
            </a:r>
            <a:r>
              <a:rPr lang="ru-RU" dirty="0" err="1" smtClean="0"/>
              <a:t>Горносельск</a:t>
            </a:r>
            <a:r>
              <a:rPr lang="ru-RU" dirty="0" smtClean="0"/>
              <a:t>, Цепной, Горнозаводск, Семигорск, Предгорный, </a:t>
            </a:r>
            <a:r>
              <a:rPr lang="ru-RU" dirty="0" err="1" smtClean="0"/>
              <a:t>Горноград</a:t>
            </a:r>
            <a:r>
              <a:rPr lang="ru-RU" dirty="0" smtClean="0"/>
              <a:t>, </a:t>
            </a:r>
            <a:r>
              <a:rPr lang="ru-RU" dirty="0" err="1" smtClean="0"/>
              <a:t>Горнистый</a:t>
            </a:r>
            <a:r>
              <a:rPr lang="ru-RU" dirty="0" smtClean="0"/>
              <a:t>, </a:t>
            </a:r>
            <a:r>
              <a:rPr lang="ru-RU" dirty="0" err="1" smtClean="0"/>
              <a:t>Пригорск</a:t>
            </a:r>
            <a:r>
              <a:rPr lang="ru-RU" dirty="0" smtClean="0"/>
              <a:t>, Равнинный, Горняк, Нагорный, </a:t>
            </a:r>
            <a:r>
              <a:rPr lang="ru-RU" dirty="0" err="1" smtClean="0"/>
              <a:t>Подгорск</a:t>
            </a:r>
            <a:r>
              <a:rPr lang="ru-RU" dirty="0" smtClean="0"/>
              <a:t>, Горск, Загорск, Вершинный.   </a:t>
            </a:r>
          </a:p>
          <a:p>
            <a:pPr lvl="0"/>
            <a:r>
              <a:rPr lang="ru-RU" dirty="0" smtClean="0"/>
              <a:t>Рудный, </a:t>
            </a:r>
            <a:r>
              <a:rPr lang="ru-RU" dirty="0" err="1" smtClean="0"/>
              <a:t>Рудск</a:t>
            </a:r>
            <a:r>
              <a:rPr lang="ru-RU" dirty="0" smtClean="0"/>
              <a:t>, Железный, </a:t>
            </a:r>
            <a:r>
              <a:rPr lang="ru-RU" dirty="0" err="1" smtClean="0"/>
              <a:t>Алмазик</a:t>
            </a:r>
            <a:r>
              <a:rPr lang="ru-RU" dirty="0" smtClean="0"/>
              <a:t>, Алмазный, Угольник, Угольный, </a:t>
            </a:r>
            <a:r>
              <a:rPr lang="ru-RU" dirty="0" err="1" smtClean="0"/>
              <a:t>Копалкино</a:t>
            </a:r>
            <a:r>
              <a:rPr lang="ru-RU" dirty="0" smtClean="0"/>
              <a:t>, </a:t>
            </a:r>
            <a:r>
              <a:rPr lang="ru-RU" dirty="0" err="1" smtClean="0"/>
              <a:t>Златоград</a:t>
            </a:r>
            <a:r>
              <a:rPr lang="ru-RU" dirty="0" smtClean="0"/>
              <a:t>, </a:t>
            </a:r>
            <a:r>
              <a:rPr lang="ru-RU" dirty="0" err="1" smtClean="0"/>
              <a:t>Медград</a:t>
            </a:r>
            <a:r>
              <a:rPr lang="ru-RU" dirty="0" smtClean="0"/>
              <a:t>, </a:t>
            </a:r>
            <a:r>
              <a:rPr lang="ru-RU" dirty="0" err="1" smtClean="0"/>
              <a:t>Рудоугольск</a:t>
            </a:r>
            <a:r>
              <a:rPr lang="ru-RU" dirty="0" smtClean="0"/>
              <a:t>, </a:t>
            </a:r>
            <a:r>
              <a:rPr lang="ru-RU" dirty="0" err="1" smtClean="0"/>
              <a:t>Меднинск</a:t>
            </a:r>
            <a:r>
              <a:rPr lang="ru-RU" dirty="0" smtClean="0"/>
              <a:t>, </a:t>
            </a:r>
            <a:r>
              <a:rPr lang="ru-RU" dirty="0" err="1" smtClean="0"/>
              <a:t>Драгоценск</a:t>
            </a:r>
            <a:r>
              <a:rPr lang="ru-RU" dirty="0" smtClean="0"/>
              <a:t>, Изумрудный, Шахтинск, Медный, </a:t>
            </a:r>
            <a:r>
              <a:rPr lang="ru-RU" dirty="0" err="1" smtClean="0"/>
              <a:t>Нефтеград</a:t>
            </a:r>
            <a:r>
              <a:rPr lang="ru-RU" dirty="0" smtClean="0"/>
              <a:t>, </a:t>
            </a:r>
            <a:r>
              <a:rPr lang="ru-RU" dirty="0" err="1" smtClean="0"/>
              <a:t>Нефтянск</a:t>
            </a:r>
            <a:r>
              <a:rPr lang="ru-RU" dirty="0" smtClean="0"/>
              <a:t>, </a:t>
            </a:r>
            <a:r>
              <a:rPr lang="ru-RU" dirty="0" err="1" smtClean="0"/>
              <a:t>Рудинск</a:t>
            </a:r>
            <a:r>
              <a:rPr lang="ru-RU" dirty="0" smtClean="0"/>
              <a:t>, </a:t>
            </a:r>
            <a:r>
              <a:rPr lang="ru-RU" dirty="0" err="1" smtClean="0"/>
              <a:t>Шахтобольск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Охотный, </a:t>
            </a:r>
            <a:r>
              <a:rPr lang="ru-RU" dirty="0" err="1" smtClean="0"/>
              <a:t>Охотнов</a:t>
            </a:r>
            <a:r>
              <a:rPr lang="ru-RU" dirty="0" smtClean="0"/>
              <a:t>, </a:t>
            </a:r>
            <a:r>
              <a:rPr lang="ru-RU" dirty="0" err="1" smtClean="0"/>
              <a:t>Охотоведное</a:t>
            </a:r>
            <a:r>
              <a:rPr lang="ru-RU" dirty="0" smtClean="0"/>
              <a:t>, </a:t>
            </a:r>
            <a:r>
              <a:rPr lang="ru-RU" dirty="0" err="1" smtClean="0"/>
              <a:t>Охотинск</a:t>
            </a:r>
            <a:r>
              <a:rPr lang="ru-RU" dirty="0" smtClean="0"/>
              <a:t>, Охотский, Охотничий, </a:t>
            </a:r>
            <a:r>
              <a:rPr lang="ru-RU" dirty="0" err="1" smtClean="0"/>
              <a:t>Зверинский</a:t>
            </a:r>
            <a:r>
              <a:rPr lang="ru-RU" dirty="0" smtClean="0"/>
              <a:t>, </a:t>
            </a:r>
            <a:r>
              <a:rPr lang="ru-RU" dirty="0" err="1" smtClean="0"/>
              <a:t>Зверной</a:t>
            </a:r>
            <a:r>
              <a:rPr lang="ru-RU" dirty="0" smtClean="0"/>
              <a:t>, Зверино, Зверево, </a:t>
            </a:r>
            <a:r>
              <a:rPr lang="ru-RU" dirty="0" err="1" smtClean="0"/>
              <a:t>Зверьино</a:t>
            </a:r>
            <a:r>
              <a:rPr lang="ru-RU" dirty="0" smtClean="0"/>
              <a:t>, </a:t>
            </a:r>
            <a:r>
              <a:rPr lang="ru-RU" dirty="0" err="1" smtClean="0"/>
              <a:t>Хантербург</a:t>
            </a:r>
            <a:r>
              <a:rPr lang="ru-RU" dirty="0" smtClean="0"/>
              <a:t>, Пушной, </a:t>
            </a:r>
            <a:r>
              <a:rPr lang="ru-RU" dirty="0" err="1" smtClean="0"/>
              <a:t>Пушногорск</a:t>
            </a:r>
            <a:r>
              <a:rPr lang="ru-RU" dirty="0" smtClean="0"/>
              <a:t>, </a:t>
            </a:r>
            <a:r>
              <a:rPr lang="ru-RU" dirty="0" err="1" smtClean="0"/>
              <a:t>Пушнино</a:t>
            </a:r>
            <a:r>
              <a:rPr lang="ru-RU" dirty="0" smtClean="0"/>
              <a:t>, </a:t>
            </a:r>
            <a:r>
              <a:rPr lang="ru-RU" dirty="0" err="1" smtClean="0"/>
              <a:t>Пушнозверск</a:t>
            </a:r>
            <a:r>
              <a:rPr lang="ru-RU" dirty="0" smtClean="0"/>
              <a:t>, Лесной, </a:t>
            </a:r>
            <a:r>
              <a:rPr lang="ru-RU" dirty="0" err="1" smtClean="0"/>
              <a:t>Лесохотск</a:t>
            </a:r>
            <a:r>
              <a:rPr lang="ru-RU" dirty="0" smtClean="0"/>
              <a:t>, </a:t>
            </a:r>
            <a:r>
              <a:rPr lang="ru-RU" dirty="0" err="1" smtClean="0"/>
              <a:t>Лисицино</a:t>
            </a:r>
            <a:r>
              <a:rPr lang="ru-RU" dirty="0" smtClean="0"/>
              <a:t>, </a:t>
            </a:r>
            <a:r>
              <a:rPr lang="ru-RU" dirty="0" err="1" smtClean="0"/>
              <a:t>Меховодск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8229600" cy="511256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ойконимы в Англии и Ростовской области имеют  сходные пути происхождения и связаны с социокультурными, историческими и географическими факторами.</a:t>
            </a:r>
          </a:p>
          <a:p>
            <a:pPr lvl="0"/>
            <a:r>
              <a:rPr lang="ru-RU" dirty="0" smtClean="0"/>
              <a:t>изучение ойконимов дает широкие представления о менталитете людей, </a:t>
            </a:r>
          </a:p>
          <a:p>
            <a:pPr lvl="0">
              <a:buNone/>
            </a:pPr>
            <a:r>
              <a:rPr lang="ru-RU" dirty="0" smtClean="0"/>
              <a:t>    их быте, а также об истории их страны.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sd.keepcalm-o-matic.co.uk/i/thank-you-for-your-attention-23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2996952"/>
            <a:ext cx="3059832" cy="107721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СПАСИБО  ЗА  ВНИМАНИЕ!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3068960"/>
            <a:ext cx="3059832" cy="107721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СПАСИБО  ЗА  ВНИМАНИЕ!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79719" y="3000372"/>
            <a:ext cx="4864281" cy="3240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изучает топонимика?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700808"/>
            <a:ext cx="4218112" cy="4623816"/>
          </a:xfrm>
        </p:spPr>
        <p:txBody>
          <a:bodyPr/>
          <a:lstStyle/>
          <a:p>
            <a:r>
              <a:rPr lang="ru-RU" dirty="0" smtClean="0"/>
              <a:t>Топонимика это наука, изучающая географические названия, их происхождение, </a:t>
            </a:r>
          </a:p>
          <a:p>
            <a:pPr>
              <a:buNone/>
            </a:pPr>
            <a:r>
              <a:rPr lang="ru-RU" dirty="0" smtClean="0"/>
              <a:t>     смысловое значение, развитие, </a:t>
            </a:r>
          </a:p>
          <a:p>
            <a:pPr>
              <a:buNone/>
            </a:pPr>
            <a:r>
              <a:rPr lang="ru-RU" dirty="0" smtClean="0"/>
              <a:t>     современное состояние, написание и произношение.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700808"/>
            <a:ext cx="4038600" cy="4623816"/>
          </a:xfrm>
        </p:spPr>
        <p:txBody>
          <a:bodyPr/>
          <a:lstStyle/>
          <a:p>
            <a:r>
              <a:rPr lang="ru-RU" dirty="0" smtClean="0"/>
              <a:t>Ойконимы - названия населённых пунктов.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708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ЦЕЛИ И ЗАДАЧИ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7496" y="1484784"/>
            <a:ext cx="4536504" cy="51571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ЦЕЛЬ</a:t>
            </a:r>
          </a:p>
          <a:p>
            <a:pPr lvl="0"/>
            <a:r>
              <a:rPr lang="ru-RU" dirty="0" smtClean="0"/>
              <a:t>исследовать топонимику Англии и Ростовской области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ЗАДАЧИ</a:t>
            </a:r>
          </a:p>
          <a:p>
            <a:pPr lvl="0"/>
            <a:r>
              <a:rPr lang="ru-RU" dirty="0" smtClean="0"/>
              <a:t>классифицировать ойконимы по типу происхождения и понять их культурное значение в наше время;</a:t>
            </a:r>
          </a:p>
          <a:p>
            <a:pPr lvl="0"/>
            <a:r>
              <a:rPr lang="ru-RU" dirty="0" smtClean="0"/>
              <a:t>сравнить некоторые ойконимы Англии и Ростовской области</a:t>
            </a:r>
          </a:p>
          <a:p>
            <a:pPr lvl="0"/>
            <a:r>
              <a:rPr lang="ru-RU" dirty="0" smtClean="0"/>
              <a:t>провести опрос среди учеников школы</a:t>
            </a:r>
          </a:p>
          <a:p>
            <a:pPr lvl="0"/>
            <a:r>
              <a:rPr lang="ru-RU" dirty="0" smtClean="0"/>
              <a:t>привести примеры ойконимов Англии и Ростовской области</a:t>
            </a:r>
          </a:p>
          <a:p>
            <a:pPr lvl="0"/>
            <a:r>
              <a:rPr lang="ru-RU" dirty="0" smtClean="0"/>
              <a:t>сделать выводы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844824"/>
            <a:ext cx="390643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Гипотеза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8435280" cy="4767832"/>
          </a:xfrm>
        </p:spPr>
        <p:txBody>
          <a:bodyPr/>
          <a:lstStyle/>
          <a:p>
            <a:pPr lvl="0"/>
            <a:r>
              <a:rPr lang="ru-RU" dirty="0" smtClean="0"/>
              <a:t>Многие ойконимы в Англии и Ростовской области имеют сходные пути происхождения </a:t>
            </a:r>
          </a:p>
          <a:p>
            <a:endParaRPr lang="ru-RU" dirty="0"/>
          </a:p>
        </p:txBody>
      </p:sp>
      <p:pic>
        <p:nvPicPr>
          <p:cNvPr id="5" name="Рисунок 4" descr="pic_2c793496be073fc7377976eefeca59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8" y="2708920"/>
            <a:ext cx="6552728" cy="3789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Картинки по запросу бледный город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340769"/>
            <a:ext cx="9144000" cy="55172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возникают ойконимы?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1" name="Содержимое 20"/>
          <p:cNvSpPr>
            <a:spLocks noGrp="1"/>
          </p:cNvSpPr>
          <p:nvPr>
            <p:ph sz="half" idx="2"/>
          </p:nvPr>
        </p:nvSpPr>
        <p:spPr>
          <a:xfrm>
            <a:off x="4211960" y="1556792"/>
            <a:ext cx="4932040" cy="5040560"/>
          </a:xfrm>
        </p:spPr>
        <p:txBody>
          <a:bodyPr>
            <a:normAutofit fontScale="85000" lnSpcReduction="20000"/>
          </a:bodyPr>
          <a:lstStyle/>
          <a:p>
            <a:pPr lvl="0">
              <a:buClrTx/>
            </a:pPr>
            <a:r>
              <a:rPr lang="ru-RU" dirty="0" smtClean="0"/>
              <a:t>Из слов своего языка в результате их переосмысления и превращения имен нарицательных в имена собственные в процессе естественно-исторического развития. </a:t>
            </a:r>
          </a:p>
          <a:p>
            <a:pPr lvl="0">
              <a:buClrTx/>
            </a:pPr>
            <a:r>
              <a:rPr lang="ru-RU" dirty="0" smtClean="0"/>
              <a:t>Посредством заимствования уже готовых названий из своего языка. </a:t>
            </a:r>
          </a:p>
          <a:p>
            <a:pPr lvl="0">
              <a:buClrTx/>
            </a:pPr>
            <a:r>
              <a:rPr lang="ru-RU" dirty="0" smtClean="0"/>
              <a:t>Из слов чужих языков посредством заимствования готовых топонимов.</a:t>
            </a:r>
          </a:p>
          <a:p>
            <a:pPr lvl="0">
              <a:buClrTx/>
            </a:pPr>
            <a:r>
              <a:rPr lang="ru-RU" dirty="0" smtClean="0"/>
              <a:t>Путем искусственного конструирования топонимов из заимствованных слов.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00808"/>
            <a:ext cx="228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Ремонтное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492896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 Шахты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429000"/>
            <a:ext cx="17318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Рассвет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1988840"/>
            <a:ext cx="1092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Бат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3356992"/>
            <a:ext cx="13668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Стоун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365104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Нью-Йорк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5445224"/>
            <a:ext cx="27380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 Ростов-на-Дону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627784" y="4293096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Цимлянск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 descr="http://www.wallpapernation.com/media/catalog/product/cache/1/image/9df78eab33525d08d6e5fb8d27136e95/A/M/AM86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бывают ойконимы?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27784" y="1556792"/>
            <a:ext cx="4320480" cy="4623816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ru-RU" b="1" dirty="0" smtClean="0"/>
              <a:t>ЭТНИЧЕСКИЕ</a:t>
            </a:r>
          </a:p>
          <a:p>
            <a:pPr>
              <a:buClrTx/>
            </a:pPr>
            <a:r>
              <a:rPr lang="ru-RU" b="1" dirty="0" smtClean="0"/>
              <a:t>ЛАНДШАФТНЫЕ</a:t>
            </a:r>
          </a:p>
          <a:p>
            <a:pPr>
              <a:buClrTx/>
            </a:pPr>
            <a:r>
              <a:rPr lang="ru-RU" b="1" dirty="0" smtClean="0"/>
              <a:t>МЕМОРИАЛЬНЫЕ</a:t>
            </a:r>
          </a:p>
          <a:p>
            <a:pPr>
              <a:buClrTx/>
            </a:pPr>
            <a:r>
              <a:rPr lang="ru-RU" b="1" dirty="0" smtClean="0"/>
              <a:t>СОЦИАЛЬНО-ИСТОРИЧЕСКИЕ</a:t>
            </a:r>
          </a:p>
          <a:p>
            <a:pPr>
              <a:buClrTx/>
            </a:pPr>
            <a:r>
              <a:rPr lang="ru-RU" b="1" dirty="0" smtClean="0"/>
              <a:t>ВТОРИЧНЫЕ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772816"/>
            <a:ext cx="2516088" cy="64695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Новочеркасск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564904"/>
            <a:ext cx="1292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Уэссекс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 rot="807029">
            <a:off x="542964" y="3459679"/>
            <a:ext cx="1947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Холмистый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4437112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Синегорский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32240" y="1700808"/>
            <a:ext cx="2123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Зеленый мыс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2564904"/>
            <a:ext cx="1319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Степной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20272" y="3212976"/>
            <a:ext cx="16421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Кембридж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4797152"/>
            <a:ext cx="1656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Ромфорд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5445224"/>
            <a:ext cx="1117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Гуково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157192"/>
            <a:ext cx="2772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Константиновск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020272" y="4725144"/>
            <a:ext cx="1796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Ольгинская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915816" y="6093296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Зерноград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76256" y="6093296"/>
            <a:ext cx="19736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Манчестер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4221088"/>
            <a:ext cx="1584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Олдхэм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5877272"/>
            <a:ext cx="1829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/>
              <a:t>Мидлсбро</a:t>
            </a:r>
            <a:endParaRPr lang="ru-RU" sz="20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012160" y="3933056"/>
            <a:ext cx="1516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/>
              <a:t>Эвертон</a:t>
            </a:r>
            <a:endParaRPr lang="ru-RU" sz="2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517232"/>
            <a:ext cx="1448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Стокпорт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5373216"/>
            <a:ext cx="1424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Карлайл</a:t>
            </a:r>
            <a:r>
              <a:rPr lang="ru-RU" sz="2400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handmade-psihodelica.nethouse.ru/static/img/0000/0002/3974/23974572.7g2qik1y1t.W66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4669064"/>
            <a:ext cx="4680520" cy="21889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7080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ЭТНИЧЕСКИЕ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28800"/>
            <a:ext cx="4038600" cy="4623816"/>
          </a:xfrm>
        </p:spPr>
        <p:txBody>
          <a:bodyPr>
            <a:normAutofit/>
          </a:bodyPr>
          <a:lstStyle/>
          <a:p>
            <a:pPr lvl="0"/>
            <a:r>
              <a:rPr lang="ru-RU" dirty="0" err="1" smtClean="0"/>
              <a:t>Старочеркасск</a:t>
            </a:r>
            <a:r>
              <a:rPr lang="ru-RU" dirty="0" smtClean="0"/>
              <a:t> и Новочеркасск от названия «</a:t>
            </a:r>
            <a:r>
              <a:rPr lang="ru-RU" dirty="0" err="1" smtClean="0"/>
              <a:t>черкассы</a:t>
            </a:r>
            <a:r>
              <a:rPr lang="ru-RU" dirty="0" smtClean="0"/>
              <a:t>» (так называли запорожских казаков до XVIII века), </a:t>
            </a:r>
          </a:p>
          <a:p>
            <a:pPr lvl="0">
              <a:buNone/>
            </a:pPr>
            <a:r>
              <a:rPr lang="ru-RU" dirty="0" smtClean="0"/>
              <a:t>     п. Сарматский от названия «сарматы».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628800"/>
            <a:ext cx="4038600" cy="4623816"/>
          </a:xfrm>
        </p:spPr>
        <p:txBody>
          <a:bodyPr>
            <a:normAutofit/>
          </a:bodyPr>
          <a:lstStyle/>
          <a:p>
            <a:r>
              <a:rPr lang="ru-RU" dirty="0" smtClean="0"/>
              <a:t>В Англии: названия племен саксов сохранились в названиях графств Уэссекс (</a:t>
            </a:r>
            <a:r>
              <a:rPr lang="ru-RU" dirty="0" err="1" smtClean="0"/>
              <a:t>Wessex</a:t>
            </a:r>
            <a:r>
              <a:rPr lang="ru-RU" dirty="0" smtClean="0"/>
              <a:t>), </a:t>
            </a:r>
            <a:r>
              <a:rPr lang="ru-RU" dirty="0" err="1" smtClean="0"/>
              <a:t>Сассекс</a:t>
            </a:r>
            <a:r>
              <a:rPr lang="ru-RU" dirty="0" smtClean="0"/>
              <a:t> (</a:t>
            </a:r>
            <a:r>
              <a:rPr lang="ru-RU" dirty="0" err="1" smtClean="0"/>
              <a:t>Sussex</a:t>
            </a:r>
            <a:r>
              <a:rPr lang="ru-RU" dirty="0" smtClean="0"/>
              <a:t>), Эссекс (</a:t>
            </a:r>
            <a:r>
              <a:rPr lang="ru-RU" dirty="0" err="1" smtClean="0"/>
              <a:t>Essex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iero.ru/pict/323/22353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ЛАНДШАФТНЫЕ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84784"/>
            <a:ext cx="4067944" cy="3744416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3100" b="1" dirty="0" smtClean="0"/>
              <a:t>В Ростовской области</a:t>
            </a:r>
            <a:r>
              <a:rPr lang="ru-RU" dirty="0" smtClean="0"/>
              <a:t>: </a:t>
            </a:r>
          </a:p>
          <a:p>
            <a:pPr lvl="0">
              <a:buNone/>
            </a:pPr>
            <a:r>
              <a:rPr lang="ru-RU" sz="3100" b="1" dirty="0" smtClean="0"/>
              <a:t>     п. Чистоозерный, </a:t>
            </a:r>
          </a:p>
          <a:p>
            <a:pPr lvl="0">
              <a:buNone/>
            </a:pPr>
            <a:r>
              <a:rPr lang="ru-RU" sz="3100" b="1" dirty="0" smtClean="0"/>
              <a:t>     х. Холмистый, п. Речной, п. Степной, х. Зеленый мыс, п. Синегорский, </a:t>
            </a:r>
          </a:p>
          <a:p>
            <a:pPr lvl="0">
              <a:buNone/>
            </a:pPr>
            <a:r>
              <a:rPr lang="ru-RU" sz="3100" b="1" dirty="0" smtClean="0"/>
              <a:t>     с. </a:t>
            </a:r>
            <a:r>
              <a:rPr lang="ru-RU" sz="3100" b="1" dirty="0" err="1" smtClean="0"/>
              <a:t>Ольховчик</a:t>
            </a:r>
            <a:r>
              <a:rPr lang="ru-RU" sz="3100" b="1" dirty="0" smtClean="0"/>
              <a:t>,</a:t>
            </a:r>
          </a:p>
          <a:p>
            <a:pPr lvl="0">
              <a:buNone/>
            </a:pPr>
            <a:r>
              <a:rPr lang="ru-RU" sz="3100" b="1" dirty="0" smtClean="0"/>
              <a:t>     п. </a:t>
            </a:r>
            <a:r>
              <a:rPr lang="ru-RU" sz="3100" b="1" dirty="0" err="1" smtClean="0"/>
              <a:t>Двуречье</a:t>
            </a:r>
            <a:r>
              <a:rPr lang="ru-RU" sz="3100" b="1" dirty="0" smtClean="0"/>
              <a:t>, х. Родники, п. Роща, п. Приречный, п. Протоки, </a:t>
            </a:r>
          </a:p>
          <a:p>
            <a:pPr lvl="0">
              <a:buNone/>
            </a:pPr>
            <a:r>
              <a:rPr lang="ru-RU" sz="3100" b="1" dirty="0" smtClean="0"/>
              <a:t>     х. </a:t>
            </a:r>
            <a:r>
              <a:rPr lang="ru-RU" sz="3100" b="1" dirty="0" err="1" smtClean="0"/>
              <a:t>Подгорский</a:t>
            </a:r>
            <a:r>
              <a:rPr lang="ru-RU" sz="3100" b="1" dirty="0" smtClean="0"/>
              <a:t>, п. Сосны, х. Каменный Брод</a:t>
            </a:r>
            <a:r>
              <a:rPr lang="ru-RU" b="1" dirty="0" smtClean="0"/>
              <a:t>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412776"/>
            <a:ext cx="5184576" cy="597666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 Англии</a:t>
            </a:r>
            <a:r>
              <a:rPr lang="ru-RU" sz="1600" dirty="0" smtClean="0"/>
              <a:t>:</a:t>
            </a:r>
            <a:r>
              <a:rPr lang="ru-RU" sz="1800" dirty="0" smtClean="0"/>
              <a:t> </a:t>
            </a:r>
            <a:r>
              <a:rPr lang="ru-RU" sz="1800" b="1" dirty="0" smtClean="0"/>
              <a:t>Кембридж</a:t>
            </a:r>
            <a:r>
              <a:rPr lang="ru-RU" sz="1800" dirty="0" smtClean="0"/>
              <a:t> (</a:t>
            </a:r>
            <a:r>
              <a:rPr lang="ru-RU" sz="1800" dirty="0" err="1" smtClean="0"/>
              <a:t>Cambridge</a:t>
            </a:r>
            <a:r>
              <a:rPr lang="ru-RU" sz="1800" dirty="0" smtClean="0"/>
              <a:t>) – «мост через реку Кем»,  </a:t>
            </a:r>
            <a:r>
              <a:rPr lang="ru-RU" sz="1800" b="1" dirty="0" err="1" smtClean="0"/>
              <a:t>Гринвуд</a:t>
            </a:r>
            <a:r>
              <a:rPr lang="ru-RU" sz="1800" dirty="0" smtClean="0"/>
              <a:t> (</a:t>
            </a:r>
            <a:r>
              <a:rPr lang="ru-RU" sz="1800" dirty="0" err="1" smtClean="0"/>
              <a:t>Greenwood</a:t>
            </a:r>
            <a:r>
              <a:rPr lang="ru-RU" sz="1800" dirty="0" smtClean="0"/>
              <a:t>) – «зеленый лес», Оксфорд (</a:t>
            </a:r>
            <a:r>
              <a:rPr lang="ru-RU" sz="1800" dirty="0" err="1" smtClean="0"/>
              <a:t>Oxford</a:t>
            </a:r>
            <a:r>
              <a:rPr lang="ru-RU" sz="1800" dirty="0" smtClean="0"/>
              <a:t>), </a:t>
            </a:r>
            <a:r>
              <a:rPr lang="ru-RU" sz="1800" b="1" dirty="0" err="1" smtClean="0"/>
              <a:t>Дартфорд</a:t>
            </a:r>
            <a:r>
              <a:rPr lang="ru-RU" sz="1800" b="1" dirty="0" smtClean="0"/>
              <a:t> (</a:t>
            </a:r>
            <a:r>
              <a:rPr lang="ru-RU" sz="1800" b="1" dirty="0" err="1" smtClean="0"/>
              <a:t>Dartford</a:t>
            </a:r>
            <a:r>
              <a:rPr lang="ru-RU" sz="1800" b="1" dirty="0" smtClean="0"/>
              <a:t>), </a:t>
            </a:r>
            <a:r>
              <a:rPr lang="ru-RU" sz="1800" b="1" dirty="0" err="1" smtClean="0"/>
              <a:t>Ромфорд</a:t>
            </a:r>
            <a:r>
              <a:rPr lang="ru-RU" sz="1800" b="1" dirty="0" smtClean="0"/>
              <a:t> (</a:t>
            </a:r>
            <a:r>
              <a:rPr lang="ru-RU" sz="1800" b="1" dirty="0" err="1" smtClean="0"/>
              <a:t>Romford</a:t>
            </a:r>
            <a:r>
              <a:rPr lang="ru-RU" sz="1800" b="1" dirty="0" smtClean="0"/>
              <a:t>), </a:t>
            </a:r>
            <a:r>
              <a:rPr lang="ru-RU" sz="1800" b="1" dirty="0" err="1" smtClean="0"/>
              <a:t>Ретфорд</a:t>
            </a:r>
            <a:r>
              <a:rPr lang="ru-RU" sz="1800" b="1" dirty="0" smtClean="0"/>
              <a:t> (</a:t>
            </a:r>
            <a:r>
              <a:rPr lang="en-GB" sz="1800" b="1" dirty="0" err="1" smtClean="0"/>
              <a:t>Retford</a:t>
            </a:r>
            <a:r>
              <a:rPr lang="ru-RU" sz="1800" b="1" dirty="0" smtClean="0"/>
              <a:t>)  </a:t>
            </a:r>
            <a:r>
              <a:rPr lang="ru-RU" sz="1800" dirty="0" smtClean="0"/>
              <a:t>от англ. «</a:t>
            </a:r>
            <a:r>
              <a:rPr lang="ru-RU" sz="1800" dirty="0" err="1" smtClean="0"/>
              <a:t>ford</a:t>
            </a:r>
            <a:r>
              <a:rPr lang="ru-RU" sz="1800" dirty="0" smtClean="0"/>
              <a:t>» – «брод»,  </a:t>
            </a:r>
            <a:r>
              <a:rPr lang="ru-RU" sz="1800" b="1" dirty="0" smtClean="0"/>
              <a:t>Шеффилд (</a:t>
            </a:r>
            <a:r>
              <a:rPr lang="en-GB" sz="1800" b="1" dirty="0" smtClean="0"/>
              <a:t>Sheffield</a:t>
            </a:r>
            <a:r>
              <a:rPr lang="ru-RU" sz="1800" b="1" dirty="0" smtClean="0"/>
              <a:t>), Честерфилд (</a:t>
            </a:r>
            <a:r>
              <a:rPr lang="en-GB" sz="1800" b="1" dirty="0" smtClean="0"/>
              <a:t>Chesterfield</a:t>
            </a:r>
            <a:r>
              <a:rPr lang="ru-RU" sz="1800" b="1" dirty="0" smtClean="0"/>
              <a:t>) </a:t>
            </a:r>
            <a:r>
              <a:rPr lang="ru-RU" sz="1800" dirty="0" smtClean="0"/>
              <a:t>от англ. «</a:t>
            </a:r>
            <a:r>
              <a:rPr lang="ru-RU" sz="1800" dirty="0" err="1" smtClean="0"/>
              <a:t>field</a:t>
            </a:r>
            <a:r>
              <a:rPr lang="ru-RU" sz="1800" dirty="0" smtClean="0"/>
              <a:t>» - «поле, расчищенная поляна»», </a:t>
            </a:r>
            <a:r>
              <a:rPr lang="ru-RU" sz="1800" b="1" dirty="0" err="1" smtClean="0"/>
              <a:t>Уилдстон</a:t>
            </a:r>
            <a:r>
              <a:rPr lang="ru-RU" sz="1800" b="1" dirty="0" smtClean="0"/>
              <a:t> (</a:t>
            </a:r>
            <a:r>
              <a:rPr lang="de-DE" sz="1800" b="1" dirty="0" err="1" smtClean="0"/>
              <a:t>Wealdstone</a:t>
            </a:r>
            <a:r>
              <a:rPr lang="ru-RU" sz="1800" b="1" dirty="0" smtClean="0"/>
              <a:t>), </a:t>
            </a:r>
            <a:r>
              <a:rPr lang="ru-RU" sz="1800" b="1" dirty="0" err="1" smtClean="0"/>
              <a:t>Стоу-он-Уолд</a:t>
            </a:r>
            <a:r>
              <a:rPr lang="ru-RU" sz="1800" b="1" dirty="0" smtClean="0"/>
              <a:t> (</a:t>
            </a:r>
            <a:r>
              <a:rPr lang="de-DE" sz="1800" b="1" dirty="0" smtClean="0"/>
              <a:t>Stow</a:t>
            </a:r>
            <a:r>
              <a:rPr lang="ru-RU" sz="1800" b="1" dirty="0" smtClean="0"/>
              <a:t>-</a:t>
            </a:r>
            <a:r>
              <a:rPr lang="de-DE" sz="1800" b="1" dirty="0" smtClean="0"/>
              <a:t>on</a:t>
            </a:r>
            <a:r>
              <a:rPr lang="ru-RU" sz="1800" b="1" dirty="0" smtClean="0"/>
              <a:t>-</a:t>
            </a:r>
            <a:r>
              <a:rPr lang="de-DE" sz="1800" b="1" dirty="0" err="1" smtClean="0"/>
              <a:t>the</a:t>
            </a:r>
            <a:r>
              <a:rPr lang="ru-RU" sz="1800" b="1" dirty="0" smtClean="0"/>
              <a:t>-</a:t>
            </a:r>
            <a:r>
              <a:rPr lang="de-DE" sz="1800" b="1" dirty="0" err="1" smtClean="0"/>
              <a:t>Wold</a:t>
            </a:r>
            <a:r>
              <a:rPr lang="ru-RU" sz="1800" b="1" dirty="0" smtClean="0"/>
              <a:t>), </a:t>
            </a:r>
            <a:r>
              <a:rPr lang="ru-RU" sz="1800" b="1" dirty="0" err="1" smtClean="0"/>
              <a:t>Саутуолд</a:t>
            </a:r>
            <a:r>
              <a:rPr lang="ru-RU" sz="1800" b="1" dirty="0" smtClean="0"/>
              <a:t> (</a:t>
            </a:r>
            <a:r>
              <a:rPr lang="de-DE" sz="1800" b="1" dirty="0" err="1" smtClean="0"/>
              <a:t>Southwold</a:t>
            </a:r>
            <a:r>
              <a:rPr lang="ru-RU" sz="1800" b="1" dirty="0" smtClean="0"/>
              <a:t>) </a:t>
            </a:r>
            <a:r>
              <a:rPr lang="ru-RU" sz="1800" dirty="0" smtClean="0"/>
              <a:t>от англосаксонского «</a:t>
            </a:r>
            <a:r>
              <a:rPr lang="de-DE" sz="1800" dirty="0" err="1" smtClean="0"/>
              <a:t>weald</a:t>
            </a:r>
            <a:r>
              <a:rPr lang="de-DE" sz="1800" dirty="0" smtClean="0"/>
              <a:t> </a:t>
            </a:r>
            <a:r>
              <a:rPr lang="ru-RU" sz="1800" dirty="0" smtClean="0"/>
              <a:t>,</a:t>
            </a:r>
            <a:r>
              <a:rPr lang="de-DE" sz="1800" dirty="0" smtClean="0"/>
              <a:t> </a:t>
            </a:r>
            <a:r>
              <a:rPr lang="de-DE" sz="1800" dirty="0" err="1" smtClean="0"/>
              <a:t>wold</a:t>
            </a:r>
            <a:r>
              <a:rPr lang="ru-RU" sz="1800" dirty="0" smtClean="0"/>
              <a:t>»</a:t>
            </a:r>
            <a:r>
              <a:rPr lang="de-DE" sz="1800" dirty="0" smtClean="0"/>
              <a:t> </a:t>
            </a:r>
            <a:r>
              <a:rPr lang="ru-RU" sz="1800" dirty="0" smtClean="0"/>
              <a:t>– «возвышенность, покрытая лесом», </a:t>
            </a:r>
            <a:r>
              <a:rPr lang="ru-RU" sz="1800" b="1" dirty="0" err="1" smtClean="0"/>
              <a:t>Сэксондэйл</a:t>
            </a:r>
            <a:r>
              <a:rPr lang="ru-RU" sz="1800" b="1" dirty="0" smtClean="0"/>
              <a:t> (</a:t>
            </a:r>
            <a:r>
              <a:rPr lang="de-DE" sz="1800" b="1" dirty="0" err="1" smtClean="0"/>
              <a:t>Saxondale</a:t>
            </a:r>
            <a:r>
              <a:rPr lang="ru-RU" sz="1800" b="1" dirty="0" smtClean="0"/>
              <a:t>), </a:t>
            </a:r>
            <a:r>
              <a:rPr lang="ru-RU" sz="1800" b="1" dirty="0" err="1" smtClean="0"/>
              <a:t>Эйрдэйл</a:t>
            </a:r>
            <a:r>
              <a:rPr lang="ru-RU" sz="1800" b="1" dirty="0" smtClean="0"/>
              <a:t> (</a:t>
            </a:r>
            <a:r>
              <a:rPr lang="de-DE" sz="1800" b="1" dirty="0" smtClean="0"/>
              <a:t>Airedale</a:t>
            </a:r>
            <a:r>
              <a:rPr lang="ru-RU" sz="1800" b="1" dirty="0" smtClean="0"/>
              <a:t>) </a:t>
            </a:r>
            <a:r>
              <a:rPr lang="ru-RU" sz="1800" dirty="0" smtClean="0"/>
              <a:t>от скандинавского «</a:t>
            </a:r>
            <a:r>
              <a:rPr lang="de-DE" sz="1800" dirty="0" err="1" smtClean="0"/>
              <a:t>dale</a:t>
            </a:r>
            <a:r>
              <a:rPr lang="ru-RU" sz="1800" dirty="0" smtClean="0"/>
              <a:t> /</a:t>
            </a:r>
            <a:r>
              <a:rPr lang="de-DE" sz="1800" dirty="0" err="1" smtClean="0"/>
              <a:t>dalr</a:t>
            </a:r>
            <a:r>
              <a:rPr lang="ru-RU" sz="1800" dirty="0" smtClean="0"/>
              <a:t>» – «дол, долина», </a:t>
            </a:r>
            <a:r>
              <a:rPr lang="ru-RU" sz="1800" b="1" dirty="0" err="1" smtClean="0"/>
              <a:t>Блэкберн</a:t>
            </a:r>
            <a:r>
              <a:rPr lang="ru-RU" sz="1800" b="1" dirty="0" smtClean="0"/>
              <a:t> (</a:t>
            </a:r>
            <a:r>
              <a:rPr lang="ru-RU" sz="1800" b="1" dirty="0" err="1" smtClean="0"/>
              <a:t>Blackburn</a:t>
            </a:r>
            <a:r>
              <a:rPr lang="ru-RU" sz="1800" b="1" dirty="0" smtClean="0"/>
              <a:t>), </a:t>
            </a:r>
            <a:r>
              <a:rPr lang="ru-RU" sz="1800" b="1" dirty="0" err="1" smtClean="0"/>
              <a:t>Борнмут</a:t>
            </a:r>
            <a:r>
              <a:rPr lang="ru-RU" sz="1800" b="1" dirty="0" smtClean="0"/>
              <a:t> (</a:t>
            </a:r>
            <a:r>
              <a:rPr lang="ru-RU" sz="1800" b="1" dirty="0" err="1" smtClean="0"/>
              <a:t>Bournemouth</a:t>
            </a:r>
            <a:r>
              <a:rPr lang="ru-RU" sz="1800" b="1" dirty="0" smtClean="0"/>
              <a:t>), </a:t>
            </a:r>
            <a:r>
              <a:rPr lang="ru-RU" sz="1800" b="1" dirty="0" err="1" smtClean="0"/>
              <a:t>Истборн</a:t>
            </a:r>
            <a:r>
              <a:rPr lang="ru-RU" sz="1800" b="1" dirty="0" smtClean="0"/>
              <a:t> (</a:t>
            </a:r>
            <a:r>
              <a:rPr lang="ru-RU" sz="1800" b="1" dirty="0" err="1" smtClean="0"/>
              <a:t>Eastbourne</a:t>
            </a:r>
            <a:r>
              <a:rPr lang="ru-RU" sz="1800" b="1" dirty="0" smtClean="0"/>
              <a:t>)</a:t>
            </a:r>
            <a:r>
              <a:rPr lang="ru-RU" sz="1800" dirty="0" smtClean="0"/>
              <a:t> от англосаксонского «</a:t>
            </a:r>
            <a:r>
              <a:rPr lang="ru-RU" sz="1800" dirty="0" err="1" smtClean="0"/>
              <a:t>bourne</a:t>
            </a:r>
            <a:r>
              <a:rPr lang="ru-RU" sz="1800" dirty="0" smtClean="0"/>
              <a:t>, </a:t>
            </a:r>
            <a:r>
              <a:rPr lang="ru-RU" sz="1800" dirty="0" err="1" smtClean="0"/>
              <a:t>burn</a:t>
            </a:r>
            <a:r>
              <a:rPr lang="ru-RU" sz="1800" dirty="0" smtClean="0"/>
              <a:t>» - «ручей», </a:t>
            </a:r>
          </a:p>
          <a:p>
            <a:pPr>
              <a:buNone/>
            </a:pPr>
            <a:r>
              <a:rPr lang="ru-RU" sz="1800" b="1" dirty="0" smtClean="0"/>
              <a:t>        </a:t>
            </a:r>
            <a:r>
              <a:rPr lang="ru-RU" sz="1800" b="1" dirty="0" err="1" smtClean="0"/>
              <a:t>Кэтфосс</a:t>
            </a:r>
            <a:r>
              <a:rPr lang="ru-RU" sz="1800" b="1" dirty="0" smtClean="0"/>
              <a:t> (</a:t>
            </a:r>
            <a:r>
              <a:rPr lang="ru-RU" sz="1800" b="1" dirty="0" err="1" smtClean="0"/>
              <a:t>Catfoss</a:t>
            </a:r>
            <a:r>
              <a:rPr lang="ru-RU" sz="1800" b="1" dirty="0" smtClean="0"/>
              <a:t>), </a:t>
            </a:r>
            <a:r>
              <a:rPr lang="ru-RU" sz="1800" b="1" dirty="0" err="1" smtClean="0"/>
              <a:t>Риверфосс</a:t>
            </a:r>
            <a:r>
              <a:rPr lang="ru-RU" sz="1800" b="1" dirty="0" smtClean="0"/>
              <a:t> (</a:t>
            </a:r>
            <a:r>
              <a:rPr lang="ru-RU" sz="1800" b="1" dirty="0" err="1" smtClean="0"/>
              <a:t>Riverfoss</a:t>
            </a:r>
            <a:r>
              <a:rPr lang="ru-RU" sz="1800" b="1" dirty="0" smtClean="0"/>
              <a:t>) </a:t>
            </a:r>
            <a:r>
              <a:rPr lang="ru-RU" sz="1800" dirty="0" smtClean="0"/>
              <a:t>от латинского «</a:t>
            </a:r>
            <a:r>
              <a:rPr lang="ru-RU" sz="1800" dirty="0" err="1" smtClean="0"/>
              <a:t>fos</a:t>
            </a:r>
            <a:r>
              <a:rPr lang="ru-RU" sz="1800" dirty="0" smtClean="0"/>
              <a:t>» - «ров, канал». 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МЕМОРИАЛЬНЫЕ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556792"/>
            <a:ext cx="4244280" cy="530120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/>
              <a:t>В Ростовской области</a:t>
            </a:r>
            <a:r>
              <a:rPr lang="ru-RU" dirty="0" smtClean="0"/>
              <a:t>: </a:t>
            </a:r>
            <a:r>
              <a:rPr lang="ru-RU" b="1" dirty="0" smtClean="0"/>
              <a:t>Константиновск </a:t>
            </a:r>
            <a:r>
              <a:rPr lang="ru-RU" dirty="0" smtClean="0"/>
              <a:t>(в честь великого князя Константина Николаевича Романова), </a:t>
            </a:r>
            <a:r>
              <a:rPr lang="ru-RU" b="1" dirty="0" smtClean="0"/>
              <a:t>Гуково</a:t>
            </a:r>
            <a:r>
              <a:rPr lang="ru-RU" dirty="0" smtClean="0"/>
              <a:t> (в честь казачьего сотника Гукова), </a:t>
            </a:r>
            <a:r>
              <a:rPr lang="ru-RU" b="1" dirty="0" smtClean="0"/>
              <a:t>Красный Сулин </a:t>
            </a:r>
            <a:r>
              <a:rPr lang="ru-RU" dirty="0" smtClean="0"/>
              <a:t>(в честь казачьего полковника Андрея Сулина), </a:t>
            </a:r>
            <a:r>
              <a:rPr lang="ru-RU" b="1" dirty="0" err="1" smtClean="0"/>
              <a:t>Ольгинская</a:t>
            </a:r>
            <a:r>
              <a:rPr lang="ru-RU" dirty="0" smtClean="0"/>
              <a:t> (в честь великой княгини Ольги),</a:t>
            </a:r>
          </a:p>
          <a:p>
            <a:pPr lvl="0"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с. </a:t>
            </a:r>
            <a:r>
              <a:rPr lang="ru-RU" b="1" dirty="0" err="1" smtClean="0"/>
              <a:t>Михайлово-Александровка</a:t>
            </a:r>
            <a:r>
              <a:rPr lang="ru-RU" b="1" dirty="0" smtClean="0"/>
              <a:t> </a:t>
            </a:r>
            <a:r>
              <a:rPr lang="ru-RU" dirty="0" smtClean="0"/>
              <a:t>(по имени основателя и его супруги Михаила и Александры  Павловых), </a:t>
            </a:r>
            <a:r>
              <a:rPr lang="ru-RU" b="1" dirty="0" smtClean="0"/>
              <a:t>станица Милютинская </a:t>
            </a:r>
            <a:r>
              <a:rPr lang="ru-RU" dirty="0" smtClean="0"/>
              <a:t>(в честь  графа Дмитрия Алексеевича Милютина), </a:t>
            </a:r>
            <a:r>
              <a:rPr lang="ru-RU" b="1" dirty="0" smtClean="0"/>
              <a:t>с. </a:t>
            </a:r>
            <a:r>
              <a:rPr lang="ru-RU" b="1" dirty="0" err="1" smtClean="0"/>
              <a:t>Стефанидинодар</a:t>
            </a:r>
            <a:r>
              <a:rPr lang="ru-RU" b="1" dirty="0" smtClean="0"/>
              <a:t> </a:t>
            </a:r>
            <a:r>
              <a:rPr lang="ru-RU" dirty="0" smtClean="0"/>
              <a:t>(по преданию в честь помещицы </a:t>
            </a:r>
            <a:r>
              <a:rPr lang="ru-RU" dirty="0" err="1" smtClean="0"/>
              <a:t>Стефаниды</a:t>
            </a:r>
            <a:r>
              <a:rPr lang="ru-RU" dirty="0" smtClean="0"/>
              <a:t>), </a:t>
            </a:r>
            <a:r>
              <a:rPr lang="ru-RU" b="1" dirty="0" smtClean="0"/>
              <a:t>с. </a:t>
            </a:r>
            <a:r>
              <a:rPr lang="ru-RU" b="1" dirty="0" err="1" smtClean="0"/>
              <a:t>Маргаритово</a:t>
            </a:r>
            <a:r>
              <a:rPr lang="ru-RU" b="1" dirty="0" smtClean="0"/>
              <a:t> </a:t>
            </a:r>
            <a:r>
              <a:rPr lang="ru-RU" dirty="0" smtClean="0"/>
              <a:t>(в честь помещика Маргарита Сарандинаки).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628800"/>
            <a:ext cx="4038600" cy="462381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В Англии</a:t>
            </a:r>
            <a:r>
              <a:rPr lang="ru-RU" dirty="0" smtClean="0"/>
              <a:t>: деревня </a:t>
            </a:r>
            <a:r>
              <a:rPr lang="ru-RU" b="1" dirty="0" err="1" smtClean="0"/>
              <a:t>Грэйс</a:t>
            </a:r>
            <a:r>
              <a:rPr lang="ru-RU" b="1" dirty="0" smtClean="0"/>
              <a:t> </a:t>
            </a:r>
            <a:r>
              <a:rPr lang="ru-RU" b="1" dirty="0" err="1" smtClean="0"/>
              <a:t>Террок</a:t>
            </a:r>
            <a:r>
              <a:rPr lang="ru-RU" dirty="0" smtClean="0"/>
              <a:t> (</a:t>
            </a:r>
            <a:r>
              <a:rPr lang="ru-RU" dirty="0" err="1" smtClean="0"/>
              <a:t>Grays</a:t>
            </a:r>
            <a:r>
              <a:rPr lang="ru-RU" dirty="0" smtClean="0"/>
              <a:t> </a:t>
            </a:r>
            <a:r>
              <a:rPr lang="ru-RU" dirty="0" err="1" smtClean="0"/>
              <a:t>Thurrock</a:t>
            </a:r>
            <a:r>
              <a:rPr lang="ru-RU" dirty="0" smtClean="0"/>
              <a:t>) от имени Генри де Грэя, придворного короля Иоанна Безземельного, деревня </a:t>
            </a:r>
            <a:r>
              <a:rPr lang="ru-RU" b="1" dirty="0" err="1" smtClean="0"/>
              <a:t>Стоук</a:t>
            </a:r>
            <a:r>
              <a:rPr lang="ru-RU" b="1" dirty="0" smtClean="0"/>
              <a:t> </a:t>
            </a:r>
            <a:r>
              <a:rPr lang="ru-RU" b="1" dirty="0" err="1" smtClean="0"/>
              <a:t>Мэндевилл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Stoke</a:t>
            </a:r>
            <a:r>
              <a:rPr lang="ru-RU" dirty="0" smtClean="0"/>
              <a:t> </a:t>
            </a:r>
            <a:r>
              <a:rPr lang="ru-RU" dirty="0" err="1" smtClean="0"/>
              <a:t>Mandeville</a:t>
            </a:r>
            <a:r>
              <a:rPr lang="ru-RU" dirty="0" smtClean="0"/>
              <a:t>) от имени норманнского рода де </a:t>
            </a:r>
            <a:r>
              <a:rPr lang="ru-RU" dirty="0" err="1" smtClean="0"/>
              <a:t>Мандевилл</a:t>
            </a:r>
            <a:r>
              <a:rPr lang="ru-RU" dirty="0" smtClean="0"/>
              <a:t>, деревня </a:t>
            </a:r>
            <a:r>
              <a:rPr lang="ru-RU" b="1" dirty="0" err="1" smtClean="0"/>
              <a:t>Стэнтон</a:t>
            </a:r>
            <a:r>
              <a:rPr lang="ru-RU" b="1" dirty="0" smtClean="0"/>
              <a:t> </a:t>
            </a:r>
            <a:r>
              <a:rPr lang="ru-RU" b="1" dirty="0" err="1" smtClean="0"/>
              <a:t>Лэйси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Stanton</a:t>
            </a:r>
            <a:r>
              <a:rPr lang="ru-RU" dirty="0" smtClean="0"/>
              <a:t> </a:t>
            </a:r>
            <a:r>
              <a:rPr lang="ru-RU" dirty="0" err="1" smtClean="0"/>
              <a:t>Lacy</a:t>
            </a:r>
            <a:r>
              <a:rPr lang="ru-RU" dirty="0" smtClean="0"/>
              <a:t>) от имени лорда Роджера де </a:t>
            </a:r>
            <a:r>
              <a:rPr lang="ru-RU" dirty="0" err="1" smtClean="0"/>
              <a:t>Лэйси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43504" y="4733291"/>
            <a:ext cx="3752397" cy="1967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546</TotalTime>
  <Words>1244</Words>
  <Application>Microsoft Office PowerPoint</Application>
  <PresentationFormat>Экран (4:3)</PresentationFormat>
  <Paragraphs>140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Модульная</vt:lpstr>
      <vt:lpstr> Особенности происхождения ойконимов на примере географических названий Ростовской области и Англии</vt:lpstr>
      <vt:lpstr>Что изучает топонимика?</vt:lpstr>
      <vt:lpstr>ЦЕЛИ И ЗАДАЧИ </vt:lpstr>
      <vt:lpstr>Гипотеза исследования</vt:lpstr>
      <vt:lpstr>Как возникают ойконимы? </vt:lpstr>
      <vt:lpstr>Какие бывают ойконимы? </vt:lpstr>
      <vt:lpstr>ЭТНИЧЕСКИЕ </vt:lpstr>
      <vt:lpstr>ЛАНДШАФТНЫЕ</vt:lpstr>
      <vt:lpstr>МЕМОРИАЛЬНЫЕ</vt:lpstr>
      <vt:lpstr>СОЦИАЛЬНО-ИСТОРИЧЕСКИЕ</vt:lpstr>
      <vt:lpstr>ВТОРИЧНЫЕ</vt:lpstr>
      <vt:lpstr>Топоформанты</vt:lpstr>
      <vt:lpstr> Вопрос № 1. Знаете ли вы происхождение названия города Аксая?</vt:lpstr>
      <vt:lpstr>Вопрос № 2. К какому типу ойконимов относятся нижеприведенные примеры? </vt:lpstr>
      <vt:lpstr>Вопрос № 3. К какому типу ойконимов относятся нижеприведенные примеры?  </vt:lpstr>
      <vt:lpstr>Вопрос № 4. </vt:lpstr>
      <vt:lpstr>Мы получили следующие варианты названий: </vt:lpstr>
      <vt:lpstr>Выводы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Особенности происхождения ойконимов на примере географических названий Ростовской области и Англии.</dc:title>
  <cp:lastModifiedBy>RePack by SPecialiST</cp:lastModifiedBy>
  <cp:revision>73</cp:revision>
  <dcterms:modified xsi:type="dcterms:W3CDTF">2017-09-03T06:26:51Z</dcterms:modified>
</cp:coreProperties>
</file>