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41" autoAdjust="0"/>
  </p:normalViewPr>
  <p:slideViewPr>
    <p:cSldViewPr>
      <p:cViewPr>
        <p:scale>
          <a:sx n="100" d="100"/>
          <a:sy n="100" d="100"/>
        </p:scale>
        <p:origin x="-58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3589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9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E9059-DEB0-4D54-8B04-6281C3596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7D947-0E2E-4CA6-9246-F06234939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B60F2-23D5-40D2-A2FE-A9693C916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263525" y="1598613"/>
            <a:ext cx="7386638" cy="449738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9689D-9C10-4D79-989F-CE913C7F8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D8551-F72A-489E-AD84-27ABE44FD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1D2BE-5CE8-4E6F-9821-4C8E4B374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92FAA-9C90-49CF-BEC3-81DCE0488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60CE6-FF71-4381-917A-6107E2413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34BF8-FD3E-44F7-BF91-483FCC26F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24CCB-7720-4372-A583-A66130FA6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538B6-2E56-41BE-9987-498209545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E8D89-8B08-49A6-A884-0A8B7A7AA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482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482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482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3482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4829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4830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4831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483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483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3486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6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7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487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7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7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7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7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A55020F-CEAC-4497-9ED5-D0596855D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412875"/>
            <a:ext cx="7772400" cy="1470025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u="sng">
                <a:solidFill>
                  <a:schemeClr val="hlink"/>
                </a:solidFill>
                <a:latin typeface="Blackadder ITC" pitchFamily="82" charset="0"/>
              </a:rPr>
              <a:t>Проект </a:t>
            </a:r>
            <a:r>
              <a:rPr lang="ru-RU" sz="3600" b="1" i="1">
                <a:solidFill>
                  <a:schemeClr val="hlink"/>
                </a:solidFill>
                <a:latin typeface="Blackadder ITC" pitchFamily="82" charset="0"/>
              </a:rPr>
              <a:t>по развитию связной речи детей среднего возраста.</a:t>
            </a:r>
          </a:p>
        </p:txBody>
      </p:sp>
      <p:sp>
        <p:nvSpPr>
          <p:cNvPr id="1433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5229225"/>
            <a:ext cx="3055937" cy="647700"/>
          </a:xfrm>
        </p:spPr>
        <p:txBody>
          <a:bodyPr/>
          <a:lstStyle/>
          <a:p>
            <a:pPr eaLnBrk="1" hangingPunct="1"/>
            <a:r>
              <a:rPr lang="ru-RU" sz="1600" smtClean="0"/>
              <a:t>Выполнила:</a:t>
            </a:r>
          </a:p>
          <a:p>
            <a:pPr eaLnBrk="1" hangingPunct="1"/>
            <a:r>
              <a:rPr lang="ru-RU" sz="1600" smtClean="0"/>
              <a:t>Самойлова М.В </a:t>
            </a:r>
          </a:p>
        </p:txBody>
      </p:sp>
      <p:pic>
        <p:nvPicPr>
          <p:cNvPr id="14339" name="Picture 9" descr="DSC_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213100"/>
            <a:ext cx="4654550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7013"/>
            <a:ext cx="7467600" cy="417512"/>
          </a:xfrm>
        </p:spPr>
        <p:txBody>
          <a:bodyPr/>
          <a:lstStyle/>
          <a:p>
            <a:pPr algn="ctr" eaLnBrk="1" hangingPunct="1"/>
            <a:r>
              <a:rPr lang="ru-RU" sz="2000" smtClean="0"/>
              <a:t>Диагностика</a:t>
            </a:r>
            <a:r>
              <a:rPr lang="ru-RU" sz="1200" smtClean="0"/>
              <a:t> 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598613"/>
            <a:ext cx="7377113" cy="43926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600" smtClean="0"/>
              <a:t>В обследовании принимала участие группа детей в количестве 32 человек.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Исследовав результаты обследования было выявлено следующее: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-с высоким уровнем речевого развития- детей не выявлено(0%);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-со средним уровнем речевого развития- детей не выявлено(0%);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-уровнем ниже среднего обладают 21 детей, что соответствует 66%;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-низкий уровень у 11 детей, составляющих 34%.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По результатам обследования была начата систематическая работа по обучению описательной речи детей посредством занятий, дидактических игр.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Анализируя полученные данные было выявлено следующее: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-с высоким уровнем речевого развития- детей не выявлено;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-со средним уровнем выявлено 4 детей,что соответствует 12%;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-уровнем ниже среднего обладают 20 детей,составляющих 63%;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-низкий уровень у 8 детей,т. е. 25%.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Результаты диагностики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ph idx="1"/>
          </p:nvPr>
        </p:nvGraphicFramePr>
        <p:xfrm>
          <a:off x="539750" y="1341438"/>
          <a:ext cx="6845300" cy="4552950"/>
        </p:xfrm>
        <a:graphic>
          <a:graphicData uri="http://schemas.openxmlformats.org/presentationml/2006/ole">
            <p:oleObj spid="_x0000_s26628" name="Диаграмма" r:id="rId3" imgW="6114934" imgH="406726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Спасибо за внимание!!!</a:t>
            </a:r>
          </a:p>
        </p:txBody>
      </p:sp>
      <p:pic>
        <p:nvPicPr>
          <p:cNvPr id="27650" name="Picture 4" descr="P11308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133600"/>
            <a:ext cx="5076825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P11401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404813"/>
            <a:ext cx="385127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500438"/>
            <a:ext cx="6145212" cy="1897062"/>
          </a:xfrm>
        </p:spPr>
        <p:txBody>
          <a:bodyPr/>
          <a:lstStyle/>
          <a:p>
            <a:pPr eaLnBrk="1" hangingPunct="1"/>
            <a:r>
              <a:rPr lang="ru-RU" smtClean="0"/>
              <a:t>Чудо - дерево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11188" y="4797425"/>
            <a:ext cx="7772400" cy="1470025"/>
          </a:xfrm>
        </p:spPr>
        <p:txBody>
          <a:bodyPr/>
          <a:lstStyle/>
          <a:p>
            <a:pPr eaLnBrk="1" hangingPunct="1"/>
            <a:r>
              <a:rPr lang="ru-RU" sz="1800" smtClean="0"/>
              <a:t>Выполнение различных заданий по формированию связной монологической речи, составление и разгадывание загадок, разучивание потешек, прибауток.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366713" y="254000"/>
            <a:ext cx="7227887" cy="985838"/>
          </a:xfrm>
        </p:spPr>
        <p:txBody>
          <a:bodyPr/>
          <a:lstStyle/>
          <a:p>
            <a:pPr eaLnBrk="1" hangingPunct="1"/>
            <a:r>
              <a:rPr lang="ru-RU" b="1" smtClean="0"/>
              <a:t>Работа с «Чудо-деревом»</a:t>
            </a:r>
            <a:r>
              <a:rPr lang="ru-RU" smtClean="0"/>
              <a:t> </a:t>
            </a:r>
          </a:p>
        </p:txBody>
      </p:sp>
      <p:pic>
        <p:nvPicPr>
          <p:cNvPr id="16386" name="Picture 6" descr="P11408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341438"/>
            <a:ext cx="2016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P11403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196975"/>
            <a:ext cx="2017712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P11403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429000"/>
            <a:ext cx="20875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P114038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1268413"/>
            <a:ext cx="2159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P114016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3429000"/>
            <a:ext cx="208756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1" descr="P114090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35600" y="3357563"/>
            <a:ext cx="2268538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Работа с дидактическими играми</a:t>
            </a:r>
          </a:p>
        </p:txBody>
      </p:sp>
      <p:sp>
        <p:nvSpPr>
          <p:cNvPr id="17410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531813" y="2055813"/>
            <a:ext cx="3878262" cy="1790700"/>
          </a:xfrm>
        </p:spPr>
        <p:txBody>
          <a:bodyPr/>
          <a:lstStyle/>
          <a:p>
            <a:pPr eaLnBrk="1" hangingPunct="1"/>
            <a:r>
              <a:rPr lang="ru-RU" sz="1400" smtClean="0"/>
              <a:t>- Игры с предметами</a:t>
            </a:r>
          </a:p>
          <a:p>
            <a:pPr eaLnBrk="1" hangingPunct="1"/>
            <a:r>
              <a:rPr lang="ru-RU" sz="1400" smtClean="0"/>
              <a:t>-Игры с природным материалом </a:t>
            </a:r>
          </a:p>
          <a:p>
            <a:pPr eaLnBrk="1" hangingPunct="1"/>
            <a:r>
              <a:rPr lang="ru-RU" sz="1400" smtClean="0"/>
              <a:t>Настольно-печатные игры (предметные картинки, парные картинки, лото, домино. )</a:t>
            </a:r>
          </a:p>
          <a:p>
            <a:pPr eaLnBrk="1" hangingPunct="1"/>
            <a:endParaRPr lang="ru-RU" sz="1400" smtClean="0"/>
          </a:p>
          <a:p>
            <a:pPr eaLnBrk="1" hangingPunct="1"/>
            <a:endParaRPr lang="ru-RU" sz="1400" smtClean="0"/>
          </a:p>
        </p:txBody>
      </p:sp>
      <p:pic>
        <p:nvPicPr>
          <p:cNvPr id="17411" name="Picture 4" descr="P11409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052513"/>
            <a:ext cx="2233612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P11403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57563"/>
            <a:ext cx="17287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P11403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3357563"/>
            <a:ext cx="198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P11403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3357563"/>
            <a:ext cx="19446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 descr="P11308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55875" y="5084763"/>
            <a:ext cx="252095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Составление рассказов</a:t>
            </a:r>
            <a:r>
              <a:rPr lang="ru-RU" smtClean="0"/>
              <a:t> </a:t>
            </a:r>
          </a:p>
        </p:txBody>
      </p:sp>
      <p:sp>
        <p:nvSpPr>
          <p:cNvPr id="18434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60400" y="4918075"/>
            <a:ext cx="6989763" cy="1177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      Формирование умение рассматривать предметы, выделяя их признаки, свойства, качества и действия. Формировать умение составлять совместный с воспитателем описательный рассказ. Упражнять в употреблении предлогов, их согласовании с именем существительным. Развивать память, слуховое внимание, речь. </a:t>
            </a:r>
          </a:p>
        </p:txBody>
      </p:sp>
      <p:pic>
        <p:nvPicPr>
          <p:cNvPr id="18435" name="Picture 4" descr="P11302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96975"/>
            <a:ext cx="2016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P11401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196975"/>
            <a:ext cx="208915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P114016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1196975"/>
            <a:ext cx="2089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P11403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997200"/>
            <a:ext cx="2089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P11409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2997200"/>
            <a:ext cx="215900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P11409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8625" y="2997200"/>
            <a:ext cx="2087563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358775" y="227013"/>
            <a:ext cx="7337425" cy="346075"/>
          </a:xfrm>
        </p:spPr>
        <p:txBody>
          <a:bodyPr/>
          <a:lstStyle/>
          <a:p>
            <a:pPr eaLnBrk="1" hangingPunct="1"/>
            <a:r>
              <a:rPr lang="ru-RU" sz="1800" b="1" smtClean="0"/>
              <a:t>Открытое занятие по развитию речи.</a:t>
            </a:r>
            <a:r>
              <a:rPr lang="ru-RU" sz="1800" smtClean="0"/>
              <a:t> «В мире профессий».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92150"/>
            <a:ext cx="8218487" cy="14684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400" b="1" smtClean="0"/>
              <a:t>Цели:</a:t>
            </a:r>
            <a:endParaRPr lang="ru-RU" sz="1400" smtClean="0"/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закрепить знания детей о профессиях (врач, водитель, продавец, воспитатель, почтальон и т.д.), об орудиях труда; формировать умение составлять связный рассказ с помощью схемы; разучить стихотворение «Мой мишка» с помощью мнемотаблицы.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Развивать речь, наблюдательность, сообразительность, умение соотносить картинку с символом.</a:t>
            </a:r>
          </a:p>
          <a:p>
            <a:pPr eaLnBrk="1" hangingPunct="1">
              <a:lnSpc>
                <a:spcPct val="80000"/>
              </a:lnSpc>
            </a:pPr>
            <a:r>
              <a:rPr lang="ru-RU" sz="1400" smtClean="0"/>
              <a:t>Воспитывать интерес к различным профессиям.</a:t>
            </a:r>
          </a:p>
        </p:txBody>
      </p:sp>
      <p:pic>
        <p:nvPicPr>
          <p:cNvPr id="19459" name="Picture 4" descr="P1140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205038"/>
            <a:ext cx="2628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P11409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205038"/>
            <a:ext cx="2559050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P11409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2205038"/>
            <a:ext cx="23764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P11409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365625"/>
            <a:ext cx="248285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DSCN09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4365625"/>
            <a:ext cx="2471738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2" descr="DSCN09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43213" y="4437063"/>
            <a:ext cx="2397125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654050" y="239713"/>
            <a:ext cx="6738938" cy="288925"/>
          </a:xfrm>
        </p:spPr>
        <p:txBody>
          <a:bodyPr/>
          <a:lstStyle/>
          <a:p>
            <a:pPr eaLnBrk="1" hangingPunct="1"/>
            <a:r>
              <a:rPr lang="ru-RU" sz="1600" b="1" smtClean="0"/>
              <a:t>Открытое занятие по развитию речи  «Путешествие в сказку».</a:t>
            </a:r>
            <a:r>
              <a:rPr lang="ru-RU" sz="3600" smtClean="0"/>
              <a:t>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765175"/>
            <a:ext cx="8280400" cy="129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smtClean="0"/>
              <a:t>Цель:</a:t>
            </a:r>
            <a:r>
              <a:rPr lang="ru-RU" sz="1400" smtClean="0"/>
              <a:t> формировать умение пересказывать художественное произведение при помощи метода моделирования.</a:t>
            </a:r>
            <a:endParaRPr lang="ru-RU" sz="1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b="1" smtClean="0"/>
              <a:t>Задачи</a:t>
            </a: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1.Образовательные:учить детей отвечать полным предложением, активизировать словарь, учить умению соотносить знаковые символы с образами, называть отличительные признаки диких животных.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2.Развивающие: развивать связную речь детей, умение рассуждать, воображение, мышление, логику, память.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3.Воспитательные:воспитывать любовь к русским народным сказкам, доброе отношение к книгам.</a:t>
            </a:r>
          </a:p>
        </p:txBody>
      </p:sp>
      <p:pic>
        <p:nvPicPr>
          <p:cNvPr id="20483" name="Picture 4" descr="P11401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924175"/>
            <a:ext cx="2233612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P11403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2924175"/>
            <a:ext cx="216058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P11401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781300"/>
            <a:ext cx="23034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P11302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797425"/>
            <a:ext cx="24130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P11302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4797425"/>
            <a:ext cx="2376487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P113026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4797425"/>
            <a:ext cx="24130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54000"/>
            <a:ext cx="7158038" cy="236538"/>
          </a:xfrm>
        </p:spPr>
        <p:txBody>
          <a:bodyPr/>
          <a:lstStyle/>
          <a:p>
            <a:pPr eaLnBrk="1" hangingPunct="1"/>
            <a:r>
              <a:rPr lang="ru-RU" sz="3600" smtClean="0"/>
              <a:t> </a:t>
            </a:r>
            <a:r>
              <a:rPr lang="ru-RU" sz="2000" smtClean="0"/>
              <a:t>Взаимодействие с семьей по вопросам </a:t>
            </a:r>
            <a:br>
              <a:rPr lang="ru-RU" sz="2000" smtClean="0"/>
            </a:br>
            <a:r>
              <a:rPr lang="ru-RU" sz="2000" smtClean="0"/>
              <a:t>речевого развития детей.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/>
              <a:t>Одним из условий нормального развития ребенка и его дальнейшего успешного обучения в школе является полноценное формирование речи в дошкольном возрасте. Взаимодействие детского сада и семьи по вопросам полноценного речевого развития ребенка - еще одно необходимое условие.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Мною были разработаны необходимые рекомендации по речевому развитию детей и размещены в “уголках для родителей”,а именно: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-игровые дыхательные упражнения, направленные на развитие речевого дыхания;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-пальчиковые игры и упражнения;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-игры, направленные на обогащение словаря, развитие грамматического строя речи;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-листовки с рекомендациями;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-дидактические игры на развитие связного высказывания.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/>
              <a:t>- Проводились консультации по развитию речевого дыхания и мелкой моторики рук.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P11500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04813"/>
            <a:ext cx="6913562" cy="518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94</TotalTime>
  <Words>403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Blackadder ITC</vt:lpstr>
      <vt:lpstr>Кимоно</vt:lpstr>
      <vt:lpstr>Кимоно</vt:lpstr>
      <vt:lpstr>Диаграмма</vt:lpstr>
      <vt:lpstr>Проект по развитию связной речи детей среднего возраста.</vt:lpstr>
      <vt:lpstr>Выполнение различных заданий по формированию связной монологической речи, составление и разгадывание загадок, разучивание потешек, прибауток. </vt:lpstr>
      <vt:lpstr>Работа с «Чудо-деревом» </vt:lpstr>
      <vt:lpstr>Работа с дидактическими играми</vt:lpstr>
      <vt:lpstr>Составление рассказов </vt:lpstr>
      <vt:lpstr>Открытое занятие по развитию речи. «В мире профессий».</vt:lpstr>
      <vt:lpstr>Открытое занятие по развитию речи  «Путешествие в сказку». </vt:lpstr>
      <vt:lpstr> Взаимодействие с семьей по вопросам  речевого развития детей.</vt:lpstr>
      <vt:lpstr>Слайд 9</vt:lpstr>
      <vt:lpstr>Диагностика </vt:lpstr>
      <vt:lpstr>Результаты диагностики</vt:lpstr>
      <vt:lpstr>     Спасибо за внимание!!!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развитию связной речи детей среднего возраста</dc:title>
  <dc:creator>Kray</dc:creator>
  <cp:lastModifiedBy>Kray</cp:lastModifiedBy>
  <cp:revision>22</cp:revision>
  <dcterms:created xsi:type="dcterms:W3CDTF">2017-03-17T17:14:14Z</dcterms:created>
  <dcterms:modified xsi:type="dcterms:W3CDTF">2017-09-03T18:02:51Z</dcterms:modified>
</cp:coreProperties>
</file>