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1" r:id="rId16"/>
    <p:sldId id="282" r:id="rId17"/>
    <p:sldId id="284" r:id="rId18"/>
    <p:sldId id="285" r:id="rId19"/>
    <p:sldId id="286" r:id="rId20"/>
    <p:sldId id="287" r:id="rId21"/>
    <p:sldId id="288" r:id="rId22"/>
    <p:sldId id="289" r:id="rId23"/>
  </p:sldIdLst>
  <p:sldSz cx="9144000" cy="6858000" type="screen4x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>
      <p:cViewPr varScale="1">
        <p:scale>
          <a:sx n="74" d="100"/>
          <a:sy n="74" d="100"/>
        </p:scale>
        <p:origin x="129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LunaMas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0338" y="4581525"/>
            <a:ext cx="6443662" cy="11525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1275" y="5876925"/>
            <a:ext cx="5292725" cy="76517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9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4975" y="260350"/>
            <a:ext cx="2128838" cy="6337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6237287" cy="6337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80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8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13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288" y="1268413"/>
            <a:ext cx="4183062" cy="5329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30750" y="1268413"/>
            <a:ext cx="4183063" cy="5329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29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2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1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290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3830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88802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LunaSlaid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60350"/>
            <a:ext cx="6573838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268413"/>
            <a:ext cx="85185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48681"/>
            <a:ext cx="7886700" cy="1152127"/>
          </a:xfrm>
        </p:spPr>
        <p:txBody>
          <a:bodyPr/>
          <a:lstStyle/>
          <a:p>
            <a:r>
              <a:rPr lang="ru-RU" sz="2000" i="1" dirty="0"/>
              <a:t>Муниципальное дошкольное образовательное учреждение детский сад </a:t>
            </a:r>
            <a:r>
              <a:rPr lang="ru-RU" sz="2000" i="1" dirty="0" smtClean="0"/>
              <a:t>№10 «Ивушка»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988841"/>
            <a:ext cx="7886700" cy="410081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на тему: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регионального компонента в образовательном процессе ДОУ»</a:t>
            </a: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Головинова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М.А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Воспитатель МБДОУ д\с № 10 «Ивушка»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2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548679"/>
            <a:ext cx="7886700" cy="1656185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коллектива к реализации регионального компонента дошкольного образования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844825"/>
            <a:ext cx="7886700" cy="424482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Начиная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по региональному компоненту, педагог сам должен знать культурные, исторические, природные, этнографические особенности региона, где он живет, чтобы привить дошкольникам  любовь и уважение к народным традициям  своего региона. 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942426"/>
            <a:ext cx="4462659" cy="238983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339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404665"/>
            <a:ext cx="7886700" cy="1728191"/>
          </a:xfrm>
        </p:spPr>
        <p:txBody>
          <a:bodyPr/>
          <a:lstStyle/>
          <a:p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эффективного взаимодействия дошкольного образовательного учреждения и социума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844824"/>
            <a:ext cx="7886700" cy="4680519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 не может успешно реализовывать свою деятельность и развиваться без широкого сотрудничества с социумом на уровне социального партнерства (музеи, театры, фольклорные группы и т.п.)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17" y="3660985"/>
            <a:ext cx="3000921" cy="2250691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861048"/>
            <a:ext cx="2758883" cy="2069162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0565" y="4299635"/>
            <a:ext cx="2675383" cy="219975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544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476673"/>
            <a:ext cx="7886700" cy="1152128"/>
          </a:xfrm>
        </p:spPr>
        <p:txBody>
          <a:bodyPr/>
          <a:lstStyle/>
          <a:p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регионального компонента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484785"/>
            <a:ext cx="7886700" cy="460486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Большое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в приобщении дошкольников к культуре родного края  занимают народные праздники и традиции, которые изучаются  во время подготовки к календарно-обрядовым  праздникам: Рождество, Новый год, Масленица,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06"/>
          <a:stretch/>
        </p:blipFill>
        <p:spPr>
          <a:xfrm>
            <a:off x="215583" y="3356992"/>
            <a:ext cx="2833071" cy="2478483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009" y="3803133"/>
            <a:ext cx="2139702" cy="2852936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522" y="3476830"/>
            <a:ext cx="2267909" cy="268856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073256"/>
            <a:ext cx="2168992" cy="2582813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2383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404665"/>
            <a:ext cx="7886700" cy="1728191"/>
          </a:xfrm>
        </p:spPr>
        <p:txBody>
          <a:bodyPr/>
          <a:lstStyle/>
          <a:p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эффективного взаимодействия дошкольного образовательного учреждения и семьи.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700809"/>
            <a:ext cx="7886700" cy="438884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Поддержка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стороны родителей  имеет большое значение. Необходимо, чтобы процесс воспитания любви к малой родине был двусторонним.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940" y="3363768"/>
            <a:ext cx="1981372" cy="290194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6260" y="3275992"/>
            <a:ext cx="2211710" cy="272363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894" y="3944803"/>
            <a:ext cx="3202783" cy="207648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781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332657"/>
            <a:ext cx="7886700" cy="1656184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омплексно-тематическое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планирование, которое включает в себя 5 блоков: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484785"/>
            <a:ext cx="8340600" cy="4604866"/>
          </a:xfrm>
        </p:spPr>
        <p:txBody>
          <a:bodyPr/>
          <a:lstStyle/>
          <a:p>
            <a:pPr lvl="0"/>
            <a:endParaRPr lang="ru-RU" b="1" u="sng" dirty="0" smtClean="0"/>
          </a:p>
          <a:p>
            <a:pPr lvl="0"/>
            <a:r>
              <a:rPr lang="ru-RU" b="1" dirty="0" smtClean="0"/>
              <a:t>1. ГОРОД</a:t>
            </a:r>
            <a:r>
              <a:rPr lang="ru-RU" b="1" dirty="0"/>
              <a:t>. ДОСТОПРИМЕЧАТЕЛЬНОСТИ. ИСТО</a:t>
            </a:r>
            <a:r>
              <a:rPr lang="en-US" b="1" dirty="0" smtClean="0"/>
              <a:t>РИЯ</a:t>
            </a:r>
            <a:endParaRPr lang="ru-RU" b="1" dirty="0" smtClean="0"/>
          </a:p>
          <a:p>
            <a:pPr lvl="0"/>
            <a:endParaRPr lang="ru-RU" dirty="0"/>
          </a:p>
          <a:p>
            <a:pPr lvl="0"/>
            <a:r>
              <a:rPr lang="ru-RU" b="1" dirty="0" smtClean="0"/>
              <a:t>2. </a:t>
            </a:r>
            <a:r>
              <a:rPr lang="en-US" b="1" dirty="0" smtClean="0"/>
              <a:t>ПРИРОДА</a:t>
            </a:r>
            <a:r>
              <a:rPr lang="ru-RU" b="1" dirty="0" smtClean="0"/>
              <a:t> </a:t>
            </a:r>
            <a:r>
              <a:rPr lang="ru-RU" b="1" dirty="0"/>
              <a:t>РОДНОГО </a:t>
            </a:r>
            <a:r>
              <a:rPr lang="ru-RU" b="1" dirty="0" smtClean="0"/>
              <a:t>ГОРОДА</a:t>
            </a:r>
          </a:p>
          <a:p>
            <a:pPr lvl="0"/>
            <a:endParaRPr lang="ru-RU" dirty="0"/>
          </a:p>
          <a:p>
            <a:pPr lvl="0"/>
            <a:r>
              <a:rPr lang="ru-RU" b="1" dirty="0" smtClean="0"/>
              <a:t>3. </a:t>
            </a:r>
            <a:r>
              <a:rPr lang="en-US" b="1" dirty="0" smtClean="0"/>
              <a:t>МИР ПРОФЕССИЙ</a:t>
            </a:r>
            <a:endParaRPr lang="ru-RU" b="1" dirty="0" smtClean="0"/>
          </a:p>
          <a:p>
            <a:pPr lvl="0"/>
            <a:endParaRPr lang="ru-RU" dirty="0"/>
          </a:p>
          <a:p>
            <a:pPr lvl="0"/>
            <a:r>
              <a:rPr lang="ru-RU" b="1" dirty="0" smtClean="0"/>
              <a:t>4. </a:t>
            </a:r>
            <a:r>
              <a:rPr lang="en-US" b="1" dirty="0" smtClean="0"/>
              <a:t>КУЛЬТУРА</a:t>
            </a:r>
            <a:r>
              <a:rPr lang="en-US" b="1" dirty="0"/>
              <a:t>, ОТДЫХ, </a:t>
            </a:r>
            <a:r>
              <a:rPr lang="en-US" b="1" dirty="0" smtClean="0"/>
              <a:t>СПОРТ</a:t>
            </a:r>
            <a:endParaRPr lang="ru-RU" b="1" dirty="0" smtClean="0"/>
          </a:p>
          <a:p>
            <a:pPr lvl="0"/>
            <a:endParaRPr lang="ru-RU" dirty="0"/>
          </a:p>
          <a:p>
            <a:r>
              <a:rPr lang="ru-RU" b="1" dirty="0" smtClean="0"/>
              <a:t>5. ЗНАМЕНИТЫЕ </a:t>
            </a:r>
            <a:r>
              <a:rPr lang="ru-RU" b="1" dirty="0"/>
              <a:t>ЛЮДИ </a:t>
            </a:r>
            <a:r>
              <a:rPr lang="ru-RU" b="1" dirty="0" smtClean="0"/>
              <a:t>НАШЕЙ СТАНИЦЫ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5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7"/>
            <a:ext cx="8424936" cy="936103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FFFF00"/>
                </a:solidFill>
              </a:rPr>
              <a:t>При реализации регионального компонента большую роль </a:t>
            </a:r>
            <a:r>
              <a:rPr lang="ru-RU" sz="2400" b="1" dirty="0" smtClean="0">
                <a:solidFill>
                  <a:srgbClr val="FFFF00"/>
                </a:solidFill>
              </a:rPr>
              <a:t>играет организация  </a:t>
            </a:r>
            <a:r>
              <a:rPr lang="ru-RU" sz="2400" b="1" dirty="0">
                <a:solidFill>
                  <a:srgbClr val="FFFF00"/>
                </a:solidFill>
              </a:rPr>
              <a:t>проектной деятельности.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43305"/>
            <a:ext cx="8392925" cy="48208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совместно с родителями были  осуществлены следующие проекты: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«Калина красная»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«Россия моя мастеровая»,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флага России»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321496"/>
            <a:ext cx="2088232" cy="278430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174" y="3873438"/>
            <a:ext cx="2067694" cy="275692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926" y="3848657"/>
            <a:ext cx="2085358" cy="2781706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98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4290"/>
            <a:ext cx="7886700" cy="1857388"/>
          </a:xfrm>
        </p:spPr>
        <p:txBody>
          <a:bodyPr/>
          <a:lstStyle/>
          <a:p>
            <a:pPr algn="just"/>
            <a:r>
              <a:rPr lang="ru-RU" sz="2000" dirty="0"/>
              <a:t>Д</a:t>
            </a:r>
            <a:r>
              <a:rPr lang="ru-RU" sz="2000" dirty="0" smtClean="0"/>
              <a:t>ля </a:t>
            </a:r>
            <a:r>
              <a:rPr lang="ru-RU" sz="2000" dirty="0"/>
              <a:t>обеспечения реализации регионального компонента </a:t>
            </a:r>
            <a:r>
              <a:rPr lang="ru-RU" sz="2000" dirty="0" smtClean="0"/>
              <a:t>важно </a:t>
            </a:r>
            <a:r>
              <a:rPr lang="ru-RU" sz="2000" dirty="0"/>
              <a:t>создать эстетически привлекательную </a:t>
            </a:r>
            <a:r>
              <a:rPr lang="ru-RU" sz="2000" b="1" i="1" dirty="0">
                <a:solidFill>
                  <a:srgbClr val="FFFF00"/>
                </a:solidFill>
              </a:rPr>
              <a:t>образовательно-культурную среду</a:t>
            </a:r>
            <a:r>
              <a:rPr lang="ru-RU" sz="2000" i="1" dirty="0">
                <a:solidFill>
                  <a:srgbClr val="FFFF00"/>
                </a:solidFill>
              </a:rPr>
              <a:t>,</a:t>
            </a:r>
            <a:r>
              <a:rPr lang="ru-RU" sz="2000" dirty="0"/>
              <a:t> направленную, прежде всего, на обеспечение духовно-нравственного развития и воспитания детей в соответствии с требованиями ФГОС ДО.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643314"/>
            <a:ext cx="2707713" cy="2389614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C:\Users\Lenov\Desktop\IMG_20170124_1446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000504"/>
            <a:ext cx="2857520" cy="216695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51" name="Picture 3" descr="C:\Users\Lenov\Desktop\IMG_20170124_1446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143116"/>
            <a:ext cx="2775877" cy="1943114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8" name="Picture 2" descr="C:\Users\Lenov\Desktop\IMG_20170124_1451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546" y="4500570"/>
            <a:ext cx="2689430" cy="185738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6773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124744"/>
            <a:ext cx="7886700" cy="1512167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Просмотры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спектаклей, участие в фольклорных и обрядовых праздниках («Осенние посиделки», «Святки», «Рождество», «Пасхальное воскресенье» и др.) позволяют формировать у ребят знания о родном городе, о творческих людях и коллективах. </a:t>
            </a:r>
            <a:b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348880"/>
            <a:ext cx="7886700" cy="42484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2644" y="3021406"/>
            <a:ext cx="2747877" cy="2903417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2357430"/>
            <a:ext cx="2868587" cy="1912391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570578"/>
            <a:ext cx="2868587" cy="1912391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073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60649"/>
            <a:ext cx="7886700" cy="2304256"/>
          </a:xfrm>
        </p:spPr>
        <p:txBody>
          <a:bodyPr/>
          <a:lstStyle/>
          <a:p>
            <a:pPr algn="r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FFFF00"/>
                </a:solidFill>
              </a:rPr>
              <a:t>При </a:t>
            </a:r>
            <a:r>
              <a:rPr lang="ru-RU" sz="2400" dirty="0">
                <a:solidFill>
                  <a:srgbClr val="FFFF00"/>
                </a:solidFill>
              </a:rPr>
              <a:t>изучении краеведческих традиций К</a:t>
            </a:r>
            <a:r>
              <a:rPr lang="ru-RU" sz="2400" dirty="0" smtClean="0">
                <a:solidFill>
                  <a:srgbClr val="FFFF00"/>
                </a:solidFill>
              </a:rPr>
              <a:t>раснодарского </a:t>
            </a:r>
            <a:r>
              <a:rPr lang="ru-RU" sz="2400" dirty="0">
                <a:solidFill>
                  <a:srgbClr val="FFFF00"/>
                </a:solidFill>
              </a:rPr>
              <a:t>края стараемся  эффективнее организовать общение с родителями, чтобы семья и детский сад осуществляли единый комплекс воспитательных воздействий, направленных на ознакомление детей с родным </a:t>
            </a:r>
            <a:r>
              <a:rPr lang="ru-RU" sz="2400" dirty="0" smtClean="0">
                <a:solidFill>
                  <a:srgbClr val="FFFF00"/>
                </a:solidFill>
              </a:rPr>
              <a:t>краем.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564905"/>
            <a:ext cx="7886700" cy="41044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96"/>
          <a:stretch/>
        </p:blipFill>
        <p:spPr>
          <a:xfrm>
            <a:off x="251520" y="2736256"/>
            <a:ext cx="2303032" cy="283706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165" y="4293096"/>
            <a:ext cx="3195620" cy="2130413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09"/>
          <a:stretch/>
        </p:blipFill>
        <p:spPr>
          <a:xfrm>
            <a:off x="6218841" y="2708920"/>
            <a:ext cx="2512575" cy="286440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723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16632"/>
            <a:ext cx="7886700" cy="2016223"/>
          </a:xfrm>
        </p:spPr>
        <p:txBody>
          <a:bodyPr/>
          <a:lstStyle/>
          <a:p>
            <a:pPr algn="just"/>
            <a:r>
              <a:rPr lang="ru-RU" sz="2400" b="1" dirty="0">
                <a:solidFill>
                  <a:srgbClr val="FFFF00"/>
                </a:solidFill>
              </a:rPr>
              <a:t>Результативность работы по реализации регионального компонента предполагает, что  в  процессе формирования основ краеведения ребенок: </a:t>
            </a:r>
            <a:br>
              <a:rPr lang="ru-RU" sz="2400" b="1" dirty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700808"/>
            <a:ext cx="8052568" cy="4896543"/>
          </a:xfrm>
        </p:spPr>
        <p:txBody>
          <a:bodyPr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приобретает определенную систему знаний о связи и взаимозависимости человека, животных, растительного мира и мира людей родного края, об особенностях общения человека с окружающим миром и  воздействии этого взаимодействия на него самого;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овладевает представлениями о себе, своей семье, своей принадлежности к определенной нации, элементарной историей своего рода;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определяет свою социальную роль; 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имеет элементарные представления об истории родного города, его достопримечательностях;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обогащает словарный запас, развивает память, мышление, воображение;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учится рационально использовать навыки в самостоятельной деятельности;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приобретает доброжелательность, чуткость, навыки сотрудничества в процессе общения друг с другом;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развивает самостоятельность, творчество, инициативность;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680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350"/>
            <a:ext cx="8446269" cy="6120978"/>
          </a:xfrm>
        </p:spPr>
        <p:txBody>
          <a:bodyPr/>
          <a:lstStyle/>
          <a:p>
            <a:r>
              <a:rPr lang="ru-RU" sz="3600" dirty="0"/>
              <a:t>Содержание регионального компонента дошкольного образования призвано способствовать формированию у дошкольников духовно-нравственных ориентаций, развитию их творческого </a:t>
            </a:r>
            <a:r>
              <a:rPr lang="ru-RU" sz="3600" dirty="0" smtClean="0"/>
              <a:t>потенциала</a:t>
            </a:r>
            <a:r>
              <a:rPr lang="ru-RU" sz="3600" dirty="0"/>
              <a:t> </a:t>
            </a:r>
            <a:r>
              <a:rPr lang="ru-RU" sz="3600" dirty="0" smtClean="0"/>
              <a:t>в </a:t>
            </a:r>
            <a:r>
              <a:rPr lang="ru-RU" sz="3600" dirty="0"/>
              <a:t>условиях многонациональной среды.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676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332655"/>
            <a:ext cx="7886700" cy="208823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Вывод</a:t>
            </a:r>
            <a:r>
              <a:rPr lang="ru-RU" sz="2400" b="1" dirty="0">
                <a:solidFill>
                  <a:srgbClr val="FFFF00"/>
                </a:solidFill>
              </a:rPr>
              <a:t>: </a:t>
            </a:r>
            <a:r>
              <a:rPr lang="ru-RU" sz="2400" b="1" dirty="0" smtClean="0">
                <a:solidFill>
                  <a:srgbClr val="FFFF00"/>
                </a:solidFill>
              </a:rPr>
              <a:t>реализация </a:t>
            </a:r>
            <a:r>
              <a:rPr lang="ru-RU" sz="2400" b="1" dirty="0">
                <a:solidFill>
                  <a:srgbClr val="FFFF00"/>
                </a:solidFill>
              </a:rPr>
              <a:t>регионального компонента в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rgbClr val="FFFF00"/>
                </a:solidFill>
              </a:rPr>
              <a:t>развитии дошкольников, построенная в системе будет способствовать достижению </a:t>
            </a:r>
            <a:r>
              <a:rPr lang="ru-RU" sz="2400" b="1" dirty="0" smtClean="0">
                <a:solidFill>
                  <a:srgbClr val="FFFF00"/>
                </a:solidFill>
              </a:rPr>
              <a:t>следующих </a:t>
            </a:r>
            <a:r>
              <a:rPr lang="ru-RU" sz="2400" b="1" dirty="0">
                <a:solidFill>
                  <a:srgbClr val="FFFF00"/>
                </a:solidFill>
              </a:rPr>
              <a:t>целевых ориентиров </a:t>
            </a:r>
            <a:r>
              <a:rPr lang="ru-RU" sz="2400" b="1" dirty="0" smtClean="0">
                <a:solidFill>
                  <a:srgbClr val="FFFF00"/>
                </a:solidFill>
              </a:rPr>
              <a:t>ФГОС ДО: </a:t>
            </a:r>
            <a:r>
              <a:rPr lang="ru-RU" sz="2400" b="1" dirty="0">
                <a:solidFill>
                  <a:srgbClr val="FFFF00"/>
                </a:solidFill>
              </a:rPr>
              <a:t/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 </a:t>
            </a:r>
            <a:endParaRPr lang="ru-RU" sz="20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132856"/>
            <a:ext cx="7886700" cy="4320480"/>
          </a:xfrm>
        </p:spPr>
        <p:txBody>
          <a:bodyPr/>
          <a:lstStyle/>
          <a:p>
            <a:pPr algn="just"/>
            <a:r>
              <a:rPr lang="ru-RU" b="1" dirty="0"/>
              <a:t>- ребенок овладевает установкой положительного отношения к миру, к разным видам труда, другим людям и самому себе, обладает чувством собственного достоинства;</a:t>
            </a:r>
          </a:p>
          <a:p>
            <a:pPr algn="just"/>
            <a:r>
              <a:rPr lang="ru-RU" b="1" dirty="0"/>
              <a:t>-различает условную и реальную  ситуации, умеет подчиняться разным правилам и социальным нормам;</a:t>
            </a:r>
          </a:p>
          <a:p>
            <a:pPr algn="just"/>
            <a:r>
              <a:rPr lang="ru-RU" b="1" dirty="0"/>
              <a:t>-обладает начальными знаниями о себе, о природном и социальном мире, в котором он живет. 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71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332657"/>
            <a:ext cx="7886700" cy="1080119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980728"/>
            <a:ext cx="8162954" cy="5472607"/>
          </a:xfrm>
        </p:spPr>
        <p:txBody>
          <a:bodyPr/>
          <a:lstStyle/>
          <a:p>
            <a:pPr algn="just"/>
            <a:r>
              <a:rPr lang="ru-RU" sz="1800" dirty="0"/>
              <a:t>1.Буре Р.С. Социально-нравственное воспитание дошкольников. Методическое пособие/ </a:t>
            </a:r>
            <a:r>
              <a:rPr lang="ru-RU" sz="1800" dirty="0" err="1"/>
              <a:t>Р.С.Буре</a:t>
            </a:r>
            <a:r>
              <a:rPr lang="ru-RU" sz="1800" dirty="0"/>
              <a:t> – </a:t>
            </a:r>
            <a:r>
              <a:rPr lang="ru-RU" sz="1800" dirty="0" err="1"/>
              <a:t>М.:Мозаика-Синтез</a:t>
            </a:r>
            <a:r>
              <a:rPr lang="ru-RU" sz="1800" dirty="0"/>
              <a:t>, 2011. – 80 с.</a:t>
            </a:r>
          </a:p>
          <a:p>
            <a:r>
              <a:rPr lang="ru-RU" sz="1800" b="1" dirty="0" smtClean="0"/>
              <a:t>2. </a:t>
            </a:r>
            <a:r>
              <a:rPr lang="ru-RU" altLang="ru-RU" sz="1800" i="1" dirty="0" err="1" smtClean="0"/>
              <a:t>Соломенникова</a:t>
            </a:r>
            <a:r>
              <a:rPr lang="ru-RU" altLang="ru-RU" sz="1800" i="1" dirty="0"/>
              <a:t>, О. А. Экологическое воспитание в детском саду. Программа и методиче­ские рекомендации. Для занятий с детьми 2-7 лет / О. А. </a:t>
            </a:r>
            <a:r>
              <a:rPr lang="ru-RU" altLang="ru-RU" sz="1800" i="1" dirty="0" err="1"/>
              <a:t>Соломенникова</a:t>
            </a:r>
            <a:r>
              <a:rPr lang="ru-RU" altLang="ru-RU" sz="1800" i="1" dirty="0"/>
              <a:t>. - М.: Мозаика-Синтез, 2005.</a:t>
            </a:r>
          </a:p>
          <a:p>
            <a:r>
              <a:rPr lang="ru-RU" altLang="ru-RU" sz="1800" i="1" dirty="0" smtClean="0"/>
              <a:t>3.Дыбина</a:t>
            </a:r>
            <a:r>
              <a:rPr lang="ru-RU" altLang="ru-RU" sz="1800" i="1" dirty="0"/>
              <a:t>, О. Б. </a:t>
            </a:r>
            <a:r>
              <a:rPr lang="ru-RU" altLang="ru-RU" sz="1800" dirty="0"/>
              <a:t>Ребенок и окружающий мир. Программа и методические рекомендации / О. Б. </a:t>
            </a:r>
            <a:r>
              <a:rPr lang="ru-RU" altLang="ru-RU" sz="1800" dirty="0" err="1"/>
              <a:t>Дыбина</a:t>
            </a:r>
            <a:r>
              <a:rPr lang="ru-RU" altLang="ru-RU" sz="1800" dirty="0"/>
              <a:t>. - М.: Мозаика-Синтез, 2008.</a:t>
            </a:r>
          </a:p>
          <a:p>
            <a:r>
              <a:rPr lang="ru-RU" altLang="ru-RU" sz="1800" i="1" dirty="0" smtClean="0"/>
              <a:t>4.Зацепина</a:t>
            </a:r>
            <a:r>
              <a:rPr lang="ru-RU" altLang="ru-RU" sz="1800" i="1" dirty="0"/>
              <a:t>, М. Б. </a:t>
            </a:r>
            <a:r>
              <a:rPr lang="ru-RU" altLang="ru-RU" sz="1800" dirty="0"/>
              <a:t>Музыкальное воспитание в детском саду. Программа и методические ре­комендации / М. Б. </a:t>
            </a:r>
            <a:r>
              <a:rPr lang="ru-RU" altLang="ru-RU" sz="1800" dirty="0" err="1"/>
              <a:t>Зацепина</a:t>
            </a:r>
            <a:r>
              <a:rPr lang="ru-RU" altLang="ru-RU" sz="1800" dirty="0"/>
              <a:t>. - М.: Мозаика-Синтез, 2008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dirty="0" smtClean="0"/>
              <a:t>5. Сборник из опыта работы районных служб, ДОУ, «Ты, Кубань, ты-наша Родина»</a:t>
            </a:r>
          </a:p>
          <a:p>
            <a:r>
              <a:rPr lang="ru-RU" altLang="ru-RU" sz="1800" dirty="0" smtClean="0"/>
              <a:t>6. </a:t>
            </a:r>
            <a:r>
              <a:rPr lang="ru-RU" altLang="ru-RU" sz="1800" dirty="0" err="1" smtClean="0"/>
              <a:t>Ситдикова</a:t>
            </a:r>
            <a:r>
              <a:rPr lang="ru-RU" altLang="ru-RU" sz="1800" dirty="0" smtClean="0"/>
              <a:t> Н.В. «Моя Кубань» </a:t>
            </a:r>
          </a:p>
          <a:p>
            <a:r>
              <a:rPr lang="ru-RU" altLang="ru-RU" sz="1800" dirty="0" smtClean="0"/>
              <a:t>7. </a:t>
            </a:r>
            <a:r>
              <a:rPr lang="ru-RU" altLang="ru-RU" sz="1800" dirty="0" err="1" smtClean="0"/>
              <a:t>Гринь</a:t>
            </a:r>
            <a:r>
              <a:rPr lang="ru-RU" altLang="ru-RU" sz="1800" dirty="0" smtClean="0"/>
              <a:t> Л. «Природа родного края»</a:t>
            </a:r>
          </a:p>
          <a:p>
            <a:r>
              <a:rPr lang="ru-RU" altLang="ru-RU" sz="1800" dirty="0" smtClean="0"/>
              <a:t>8. Маркова В.А. Данилина Л.М «»Воспитание у дошкольников любви к малой Родине»</a:t>
            </a:r>
            <a:endParaRPr lang="ru-RU" altLang="ru-RU" sz="1800" dirty="0"/>
          </a:p>
          <a:p>
            <a:r>
              <a:rPr lang="ru-RU" altLang="ru-RU" sz="1800" dirty="0" smtClean="0"/>
              <a:t>9.Интернет </a:t>
            </a:r>
            <a:r>
              <a:rPr lang="ru-RU" altLang="ru-RU" sz="1800" dirty="0"/>
              <a:t>-ресурсы</a:t>
            </a:r>
          </a:p>
          <a:p>
            <a:endParaRPr lang="ru-RU" sz="1800" dirty="0"/>
          </a:p>
          <a:p>
            <a:r>
              <a:rPr lang="ru-RU" sz="1800" dirty="0"/>
              <a:t> 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283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367924"/>
            <a:ext cx="4980864" cy="39993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7"/>
            <a:ext cx="7886700" cy="3153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863233"/>
            <a:ext cx="7886700" cy="150018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4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88641"/>
            <a:ext cx="8196584" cy="1224135"/>
          </a:xfrm>
        </p:spPr>
        <p:txBody>
          <a:bodyPr/>
          <a:lstStyle/>
          <a:p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пунктом 2.6.ФГОС ДО содержание  образовательной области  «Социально-коммуникативное развитие» направлено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12777"/>
            <a:ext cx="8784976" cy="5112568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-усвоение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 и ценностей принятых в обществе, включая моральные и нравственные ценности развитие общения и взаимодействия ребенка со взрослыми и сверстниками;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самостоятельности, целенаправленности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собственных действий, развитие социального и эмоционального интеллекта, эмоциональной отзывчивости, сопереживания, формирование к готовности к совместной деятельности со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уважительного отношения и чувства принадлежности к своей семье и к сообществу детей и взрослых в Организации;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позитивных установок к различным видам труда и творчества; формирование основ в быту, социуме, природе.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3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60649"/>
            <a:ext cx="7886700" cy="1728191"/>
          </a:xfrm>
        </p:spPr>
        <p:txBody>
          <a:bodyPr/>
          <a:lstStyle/>
          <a:p>
            <a:r>
              <a:rPr lang="ru-RU" sz="28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регионального компонента как одного из средств социализации дошкольников предполагает следующее: </a:t>
            </a:r>
            <a:br>
              <a:rPr lang="ru-RU" sz="28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00808"/>
            <a:ext cx="8712968" cy="4968551"/>
          </a:xfrm>
        </p:spPr>
        <p:txBody>
          <a:bodyPr/>
          <a:lstStyle/>
          <a:p>
            <a:pPr algn="just"/>
            <a:r>
              <a:rPr lang="ru-RU" sz="1800" b="1" dirty="0" smtClean="0">
                <a:solidFill>
                  <a:schemeClr val="accent3"/>
                </a:solidFill>
              </a:rPr>
              <a:t>1.Ознакомление </a:t>
            </a:r>
            <a:r>
              <a:rPr lang="ru-RU" sz="1800" b="1" dirty="0">
                <a:solidFill>
                  <a:schemeClr val="accent3"/>
                </a:solidFill>
              </a:rPr>
              <a:t>дошкольников  с родным краем в ходе реализации образовательной программы </a:t>
            </a:r>
            <a:r>
              <a:rPr lang="ru-RU" sz="1800" b="1" dirty="0" smtClean="0">
                <a:solidFill>
                  <a:schemeClr val="accent3"/>
                </a:solidFill>
              </a:rPr>
              <a:t>ДОУ.</a:t>
            </a:r>
            <a:endParaRPr lang="ru-RU" sz="1800" b="1" dirty="0">
              <a:solidFill>
                <a:schemeClr val="accent3"/>
              </a:solidFill>
            </a:endParaRPr>
          </a:p>
          <a:p>
            <a:pPr algn="just"/>
            <a:r>
              <a:rPr lang="ru-RU" sz="1800" b="1" dirty="0">
                <a:solidFill>
                  <a:schemeClr val="accent3"/>
                </a:solidFill>
              </a:rPr>
              <a:t>2. Введение регионального компонента с учётом принципа постепенного перехода  от более близкого ребёнку, личностно значимого (дом, семья) к менее близкому – культурно-историческим фактам. </a:t>
            </a:r>
          </a:p>
          <a:p>
            <a:pPr algn="just"/>
            <a:r>
              <a:rPr lang="ru-RU" sz="1800" b="1" dirty="0">
                <a:solidFill>
                  <a:schemeClr val="accent3"/>
                </a:solidFill>
              </a:rPr>
              <a:t>3. </a:t>
            </a:r>
            <a:r>
              <a:rPr lang="ru-RU" sz="1800" b="1" dirty="0" err="1">
                <a:solidFill>
                  <a:schemeClr val="accent3"/>
                </a:solidFill>
              </a:rPr>
              <a:t>Деятельностный</a:t>
            </a:r>
            <a:r>
              <a:rPr lang="ru-RU" sz="1800" b="1" dirty="0">
                <a:solidFill>
                  <a:schemeClr val="accent3"/>
                </a:solidFill>
              </a:rPr>
              <a:t> подход в приобщении детей к истории, культуре, природе родного </a:t>
            </a:r>
            <a:r>
              <a:rPr lang="ru-RU" sz="1800" b="1" dirty="0" smtClean="0">
                <a:solidFill>
                  <a:schemeClr val="accent3"/>
                </a:solidFill>
              </a:rPr>
              <a:t>края, </a:t>
            </a:r>
            <a:r>
              <a:rPr lang="ru-RU" sz="1800" b="1" dirty="0">
                <a:solidFill>
                  <a:schemeClr val="accent3"/>
                </a:solidFill>
              </a:rPr>
              <a:t>когда  дети сами выбирают деятельность, в которой они хотели бы участвовать, чтобы отразить свои чувства и представления об увиденном и услышанном. </a:t>
            </a:r>
          </a:p>
          <a:p>
            <a:pPr algn="just"/>
            <a:r>
              <a:rPr lang="ru-RU" sz="1800" b="1" dirty="0">
                <a:solidFill>
                  <a:schemeClr val="accent3"/>
                </a:solidFill>
              </a:rPr>
              <a:t>4. Взаимодействие с родителями. </a:t>
            </a:r>
          </a:p>
          <a:p>
            <a:pPr algn="just"/>
            <a:r>
              <a:rPr lang="ru-RU" sz="1800" b="1" dirty="0" smtClean="0">
                <a:solidFill>
                  <a:schemeClr val="accent3"/>
                </a:solidFill>
              </a:rPr>
              <a:t>5.Профессиональное </a:t>
            </a:r>
            <a:r>
              <a:rPr lang="ru-RU" sz="1800" b="1" dirty="0">
                <a:solidFill>
                  <a:schemeClr val="accent3"/>
                </a:solidFill>
              </a:rPr>
              <a:t>совершенствование всех участников образовательного процесса (воспитателей,  узких специалистов);</a:t>
            </a:r>
          </a:p>
          <a:p>
            <a:pPr algn="just"/>
            <a:r>
              <a:rPr lang="ru-RU" sz="1800" b="1" dirty="0" smtClean="0">
                <a:solidFill>
                  <a:schemeClr val="accent3"/>
                </a:solidFill>
              </a:rPr>
              <a:t>6.Обобщение </a:t>
            </a:r>
            <a:r>
              <a:rPr lang="ru-RU" sz="1800" b="1" dirty="0">
                <a:solidFill>
                  <a:schemeClr val="accent3"/>
                </a:solidFill>
              </a:rPr>
              <a:t>опыта педагогической деятельности, изучение эффективности инновационной деятельности и ее результатов по основным направлениям работы  с детьми, педагогами, родителями.</a:t>
            </a:r>
          </a:p>
          <a:p>
            <a:pPr algn="just"/>
            <a:endParaRPr lang="ru-RU" sz="18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7"/>
            <a:ext cx="8331076" cy="1152128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первоначальные представления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об особенностях родного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84785"/>
            <a:ext cx="8712968" cy="5112567"/>
          </a:xfrm>
        </p:spPr>
        <p:txBody>
          <a:bodyPr/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детей с особенностями и традициями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Краснодарского края;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представления 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станице: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истории, улицах, профессиях;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 именами знаменитых земляков;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знания о живой и неживой природе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края, станицы;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заложить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нравственной личности, национальной гордости и национального самосознания.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163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8640960" cy="1512167"/>
          </a:xfrm>
        </p:spPr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</a:rPr>
              <a:t>Эффективное формирование у детей основ культурно-исторического наследия возможно при соблюдении следующих факторов: </a:t>
            </a:r>
            <a:br>
              <a:rPr lang="ru-RU" sz="2400" b="1" dirty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7"/>
            <a:ext cx="8784976" cy="4676874"/>
          </a:xfrm>
        </p:spPr>
        <p:txBody>
          <a:bodyPr/>
          <a:lstStyle/>
          <a:p>
            <a:pPr marL="342900" lvl="0" indent="-342900"/>
            <a:endParaRPr lang="ru-RU" sz="25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500" dirty="0"/>
              <a:t>комплексное сочетание различных видов деятельности ребенка;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500" dirty="0"/>
              <a:t>создание условий для самореализации каждого ребенка с учетом накопленного им опыта, особенно познавательной, эмоциональной сферы;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500" dirty="0"/>
              <a:t>учет специфики организации и построения педагогического процесса;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500" dirty="0"/>
              <a:t>использование форм и методов, направленных на развитие эмоций и чувств.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88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8640960" cy="1368152"/>
          </a:xfrm>
        </p:spPr>
        <p:txBody>
          <a:bodyPr/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процесс, направленный на усвоение норм и ценностей,  принятых  в обществе  и приобщение детей к истории, культуре, природе родного края будет успешен при соблюдении следующих принципов:</a:t>
            </a:r>
            <a:b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496944" cy="4896543"/>
          </a:xfrm>
        </p:spPr>
        <p:txBody>
          <a:bodyPr/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инициативы детей в различных видах деятельности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содействия и сотрудничества детей и взрослых, признания ребенка полноценным участником образовательных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образовательной деятельности на основе индивидуальных особенностей каждого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полноценного проживания ребенком всех этапов детства, обогащения (амплификации) детского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приобщения детей к социокультурным нормам, традициям семьи общества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адекватности дошкольного образования (соответствие условий, требований, методов возрасту и особенностям развития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учета этнокультурной ситуации развития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23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5"/>
            <a:ext cx="8568952" cy="1152127"/>
          </a:xfrm>
        </p:spPr>
        <p:txBody>
          <a:bodyPr/>
          <a:lstStyle/>
          <a:p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эффективной реализации регионального компонента необходим ряд педагогических условий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8568952" cy="5184575"/>
          </a:xfrm>
        </p:spPr>
        <p:txBody>
          <a:bodyPr/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культурно-развивающей среды в ДОУ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педагогического коллектива к реализации регионального компонента дошкольного образования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эффективного взаимодействия дошкольного образовательного учреждения и социума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регионального компонента в образовательную деятельность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эффективного взаимодействия дошкольного образовательного учреждения и семьи. 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9"/>
            <a:ext cx="8640960" cy="1656184"/>
          </a:xfrm>
        </p:spPr>
        <p:txBody>
          <a:bodyPr/>
          <a:lstStyle/>
          <a:p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усвоения программного материала дошкольниками по образовательной области «социально-коммуникативное развитие» (региональный компонент)</a:t>
            </a:r>
            <a:b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8640960" cy="4968551"/>
          </a:xfrm>
        </p:spPr>
        <p:txBody>
          <a:bodyPr/>
          <a:lstStyle/>
          <a:p>
            <a:endParaRPr lang="ru-RU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52228"/>
              </p:ext>
            </p:extLst>
          </p:nvPr>
        </p:nvGraphicFramePr>
        <p:xfrm>
          <a:off x="179512" y="1700809"/>
          <a:ext cx="8784976" cy="5126614"/>
        </p:xfrm>
        <a:graphic>
          <a:graphicData uri="http://schemas.openxmlformats.org/drawingml/2006/table">
            <a:tbl>
              <a:tblPr firstRow="1" firstCol="1" bandRow="1"/>
              <a:tblGrid>
                <a:gridCol w="1524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6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3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9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5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3-4года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4-5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5-6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6-7 лет</a:t>
                      </a:r>
                      <a:endParaRPr lang="ru-RU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140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знает  свое, имя, узнает и называет взрослых в жизни и на  картинках, понимает, что у других детей тоже есть своя семья, родители</a:t>
                      </a:r>
                      <a:endParaRPr lang="ru-RU" sz="1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знает  свою фамилию, имя родителей, родственные связи и свою социальную роль, умеет вежливо обращаться по имени отчеству к педагогам;  отмечает характерные изменения в природе;  называет растения растущие на участке. называет домашний адрес, название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города(населенного пункта)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котором он живет.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знает  имя и отчество  родителей; их профессии, коротко рассказывает о них называет некоторые достопримечательности города,. называет объекты, находящиеся в микрорайоне детского сада; улицы, может самостоятельно определить маршрут от дома до детского сада на план-схеме и в пространстве знаком с  произведениями местных поэтов, художников.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имеет общие представления об истории своего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края,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символике, традициях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родной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станицы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06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Luna</Template>
  <TotalTime>655</TotalTime>
  <Words>1201</Words>
  <Application>Microsoft Office PowerPoint</Application>
  <PresentationFormat>Экран (4:3)</PresentationFormat>
  <Paragraphs>106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Муниципальное дошкольное образовательное учреждение детский сад №10 «Ивушка»</vt:lpstr>
      <vt:lpstr>Содержание регионального компонента дошкольного образования призвано способствовать формированию у дошкольников духовно-нравственных ориентаций, развитию их творческого потенциала в условиях многонациональной среды. </vt:lpstr>
      <vt:lpstr>В соответствии с пунктом 2.6.ФГОС ДО содержание  образовательной области  «Социально-коммуникативное развитие» направлено на:</vt:lpstr>
      <vt:lpstr>Использование регионального компонента как одного из средств социализации дошкольников предполагает следующее:  </vt:lpstr>
      <vt:lpstr>Цель: формировать первоначальные представления дошкольников об особенностях родного края.</vt:lpstr>
      <vt:lpstr>Эффективное формирование у детей основ культурно-исторического наследия возможно при соблюдении следующих факторов:  </vt:lpstr>
      <vt:lpstr>Образовательный процесс, направленный на усвоение норм и ценностей,  принятых  в обществе  и приобщение детей к истории, культуре, природе родного края будет успешен при соблюдении следующих принципов: </vt:lpstr>
      <vt:lpstr>Для эффективной реализации регионального компонента необходим ряд педагогических условий: </vt:lpstr>
      <vt:lpstr>Возрастные особенности усвоения программного материала дошкольниками по образовательной области «социально-коммуникативное развитие» (региональный компонент) </vt:lpstr>
      <vt:lpstr>   Подготовка педагогического коллектива к реализации регионального компонента дошкольного образования </vt:lpstr>
      <vt:lpstr>Организация эффективного взаимодействия дошкольного образовательного учреждения и социума </vt:lpstr>
      <vt:lpstr>Интеграция регионального компонента  </vt:lpstr>
      <vt:lpstr>Организация эффективного взаимодействия дошкольного образовательного учреждения и семьи.  </vt:lpstr>
      <vt:lpstr>Комплексно-тематическое планирование, которое включает в себя 5 блоков: </vt:lpstr>
      <vt:lpstr>При реализации регионального компонента большую роль играет организация  проектной деятельности. </vt:lpstr>
      <vt:lpstr>Для обеспечения реализации регионального компонента важно создать эстетически привлекательную образовательно-культурную среду, направленную, прежде всего, на обеспечение духовно-нравственного развития и воспитания детей в соответствии с требованиями ФГОС ДО. </vt:lpstr>
      <vt:lpstr> Просмотры спектаклей, участие в фольклорных и обрядовых праздниках («Осенние посиделки», «Святки», «Рождество», «Пасхальное воскресенье» и др.) позволяют формировать у ребят знания о родном городе, о творческих людях и коллективах.  </vt:lpstr>
      <vt:lpstr> При изучении краеведческих традиций Краснодарского края стараемся  эффективнее организовать общение с родителями, чтобы семья и детский сад осуществляли единый комплекс воспитательных воздействий, направленных на ознакомление детей с родным краем.</vt:lpstr>
      <vt:lpstr>Результативность работы по реализации регионального компонента предполагает, что  в  процессе формирования основ краеведения ребенок:  </vt:lpstr>
      <vt:lpstr>    Вывод: реализация регионального компонента в развитии дошкольников, построенная в системе будет способствовать достижению следующих целевых ориентиров ФГОС ДО:   </vt:lpstr>
      <vt:lpstr>Литература: </vt:lpstr>
      <vt:lpstr>Презентация PowerPoint</vt:lpstr>
    </vt:vector>
  </TitlesOfParts>
  <Company>Департамент Образования города Липецка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60</cp:revision>
  <cp:lastPrinted>2017-01-24T17:12:48Z</cp:lastPrinted>
  <dcterms:created xsi:type="dcterms:W3CDTF">2014-12-03T08:04:49Z</dcterms:created>
  <dcterms:modified xsi:type="dcterms:W3CDTF">2017-09-03T10:30:17Z</dcterms:modified>
</cp:coreProperties>
</file>