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 id="2147483744" r:id="rId9"/>
    <p:sldMasterId id="2147483756" r:id="rId10"/>
    <p:sldMasterId id="2147483768" r:id="rId11"/>
    <p:sldMasterId id="2147483780" r:id="rId12"/>
    <p:sldMasterId id="2147483792" r:id="rId13"/>
    <p:sldMasterId id="2147483804" r:id="rId14"/>
    <p:sldMasterId id="2147483816" r:id="rId15"/>
    <p:sldMasterId id="2147483828" r:id="rId16"/>
    <p:sldMasterId id="2147483840" r:id="rId17"/>
  </p:sldMasterIdLst>
  <p:sldIdLst>
    <p:sldId id="256" r:id="rId18"/>
    <p:sldId id="258" r:id="rId19"/>
    <p:sldId id="257" r:id="rId20"/>
    <p:sldId id="259" r:id="rId21"/>
    <p:sldId id="260" r:id="rId22"/>
    <p:sldId id="261" r:id="rId23"/>
    <p:sldId id="262" r:id="rId24"/>
    <p:sldId id="263" r:id="rId25"/>
    <p:sldId id="264" r:id="rId26"/>
    <p:sldId id="265" r:id="rId27"/>
    <p:sldId id="266" r:id="rId28"/>
    <p:sldId id="267" r:id="rId29"/>
    <p:sldId id="268" r:id="rId30"/>
    <p:sldId id="269" r:id="rId31"/>
    <p:sldId id="270" r:id="rId32"/>
    <p:sldId id="271" r:id="rId33"/>
    <p:sldId id="272" r:id="rId34"/>
    <p:sldId id="273" r:id="rId35"/>
    <p:sldId id="274" r:id="rId36"/>
    <p:sldId id="275" r:id="rId37"/>
    <p:sldId id="276" r:id="rId38"/>
    <p:sldId id="277" r:id="rId39"/>
    <p:sldId id="279" r:id="rId4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63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3.xml"/><Relationship Id="rId29" Type="http://schemas.openxmlformats.org/officeDocument/2006/relationships/slide" Target="slides/slide12.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10" Type="http://schemas.openxmlformats.org/officeDocument/2006/relationships/slideMaster" Target="slideMasters/slideMaster10.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228998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88749066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105144135"/>
      </p:ext>
    </p:extLst>
  </p:cSld>
  <p:clrMapOvr>
    <a:overrideClrMapping bg1="dk1" tx1="lt1" bg2="dk2" tx2="lt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27287176"/>
      </p:ext>
    </p:extLst>
  </p:cSld>
  <p:clrMapOvr>
    <a:overrideClrMapping bg1="lt1" tx1="dk1" bg2="lt2" tx2="dk2" accent1="accent1" accent2="accent2" accent3="accent3" accent4="accent4" accent5="accent5" accent6="accent6" hlink="hlink" folHlink="folHlink"/>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485478263"/>
      </p:ext>
    </p:extLst>
  </p:cSld>
  <p:clrMapOvr>
    <a:overrideClrMapping bg1="lt1" tx1="dk1" bg2="lt2" tx2="dk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00785194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7269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3998333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29361164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4540930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00223634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084441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30601189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0067494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2793801258"/>
      </p:ext>
    </p:extLst>
  </p:cSld>
  <p:clrMapOvr>
    <a:overrideClrMapping bg1="dk1" tx1="lt1" bg2="dk2" tx2="lt2" accent1="accent1" accent2="accent2" accent3="accent3" accent4="accent4" accent5="accent5" accent6="accent6" hlink="hlink" folHlink="folHlink"/>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73434731"/>
      </p:ext>
    </p:extLst>
  </p:cSld>
  <p:clrMapOvr>
    <a:overrideClrMapping bg1="lt1" tx1="dk1" bg2="lt2" tx2="dk2" accent1="accent1" accent2="accent2" accent3="accent3" accent4="accent4" accent5="accent5" accent6="accent6" hlink="hlink" folHlink="folHlink"/>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458703361"/>
      </p:ext>
    </p:extLst>
  </p:cSld>
  <p:clrMapOvr>
    <a:overrideClrMapping bg1="lt1" tx1="dk1" bg2="lt2" tx2="dk2" accent1="accent1" accent2="accent2" accent3="accent3" accent4="accent4" accent5="accent5" accent6="accent6" hlink="hlink" folHlink="folHlink"/>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04969102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8785491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838496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94125203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41379689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828556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2670466084"/>
      </p:ext>
    </p:extLst>
  </p:cSld>
  <p:clrMapOvr>
    <a:overrideClrMapping bg1="dk1" tx1="lt1" bg2="dk2" tx2="lt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4022345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7215916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1578343726"/>
      </p:ext>
    </p:extLst>
  </p:cSld>
  <p:clrMapOvr>
    <a:overrideClrMapping bg1="dk1" tx1="lt1" bg2="dk2" tx2="lt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79669590"/>
      </p:ext>
    </p:extLst>
  </p:cSld>
  <p:clrMapOvr>
    <a:overrideClrMapping bg1="lt1" tx1="dk1" bg2="lt2" tx2="dk2" accent1="accent1" accent2="accent2" accent3="accent3" accent4="accent4" accent5="accent5" accent6="accent6" hlink="hlink" folHlink="folHlink"/>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511286887"/>
      </p:ext>
    </p:extLst>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44838328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7891105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3723229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54816132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069788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86899693"/>
      </p:ext>
    </p:extLst>
  </p:cSld>
  <p:clrMapOvr>
    <a:overrideClrMapping bg1="lt1" tx1="dk1" bg2="lt2" tx2="dk2" accent1="accent1" accent2="accent2" accent3="accent3" accent4="accent4" accent5="accent5" accent6="accent6" hlink="hlink" folHlink="folHlink"/>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90137022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8407950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958545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4233218786"/>
      </p:ext>
    </p:extLst>
  </p:cSld>
  <p:clrMapOvr>
    <a:overrideClrMapping bg1="dk1" tx1="lt1" bg2="dk2" tx2="lt2" accent1="accent1" accent2="accent2" accent3="accent3" accent4="accent4" accent5="accent5" accent6="accent6" hlink="hlink" folHlink="folHlink"/>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92397413"/>
      </p:ext>
    </p:extLst>
  </p:cSld>
  <p:clrMapOvr>
    <a:overrideClrMapping bg1="lt1" tx1="dk1" bg2="lt2" tx2="dk2" accent1="accent1" accent2="accent2" accent3="accent3" accent4="accent4" accent5="accent5" accent6="accent6" hlink="hlink" folHlink="folHlink"/>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366057458"/>
      </p:ext>
    </p:extLst>
  </p:cSld>
  <p:clrMapOvr>
    <a:overrideClrMapping bg1="lt1" tx1="dk1" bg2="lt2" tx2="dk2" accent1="accent1" accent2="accent2" accent3="accent3" accent4="accent4" accent5="accent5" accent6="accent6" hlink="hlink" folHlink="folHlink"/>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99256325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2796069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88789248"/>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818216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88069558"/>
      </p:ext>
    </p:extLst>
  </p:cSld>
  <p:clrMapOvr>
    <a:overrideClrMapping bg1="lt1" tx1="dk1" bg2="lt2" tx2="dk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64701745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590756624"/>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666697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0732234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3339695767"/>
      </p:ext>
    </p:extLst>
  </p:cSld>
  <p:clrMapOvr>
    <a:overrideClrMapping bg1="dk1" tx1="lt1" bg2="dk2" tx2="lt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8209265"/>
      </p:ext>
    </p:extLst>
  </p:cSld>
  <p:clrMapOvr>
    <a:overrideClrMapping bg1="lt1" tx1="dk1" bg2="lt2" tx2="dk2" accent1="accent1" accent2="accent2" accent3="accent3" accent4="accent4" accent5="accent5" accent6="accent6" hlink="hlink" folHlink="folHlink"/>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529907643"/>
      </p:ext>
    </p:extLst>
  </p:cSld>
  <p:clrMapOvr>
    <a:overrideClrMapping bg1="lt1" tx1="dk1" bg2="lt2" tx2="dk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88260183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82078346"/>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9273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41652371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794834652"/>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20673882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49533527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819523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024309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398585329"/>
      </p:ext>
    </p:extLst>
  </p:cSld>
  <p:clrMapOvr>
    <a:overrideClrMapping bg1="dk1" tx1="lt1" bg2="dk2" tx2="lt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12340297"/>
      </p:ext>
    </p:extLst>
  </p:cSld>
  <p:clrMapOvr>
    <a:overrideClrMapping bg1="lt1" tx1="dk1" bg2="lt2" tx2="dk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347756586"/>
      </p:ext>
    </p:extLst>
  </p:cSld>
  <p:clrMapOvr>
    <a:overrideClrMapping bg1="lt1" tx1="dk1" bg2="lt2" tx2="dk2" accent1="accent1" accent2="accent2" accent3="accent3" accent4="accent4" accent5="accent5" accent6="accent6" hlink="hlink" folHlink="folHlink"/>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3217999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3181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13792997"/>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4842555"/>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33981035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55091491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358528090"/>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876900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24597515"/>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410018682"/>
      </p:ext>
    </p:extLst>
  </p:cSld>
  <p:clrMapOvr>
    <a:overrideClrMapping bg1="dk1" tx1="lt1" bg2="dk2" tx2="lt2" accent1="accent1" accent2="accent2" accent3="accent3" accent4="accent4" accent5="accent5" accent6="accent6" hlink="hlink" folHlink="folHlink"/>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0247302"/>
      </p:ext>
    </p:extLst>
  </p:cSld>
  <p:clrMapOvr>
    <a:overrideClrMapping bg1="lt1" tx1="dk1" bg2="lt2" tx2="dk2" accent1="accent1" accent2="accent2" accent3="accent3" accent4="accent4" accent5="accent5" accent6="accent6" hlink="hlink" folHlink="folHlink"/>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528829367"/>
      </p:ext>
    </p:extLst>
  </p:cSld>
  <p:clrMapOvr>
    <a:overrideClrMapping bg1="lt1" tx1="dk1" bg2="lt2" tx2="dk2" accent1="accent1" accent2="accent2" accent3="accent3" accent4="accent4" accent5="accent5" accent6="accent6" hlink="hlink" folHlink="folHlink"/>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021155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11597007"/>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3430121"/>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05946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1604808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24486555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24111039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55602447"/>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6112133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ECE9C6"/>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ECE9C6"/>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p:txBody>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ECE9C6"/>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ECE9C6"/>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ECE9C6"/>
              </a:solidFill>
              <a:effectLst/>
              <a:uLnTx/>
              <a:uFillTx/>
              <a:latin typeface="Times New Roman" panose="02020603050405020304" pitchFamily="18" charset="0"/>
              <a:ea typeface="+mn-ea"/>
              <a:cs typeface="+mn-cs"/>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1749945956"/>
      </p:ext>
    </p:extLst>
  </p:cSld>
  <p:clrMapOvr>
    <a:overrideClrMapping bg1="dk1" tx1="lt1" bg2="dk2" tx2="lt2" accent1="accent1" accent2="accent2" accent3="accent3" accent4="accent4" accent5="accent5" accent6="accent6" hlink="hlink" folHlink="folHlink"/>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07937051"/>
      </p:ext>
    </p:extLst>
  </p:cSld>
  <p:clrMapOvr>
    <a:overrideClrMapping bg1="lt1" tx1="dk1" bg2="lt2" tx2="dk2" accent1="accent1" accent2="accent2" accent3="accent3" accent4="accent4" accent5="accent5" accent6="accent6" hlink="hlink" folHlink="folHlink"/>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email">
            <a:lum/>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4067945650"/>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1254489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152896332"/>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26033917"/>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1348433"/>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14568774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56932267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2634106426"/>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9870956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548470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619440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5384777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1745473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25732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553312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3700622243"/>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75089607"/>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654821384"/>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510114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38596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219467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142633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4642040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043449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559893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509491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836572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2839735015"/>
      </p:ext>
    </p:extLst>
  </p:cSld>
  <p:clrMapOvr>
    <a:overrideClrMapping bg1="dk1" tx1="lt1" bg2="dk2" tx2="lt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19391958"/>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214258001"/>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0245393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17029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74266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0269CDD-6ABE-4052-9E78-1F8CB9CB281F}" type="datetimeFigureOut">
              <a:rPr lang="ru-RU" smtClean="0"/>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51060538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4710553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5002326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9055230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2313986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0549692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377094068"/>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58658352"/>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555827886"/>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3823419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026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0269CDD-6ABE-4052-9E78-1F8CB9CB281F}" type="datetimeFigureOut">
              <a:rPr lang="ru-RU" smtClean="0"/>
              <a:t>03.09.2017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349864110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569401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503471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3672957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1956203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5182467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185706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4110336072"/>
      </p:ext>
    </p:extLst>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8206784"/>
      </p:ext>
    </p:extLst>
  </p:cSld>
  <p:clrMapOvr>
    <a:overrideClrMapping bg1="lt1" tx1="dk1" bg2="lt2" tx2="dk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074656601"/>
      </p:ext>
    </p:extLst>
  </p:cSld>
  <p:clrMapOvr>
    <a:overrideClrMapping bg1="lt1" tx1="dk1" bg2="lt2" tx2="dk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876829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0269CDD-6ABE-4052-9E78-1F8CB9CB281F}" type="datetimeFigureOut">
              <a:rPr lang="ru-RU" smtClean="0"/>
              <a:t>03.09.2017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363234825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754928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71212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89174291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15648090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84515109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7188035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590992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1111166831"/>
      </p:ext>
    </p:extLst>
  </p:cSld>
  <p:clrMapOvr>
    <a:overrideClrMapping bg1="dk1" tx1="lt1" bg2="dk2" tx2="lt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5252223"/>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82663541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269CDD-6ABE-4052-9E78-1F8CB9CB281F}" type="datetimeFigureOut">
              <a:rPr lang="ru-RU" smtClean="0"/>
              <a:t>03.09.2017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2108973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413505203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46745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946229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16843475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1253199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0881209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807175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9018576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2069618481"/>
      </p:ext>
    </p:extLst>
  </p:cSld>
  <p:clrMapOvr>
    <a:overrideClrMapping bg1="dk1" tx1="lt1" bg2="dk2" tx2="lt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00522641"/>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0269CDD-6ABE-4052-9E78-1F8CB9CB281F}" type="datetimeFigureOut">
              <a:rPr lang="ru-RU" smtClean="0"/>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358009159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95360317"/>
      </p:ext>
    </p:extLst>
  </p:cSld>
  <p:clrMapOvr>
    <a:overrideClrMapping bg1="lt1" tx1="dk1" bg2="lt2" tx2="dk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18388182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2699870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0779961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16896166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2473726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5008359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135592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807659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solidFill>
                  <a:srgbClr val="ECE9C6"/>
                </a:solidFill>
              </a:rPr>
              <a:pPr/>
              <a:t>03.09.2017</a:t>
            </a:fld>
            <a:endParaRPr lang="ru-RU">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solidFill>
                  <a:srgbClr val="ECE9C6"/>
                </a:solidFill>
              </a:rPr>
              <a:pPr/>
              <a:t>‹#›</a:t>
            </a:fld>
            <a:endParaRPr lang="ru-RU">
              <a:solidFill>
                <a:srgbClr val="ECE9C6"/>
              </a:solidFill>
            </a:endParaRPr>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rPr>
                <a:t></a:t>
              </a:r>
              <a:endParaRPr kumimoji="0" lang="en-US" sz="5400" b="0" i="0" u="none" strike="noStrike" kern="1200" cap="none" spc="0" normalizeH="0" baseline="0" noProof="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extLst>
      <p:ext uri="{BB962C8B-B14F-4D97-AF65-F5344CB8AC3E}">
        <p14:creationId xmlns:p14="http://schemas.microsoft.com/office/powerpoint/2010/main" val="643675422"/>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0269CDD-6ABE-4052-9E78-1F8CB9CB281F}" type="datetimeFigureOut">
              <a:rPr lang="ru-RU" smtClean="0"/>
              <a:t>03.09.2017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19A578-38C6-4A66-AB44-7B6BB0E96395}" type="slidenum">
              <a:rPr lang="ru-RU" smtClean="0"/>
              <a:t>‹#›</a:t>
            </a:fld>
            <a:endParaRPr lang="ru-RU"/>
          </a:p>
        </p:txBody>
      </p:sp>
    </p:spTree>
    <p:extLst>
      <p:ext uri="{BB962C8B-B14F-4D97-AF65-F5344CB8AC3E}">
        <p14:creationId xmlns:p14="http://schemas.microsoft.com/office/powerpoint/2010/main" val="11922608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21366433"/>
      </p:ext>
    </p:extLst>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422280185"/>
      </p:ext>
    </p:extLst>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extLst>
      <p:ext uri="{BB962C8B-B14F-4D97-AF65-F5344CB8AC3E}">
        <p14:creationId xmlns:p14="http://schemas.microsoft.com/office/powerpoint/2010/main" val="211444065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8" name="Footer Placeholder 7"/>
          <p:cNvSpPr>
            <a:spLocks noGrp="1"/>
          </p:cNvSpPr>
          <p:nvPr>
            <p:ph type="ftr" sz="quarter" idx="11"/>
          </p:nvPr>
        </p:nvSpPr>
        <p:spPr/>
        <p:txBody>
          <a:bodyPr/>
          <a:lstStyle/>
          <a:p>
            <a:endParaRPr lang="ru-RU">
              <a:solidFill>
                <a:srgbClr val="895D1D"/>
              </a:solidFill>
            </a:endParaRPr>
          </a:p>
        </p:txBody>
      </p:sp>
      <p:sp>
        <p:nvSpPr>
          <p:cNvPr id="9" name="Slide Number Placeholder 8"/>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782275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4" name="Footer Placeholder 3"/>
          <p:cNvSpPr>
            <a:spLocks noGrp="1"/>
          </p:cNvSpPr>
          <p:nvPr>
            <p:ph type="ftr" sz="quarter" idx="11"/>
          </p:nvPr>
        </p:nvSpPr>
        <p:spPr/>
        <p:txBody>
          <a:bodyPr/>
          <a:lstStyle/>
          <a:p>
            <a:endParaRPr lang="ru-RU">
              <a:solidFill>
                <a:srgbClr val="895D1D"/>
              </a:solidFill>
            </a:endParaRPr>
          </a:p>
        </p:txBody>
      </p:sp>
      <p:sp>
        <p:nvSpPr>
          <p:cNvPr id="5" name="Slide Number Placeholder 4"/>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125155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3" name="Footer Placeholder 2"/>
          <p:cNvSpPr>
            <a:spLocks noGrp="1"/>
          </p:cNvSpPr>
          <p:nvPr>
            <p:ph type="ftr" sz="quarter" idx="11"/>
          </p:nvPr>
        </p:nvSpPr>
        <p:spPr/>
        <p:txBody>
          <a:bodyPr/>
          <a:lstStyle/>
          <a:p>
            <a:endParaRPr lang="ru-RU">
              <a:solidFill>
                <a:srgbClr val="895D1D"/>
              </a:solidFill>
            </a:endParaRPr>
          </a:p>
        </p:txBody>
      </p:sp>
      <p:sp>
        <p:nvSpPr>
          <p:cNvPr id="4" name="Slide Number Placeholder 3"/>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53989320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3614772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6" name="Footer Placeholder 5"/>
          <p:cNvSpPr>
            <a:spLocks noGrp="1"/>
          </p:cNvSpPr>
          <p:nvPr>
            <p:ph type="ftr" sz="quarter" idx="11"/>
          </p:nvPr>
        </p:nvSpPr>
        <p:spPr/>
        <p:txBody>
          <a:bodyPr/>
          <a:lstStyle/>
          <a:p>
            <a:endParaRPr lang="ru-RU">
              <a:solidFill>
                <a:srgbClr val="895D1D"/>
              </a:solidFill>
            </a:endParaRPr>
          </a:p>
        </p:txBody>
      </p:sp>
      <p:sp>
        <p:nvSpPr>
          <p:cNvPr id="7" name="Slide Number Placeholder 6"/>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21736254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024482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11"/>
          </p:nvPr>
        </p:nvSpPr>
        <p:spPr/>
        <p:txBody>
          <a:bodyPr/>
          <a:lstStyle/>
          <a:p>
            <a:endParaRPr lang="ru-RU">
              <a:solidFill>
                <a:srgbClr val="895D1D"/>
              </a:solidFill>
            </a:endParaRPr>
          </a:p>
        </p:txBody>
      </p:sp>
      <p:sp>
        <p:nvSpPr>
          <p:cNvPr id="6" name="Slide Number Placeholder 5"/>
          <p:cNvSpPr>
            <a:spLocks noGrp="1"/>
          </p:cNvSpPr>
          <p:nvPr>
            <p:ph type="sldNum" sz="quarter" idx="12"/>
          </p:nvPr>
        </p:nvSpPr>
        <p:spPr/>
        <p:txBody>
          <a:bodyPr/>
          <a:lstStyle/>
          <a:p>
            <a:fld id="{B19B0651-EE4F-4900-A07F-96A6BFA9D0F0}" type="slidenum">
              <a:rPr lang="ru-RU" smtClean="0">
                <a:solidFill>
                  <a:srgbClr val="895D1D"/>
                </a:solidFill>
              </a:rPr>
              <a:pPr/>
              <a:t>‹#›</a:t>
            </a:fld>
            <a:endParaRPr lang="ru-RU">
              <a:solidFill>
                <a:srgbClr val="895D1D"/>
              </a:solidFill>
            </a:endParaRPr>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dirty="0" smtClean="0">
                  <a:ln>
                    <a:noFill/>
                  </a:ln>
                  <a:solidFill>
                    <a:srgbClr val="895D1D">
                      <a:lumMod val="60000"/>
                      <a:lumOff val="40000"/>
                    </a:srgbClr>
                  </a:solidFill>
                  <a:effectLst/>
                  <a:uLnTx/>
                  <a:uFillTx/>
                  <a:latin typeface="Wingdings" pitchFamily="2" charset="2"/>
                  <a:ea typeface="+mn-ea"/>
                  <a:cs typeface="+mn-cs"/>
                </a:rPr>
                <a:t></a:t>
              </a:r>
              <a:endParaRPr kumimoji="0" lang="en-US" sz="5400" b="0" i="0" u="none" strike="noStrike" kern="1200" cap="none" spc="0" normalizeH="0" baseline="0" noProof="0" dirty="0">
                <a:ln>
                  <a:noFill/>
                </a:ln>
                <a:solidFill>
                  <a:srgbClr val="895D1D">
                    <a:lumMod val="60000"/>
                    <a:lumOff val="40000"/>
                  </a:srgbClr>
                </a:solidFill>
                <a:effectLst/>
                <a:uLnTx/>
                <a:uFillTx/>
                <a:latin typeface="Wingdings" pitchFamily="2" charset="2"/>
                <a:ea typeface="+mn-ea"/>
                <a:cs typeface="+mn-cs"/>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83100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269CDD-6ABE-4052-9E78-1F8CB9CB281F}" type="datetimeFigureOut">
              <a:rPr lang="ru-RU" smtClean="0"/>
              <a:t>03.09.2017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19A578-38C6-4A66-AB44-7B6BB0E96395}" type="slidenum">
              <a:rPr lang="ru-RU" smtClean="0"/>
              <a:t>‹#›</a:t>
            </a:fld>
            <a:endParaRPr lang="ru-RU"/>
          </a:p>
        </p:txBody>
      </p:sp>
    </p:spTree>
    <p:extLst>
      <p:ext uri="{BB962C8B-B14F-4D97-AF65-F5344CB8AC3E}">
        <p14:creationId xmlns:p14="http://schemas.microsoft.com/office/powerpoint/2010/main" val="32184392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85893526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97903281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230057691"/>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864054561"/>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53869704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19576395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313903855"/>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4C71EC6-210F-42DE-9C53-41977AD35B3D}" type="datetimeFigureOut">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03.09.2017</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19B0651-EE4F-4900-A07F-96A6BFA9D0F0}" type="slidenum">
              <a:rPr kumimoji="0" lang="ru-RU" sz="1200" b="0" i="0" u="none" strike="noStrike" kern="1200" cap="none" spc="0" normalizeH="0" baseline="0" noProof="0" smtClean="0">
                <a:ln>
                  <a:noFill/>
                </a:ln>
                <a:solidFill>
                  <a:srgbClr val="895D1D"/>
                </a:solidFill>
                <a:effectLst/>
                <a:uLnTx/>
                <a:uFillTx/>
                <a:latin typeface="Times New Roman" panose="02020603050405020304" pitchFamily="18"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srgbClr val="895D1D"/>
              </a:solidFill>
              <a:effectLst/>
              <a:uLnTx/>
              <a:uFillTx/>
              <a:latin typeface="Times New Roman" panose="02020603050405020304" pitchFamily="18" charset="0"/>
              <a:ea typeface="+mn-ea"/>
              <a:cs typeface="+mn-cs"/>
            </a:endParaRPr>
          </a:p>
        </p:txBody>
      </p:sp>
    </p:spTree>
    <p:extLst>
      <p:ext uri="{BB962C8B-B14F-4D97-AF65-F5344CB8AC3E}">
        <p14:creationId xmlns:p14="http://schemas.microsoft.com/office/powerpoint/2010/main" val="313773036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2802658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5870456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15568536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424709046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229471018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78078677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108445791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ook Antiqua"/>
              <a:ea typeface="+mn-ea"/>
              <a:cs typeface="+mn-cs"/>
            </a:endParaRPr>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solidFill>
                  <a:srgbClr val="895D1D"/>
                </a:solidFill>
              </a:rPr>
              <a:pPr/>
              <a:t>03.09.2017</a:t>
            </a:fld>
            <a:endParaRPr lang="ru-RU">
              <a:solidFill>
                <a:srgbClr val="895D1D"/>
              </a:solidFill>
            </a:endParaRPr>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solidFill>
                <a:srgbClr val="895D1D"/>
              </a:solidFill>
            </a:endParaRPr>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solidFill>
                  <a:srgbClr val="895D1D"/>
                </a:solidFill>
              </a:rPr>
              <a:pPr/>
              <a:t>‹#›</a:t>
            </a:fld>
            <a:endParaRPr lang="ru-RU">
              <a:solidFill>
                <a:srgbClr val="895D1D"/>
              </a:solidFill>
            </a:endParaRPr>
          </a:p>
        </p:txBody>
      </p:sp>
    </p:spTree>
    <p:extLst>
      <p:ext uri="{BB962C8B-B14F-4D97-AF65-F5344CB8AC3E}">
        <p14:creationId xmlns:p14="http://schemas.microsoft.com/office/powerpoint/2010/main" val="303505204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5.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5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6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7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78.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78.xml"/><Relationship Id="rId5" Type="http://schemas.openxmlformats.org/officeDocument/2006/relationships/image" Target="../media/image17.jpeg"/><Relationship Id="rId4" Type="http://schemas.openxmlformats.org/officeDocument/2006/relationships/image" Target="../media/image1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 </a:t>
            </a:r>
            <a:endParaRPr lang="ru-RU" dirty="0"/>
          </a:p>
        </p:txBody>
      </p:sp>
      <p:pic>
        <p:nvPicPr>
          <p:cNvPr id="1026" name="Picture 2" descr="C:\Users\DDD\Desktop\DCIM\107_PANA\P107053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19536" y="406611"/>
            <a:ext cx="8136904" cy="610267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495600" y="360512"/>
            <a:ext cx="7704856" cy="1569660"/>
          </a:xfrm>
          <a:prstGeom prst="rect">
            <a:avLst/>
          </a:prstGeom>
        </p:spPr>
        <p:txBody>
          <a:bodyPr wrap="square">
            <a:spAutoFit/>
          </a:bodyPr>
          <a:lstStyle/>
          <a:p>
            <a:r>
              <a:rPr lang="ru-RU" sz="4800" b="1" dirty="0" smtClean="0">
                <a:solidFill>
                  <a:prstClr val="white"/>
                </a:solidFill>
                <a:latin typeface="Times New Roman" panose="02020603050405020304" pitchFamily="18" charset="0"/>
              </a:rPr>
              <a:t>МБДОУ </a:t>
            </a:r>
            <a:r>
              <a:rPr lang="ru-RU" sz="4800" b="1" dirty="0">
                <a:solidFill>
                  <a:prstClr val="white"/>
                </a:solidFill>
                <a:latin typeface="Times New Roman" panose="02020603050405020304" pitchFamily="18" charset="0"/>
              </a:rPr>
              <a:t>детский сад № 11</a:t>
            </a:r>
            <a:br>
              <a:rPr lang="ru-RU" sz="4800" b="1" dirty="0">
                <a:solidFill>
                  <a:prstClr val="white"/>
                </a:solidFill>
                <a:latin typeface="Times New Roman" panose="02020603050405020304" pitchFamily="18" charset="0"/>
              </a:rPr>
            </a:br>
            <a:endParaRPr lang="ru-RU" sz="4800" b="1" dirty="0">
              <a:solidFill>
                <a:prstClr val="white"/>
              </a:solidFill>
              <a:latin typeface="Times New Roman" panose="02020603050405020304" pitchFamily="18" charset="0"/>
            </a:endParaRPr>
          </a:p>
        </p:txBody>
      </p:sp>
    </p:spTree>
    <p:extLst>
      <p:ext uri="{BB962C8B-B14F-4D97-AF65-F5344CB8AC3E}">
        <p14:creationId xmlns:p14="http://schemas.microsoft.com/office/powerpoint/2010/main" val="1871397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847529" y="1988841"/>
            <a:ext cx="8712967" cy="4608513"/>
          </a:xfrm>
        </p:spPr>
        <p:txBody>
          <a:bodyPr>
            <a:noAutofit/>
          </a:bodyPr>
          <a:lstStyle/>
          <a:p>
            <a:r>
              <a:rPr lang="ru-RU" dirty="0"/>
              <a:t>Воспитание ответственности у детей дошкольного возраста.</a:t>
            </a:r>
          </a:p>
          <a:p>
            <a:r>
              <a:rPr lang="ru-RU" dirty="0"/>
              <a:t>Как провести выходной день с детьми.</a:t>
            </a:r>
          </a:p>
          <a:p>
            <a:r>
              <a:rPr lang="ru-RU" dirty="0"/>
              <a:t>Игры, которые можно провести дома</a:t>
            </a:r>
            <a:r>
              <a:rPr lang="ru-RU" dirty="0" smtClean="0"/>
              <a:t>.</a:t>
            </a:r>
          </a:p>
          <a:p>
            <a:r>
              <a:rPr lang="ru-RU" dirty="0"/>
              <a:t>Не отрываясь от дел.</a:t>
            </a:r>
          </a:p>
          <a:p>
            <a:r>
              <a:rPr lang="ru-RU" dirty="0" smtClean="0"/>
              <a:t>В </a:t>
            </a:r>
            <a:r>
              <a:rPr lang="ru-RU" dirty="0"/>
              <a:t>семье появился ещё один ребенок.</a:t>
            </a:r>
          </a:p>
          <a:p>
            <a:r>
              <a:rPr lang="ru-RU" dirty="0"/>
              <a:t>Как научить ребенка справляться с гневом.</a:t>
            </a:r>
          </a:p>
          <a:p>
            <a:r>
              <a:rPr lang="ru-RU" dirty="0"/>
              <a:t>Искусство хвалить ребенка</a:t>
            </a:r>
            <a:r>
              <a:rPr lang="ru-RU" dirty="0" smtClean="0"/>
              <a:t>.</a:t>
            </a:r>
          </a:p>
          <a:p>
            <a:r>
              <a:rPr lang="ru-RU" dirty="0" smtClean="0"/>
              <a:t>Семья </a:t>
            </a:r>
            <a:r>
              <a:rPr lang="ru-RU" dirty="0"/>
              <a:t>и семейные ценности</a:t>
            </a:r>
            <a:r>
              <a:rPr lang="ru-RU" dirty="0" smtClean="0"/>
              <a:t>.</a:t>
            </a:r>
          </a:p>
          <a:p>
            <a:r>
              <a:rPr lang="ru-RU" dirty="0"/>
              <a:t>Дисциплина на улице – залог безопасности.</a:t>
            </a:r>
          </a:p>
          <a:p>
            <a:r>
              <a:rPr lang="ru-RU" dirty="0"/>
              <a:t>Создание эффективной предметно-развивающей среды в домашних условиях.</a:t>
            </a:r>
          </a:p>
        </p:txBody>
      </p:sp>
      <p:sp>
        <p:nvSpPr>
          <p:cNvPr id="3" name="Заголовок 2"/>
          <p:cNvSpPr>
            <a:spLocks noGrp="1"/>
          </p:cNvSpPr>
          <p:nvPr>
            <p:ph type="title"/>
          </p:nvPr>
        </p:nvSpPr>
        <p:spPr/>
        <p:txBody>
          <a:bodyPr/>
          <a:lstStyle/>
          <a:p>
            <a:r>
              <a:rPr lang="ru-RU" sz="3600" dirty="0"/>
              <a:t>Примерная тематика</a:t>
            </a:r>
            <a:br>
              <a:rPr lang="ru-RU" sz="3600" dirty="0"/>
            </a:br>
            <a:r>
              <a:rPr lang="ru-RU" sz="3600" dirty="0"/>
              <a:t> бесед с родителями</a:t>
            </a:r>
          </a:p>
        </p:txBody>
      </p:sp>
    </p:spTree>
    <p:extLst>
      <p:ext uri="{BB962C8B-B14F-4D97-AF65-F5344CB8AC3E}">
        <p14:creationId xmlns:p14="http://schemas.microsoft.com/office/powerpoint/2010/main" val="1849912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DDD\Downloads\Screensho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6446" y="2482394"/>
            <a:ext cx="6975150" cy="4295587"/>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1703512" y="2060848"/>
            <a:ext cx="6696744" cy="4392488"/>
          </a:xfrm>
        </p:spPr>
        <p:txBody>
          <a:bodyPr>
            <a:noAutofit/>
          </a:bodyPr>
          <a:lstStyle/>
          <a:p>
            <a:pPr marL="0" indent="0">
              <a:lnSpc>
                <a:spcPct val="150000"/>
              </a:lnSpc>
              <a:buNone/>
            </a:pPr>
            <a:r>
              <a:rPr lang="ru-RU" dirty="0" smtClean="0">
                <a:solidFill>
                  <a:schemeClr val="tx1"/>
                </a:solidFill>
                <a:ea typeface="Times New Roman"/>
              </a:rPr>
              <a:t>• открытость </a:t>
            </a:r>
            <a:r>
              <a:rPr lang="ru-RU" dirty="0">
                <a:solidFill>
                  <a:schemeClr val="tx1"/>
                </a:solidFill>
                <a:ea typeface="Times New Roman"/>
              </a:rPr>
              <a:t>детского сада для семьи (каждому родителю предоставляется возможность знать, видеть, как живет и развивается его ребенок);</a:t>
            </a:r>
          </a:p>
          <a:p>
            <a:pPr marL="0" indent="0">
              <a:lnSpc>
                <a:spcPct val="150000"/>
              </a:lnSpc>
              <a:buNone/>
            </a:pPr>
            <a:r>
              <a:rPr lang="ru-RU" dirty="0" smtClean="0">
                <a:solidFill>
                  <a:schemeClr val="tx1"/>
                </a:solidFill>
                <a:ea typeface="Times New Roman"/>
              </a:rPr>
              <a:t>•</a:t>
            </a:r>
            <a:r>
              <a:rPr lang="ru-RU" dirty="0">
                <a:solidFill>
                  <a:schemeClr val="tx1"/>
                </a:solidFill>
                <a:ea typeface="Times New Roman"/>
              </a:rPr>
              <a:t> </a:t>
            </a:r>
            <a:r>
              <a:rPr lang="ru-RU" dirty="0" smtClean="0">
                <a:solidFill>
                  <a:schemeClr val="tx1"/>
                </a:solidFill>
                <a:ea typeface="Times New Roman"/>
              </a:rPr>
              <a:t>сотрудничество </a:t>
            </a:r>
            <a:r>
              <a:rPr lang="ru-RU" dirty="0">
                <a:solidFill>
                  <a:schemeClr val="tx1"/>
                </a:solidFill>
                <a:ea typeface="Times New Roman"/>
              </a:rPr>
              <a:t>педагогов и родителей в воспитание детей;</a:t>
            </a:r>
          </a:p>
          <a:p>
            <a:pPr marL="0" indent="0">
              <a:lnSpc>
                <a:spcPct val="150000"/>
              </a:lnSpc>
              <a:buNone/>
            </a:pPr>
            <a:r>
              <a:rPr lang="ru-RU" dirty="0" smtClean="0">
                <a:solidFill>
                  <a:schemeClr val="tx1"/>
                </a:solidFill>
                <a:ea typeface="Times New Roman"/>
              </a:rPr>
              <a:t>• создание </a:t>
            </a:r>
            <a:r>
              <a:rPr lang="ru-RU" dirty="0">
                <a:solidFill>
                  <a:schemeClr val="tx1"/>
                </a:solidFill>
                <a:ea typeface="Times New Roman"/>
              </a:rPr>
              <a:t>активной – развивающей </a:t>
            </a:r>
            <a:r>
              <a:rPr lang="ru-RU" dirty="0" smtClean="0">
                <a:solidFill>
                  <a:schemeClr val="tx1"/>
                </a:solidFill>
                <a:ea typeface="Times New Roman"/>
              </a:rPr>
              <a:t>среды</a:t>
            </a:r>
            <a:endParaRPr lang="ru-RU" dirty="0">
              <a:solidFill>
                <a:schemeClr val="tx1"/>
              </a:solidFill>
              <a:latin typeface="Times New Roman"/>
              <a:ea typeface="Times New Roman"/>
            </a:endParaRPr>
          </a:p>
        </p:txBody>
      </p:sp>
      <p:sp>
        <p:nvSpPr>
          <p:cNvPr id="2" name="Заголовок 1"/>
          <p:cNvSpPr>
            <a:spLocks noGrp="1"/>
          </p:cNvSpPr>
          <p:nvPr>
            <p:ph type="title"/>
          </p:nvPr>
        </p:nvSpPr>
        <p:spPr>
          <a:xfrm>
            <a:off x="1991544" y="332656"/>
            <a:ext cx="7920880" cy="1359024"/>
          </a:xfrm>
        </p:spPr>
        <p:txBody>
          <a:bodyPr>
            <a:noAutofit/>
          </a:bodyPr>
          <a:lstStyle/>
          <a:p>
            <a:r>
              <a:rPr lang="ru-RU" sz="3200" dirty="0">
                <a:latin typeface="Times New Roman" pitchFamily="18" charset="0"/>
                <a:cs typeface="Times New Roman" pitchFamily="18" charset="0"/>
              </a:rPr>
              <a:t> Основные принципы при организации работы с семьей:</a:t>
            </a:r>
          </a:p>
        </p:txBody>
      </p:sp>
    </p:spTree>
    <p:extLst>
      <p:ext uri="{BB962C8B-B14F-4D97-AF65-F5344CB8AC3E}">
        <p14:creationId xmlns:p14="http://schemas.microsoft.com/office/powerpoint/2010/main" val="18320441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847528" y="570156"/>
            <a:ext cx="8424936" cy="1054250"/>
          </a:xfrm>
        </p:spPr>
        <p:txBody>
          <a:bodyPr/>
          <a:lstStyle/>
          <a:p>
            <a:r>
              <a:rPr lang="ru-RU" sz="4000" dirty="0"/>
              <a:t>Традиционно проводимые </a:t>
            </a:r>
            <a:br>
              <a:rPr lang="ru-RU" sz="4000" dirty="0"/>
            </a:br>
            <a:r>
              <a:rPr lang="ru-RU" sz="4000" dirty="0"/>
              <a:t>праздники в нашем ДОО</a:t>
            </a:r>
          </a:p>
        </p:txBody>
      </p:sp>
      <p:pic>
        <p:nvPicPr>
          <p:cNvPr id="5122" name="Picture 2" descr="C:\Users\DDD\Downloads\Безымянный.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08964" y="2132857"/>
            <a:ext cx="8779524" cy="45624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07758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991545" y="2248348"/>
            <a:ext cx="8352927" cy="4349005"/>
          </a:xfrm>
        </p:spPr>
        <p:txBody>
          <a:bodyPr>
            <a:normAutofit/>
          </a:bodyPr>
          <a:lstStyle/>
          <a:p>
            <a:r>
              <a:rPr lang="ru-RU" sz="2800" dirty="0"/>
              <a:t>•	Пробудить интерес к своей родословной, обычаям, семейным традициям и реликвиям.</a:t>
            </a:r>
          </a:p>
          <a:p>
            <a:r>
              <a:rPr lang="ru-RU" sz="2800" dirty="0"/>
              <a:t>•	Формировать нравственную культуру детей и родителей.</a:t>
            </a:r>
          </a:p>
          <a:p>
            <a:r>
              <a:rPr lang="ru-RU" sz="2800" dirty="0"/>
              <a:t>•	Способствовать развитию коммуникативных умений, доброты и взаимопонимания в семьях дошкольников.</a:t>
            </a:r>
          </a:p>
          <a:p>
            <a:r>
              <a:rPr lang="ru-RU" sz="2800" dirty="0"/>
              <a:t>•	Воспитывать чувство гордости за свою семью</a:t>
            </a:r>
          </a:p>
        </p:txBody>
      </p:sp>
      <p:sp>
        <p:nvSpPr>
          <p:cNvPr id="3" name="Заголовок 2"/>
          <p:cNvSpPr>
            <a:spLocks noGrp="1"/>
          </p:cNvSpPr>
          <p:nvPr>
            <p:ph type="title"/>
          </p:nvPr>
        </p:nvSpPr>
        <p:spPr>
          <a:xfrm>
            <a:off x="1919537" y="570156"/>
            <a:ext cx="8049217" cy="1054250"/>
          </a:xfrm>
        </p:spPr>
        <p:txBody>
          <a:bodyPr/>
          <a:lstStyle/>
          <a:p>
            <a:r>
              <a:rPr lang="ru-RU" sz="4000" dirty="0"/>
              <a:t>Цель проводимых мероприятий:</a:t>
            </a:r>
            <a:endParaRPr lang="ru-RU" dirty="0"/>
          </a:p>
        </p:txBody>
      </p:sp>
    </p:spTree>
    <p:extLst>
      <p:ext uri="{BB962C8B-B14F-4D97-AF65-F5344CB8AC3E}">
        <p14:creationId xmlns:p14="http://schemas.microsoft.com/office/powerpoint/2010/main" val="1906441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75520" y="332656"/>
            <a:ext cx="8712968" cy="1291750"/>
          </a:xfrm>
        </p:spPr>
        <p:txBody>
          <a:bodyPr/>
          <a:lstStyle/>
          <a:p>
            <a:r>
              <a:rPr lang="ru-RU" sz="2800" dirty="0"/>
              <a:t>Семья и дошкольное учреждение, имея свои особые функции, не могут заменить друг друга, и установление контакта между ними необходимо</a:t>
            </a:r>
          </a:p>
        </p:txBody>
      </p:sp>
      <p:pic>
        <p:nvPicPr>
          <p:cNvPr id="2050" name="Picture 2" descr="C:\Users\DDD\Downloads\5846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47728" y="2276872"/>
            <a:ext cx="4293096" cy="4293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3692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919537" y="2248348"/>
            <a:ext cx="8424935" cy="4276997"/>
          </a:xfrm>
        </p:spPr>
        <p:txBody>
          <a:bodyPr>
            <a:normAutofit fontScale="92500" lnSpcReduction="20000"/>
          </a:bodyPr>
          <a:lstStyle/>
          <a:p>
            <a:r>
              <a:rPr lang="ru-RU" dirty="0"/>
              <a:t>1.Воспитателю  необходимо снять собственное напряжение и тревогу перед встречей с родителями.</a:t>
            </a:r>
          </a:p>
          <a:p>
            <a:r>
              <a:rPr lang="ru-RU" dirty="0"/>
              <a:t>2. С помощью речи, интонации, жестов и других средств дать родителям почувствовать уважение и внимание к ним.</a:t>
            </a:r>
          </a:p>
          <a:p>
            <a:r>
              <a:rPr lang="ru-RU" dirty="0"/>
              <a:t>3.Стараться  понять родителей, правильно определить проблемы, наиболее волнующие их. Убедите их в том, что у дошкольной организации и семьи одни проблемы, одни задачи, одни дети.</a:t>
            </a:r>
          </a:p>
          <a:p>
            <a:r>
              <a:rPr lang="ru-RU" dirty="0"/>
              <a:t>4.Разговаривать с родителями следует спокойно и доброжелательно. Важно, чтобы родители всех воспитанников ушли с собрания с верой в своего ребёнка.</a:t>
            </a:r>
          </a:p>
          <a:p>
            <a:r>
              <a:rPr lang="ru-RU" dirty="0"/>
              <a:t>5. Результатом  совместной работы на родительском собрании должна стать  уверенность родителей в том, что в воспитании детей они всегда могут рассчитывать на Вашу поддержку и помощь других специалистов дошкольной организации.</a:t>
            </a:r>
          </a:p>
          <a:p>
            <a:endParaRPr lang="ru-RU" dirty="0"/>
          </a:p>
        </p:txBody>
      </p:sp>
      <p:sp>
        <p:nvSpPr>
          <p:cNvPr id="3" name="Заголовок 2"/>
          <p:cNvSpPr>
            <a:spLocks noGrp="1"/>
          </p:cNvSpPr>
          <p:nvPr>
            <p:ph type="title"/>
          </p:nvPr>
        </p:nvSpPr>
        <p:spPr/>
        <p:txBody>
          <a:bodyPr/>
          <a:lstStyle/>
          <a:p>
            <a:r>
              <a:rPr lang="ru-RU" sz="4800" dirty="0"/>
              <a:t>Советы воспитателям при проведении собрания: </a:t>
            </a:r>
          </a:p>
        </p:txBody>
      </p:sp>
    </p:spTree>
    <p:extLst>
      <p:ext uri="{BB962C8B-B14F-4D97-AF65-F5344CB8AC3E}">
        <p14:creationId xmlns:p14="http://schemas.microsoft.com/office/powerpoint/2010/main" val="11127068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nvPr>
        </p:nvGraphicFramePr>
        <p:xfrm>
          <a:off x="1847528" y="908719"/>
          <a:ext cx="8424936" cy="5760642"/>
        </p:xfrm>
        <a:graphic>
          <a:graphicData uri="http://schemas.openxmlformats.org/drawingml/2006/table">
            <a:tbl>
              <a:tblPr firstRow="1" firstCol="1" bandRow="1" bandCol="1">
                <a:tableStyleId>{5C22544A-7EE6-4342-B048-85BDC9FD1C3A}</a:tableStyleId>
              </a:tblPr>
              <a:tblGrid>
                <a:gridCol w="1440160">
                  <a:extLst>
                    <a:ext uri="{9D8B030D-6E8A-4147-A177-3AD203B41FA5}">
                      <a16:colId xmlns:a16="http://schemas.microsoft.com/office/drawing/2014/main" val="20000"/>
                    </a:ext>
                  </a:extLst>
                </a:gridCol>
                <a:gridCol w="2840014">
                  <a:extLst>
                    <a:ext uri="{9D8B030D-6E8A-4147-A177-3AD203B41FA5}">
                      <a16:colId xmlns:a16="http://schemas.microsoft.com/office/drawing/2014/main" val="20001"/>
                    </a:ext>
                  </a:extLst>
                </a:gridCol>
                <a:gridCol w="4144762">
                  <a:extLst>
                    <a:ext uri="{9D8B030D-6E8A-4147-A177-3AD203B41FA5}">
                      <a16:colId xmlns:a16="http://schemas.microsoft.com/office/drawing/2014/main" val="20002"/>
                    </a:ext>
                  </a:extLst>
                </a:gridCol>
              </a:tblGrid>
              <a:tr h="185166">
                <a:tc>
                  <a:txBody>
                    <a:bodyPr/>
                    <a:lstStyle/>
                    <a:p>
                      <a:pPr marR="73660" algn="ctr">
                        <a:lnSpc>
                          <a:spcPct val="115000"/>
                        </a:lnSpc>
                        <a:spcAft>
                          <a:spcPts val="1000"/>
                        </a:spcAft>
                        <a:tabLst>
                          <a:tab pos="5581015" algn="l"/>
                        </a:tabLst>
                      </a:pPr>
                      <a:r>
                        <a:rPr lang="ru-RU" sz="1000" dirty="0">
                          <a:effectLst/>
                        </a:rPr>
                        <a:t>Тема собрания</a:t>
                      </a:r>
                      <a:endParaRPr lang="ru-RU" sz="1000" dirty="0">
                        <a:effectLst/>
                        <a:latin typeface="Calibri"/>
                        <a:ea typeface="Calibri"/>
                        <a:cs typeface="Times New Roman"/>
                      </a:endParaRPr>
                    </a:p>
                  </a:txBody>
                  <a:tcPr marL="41673" marR="41673" marT="0" marB="0"/>
                </a:tc>
                <a:tc>
                  <a:txBody>
                    <a:bodyPr/>
                    <a:lstStyle/>
                    <a:p>
                      <a:pPr marR="73660" algn="ctr">
                        <a:lnSpc>
                          <a:spcPct val="115000"/>
                        </a:lnSpc>
                        <a:spcAft>
                          <a:spcPts val="1000"/>
                        </a:spcAft>
                        <a:tabLst>
                          <a:tab pos="5581015" algn="l"/>
                        </a:tabLst>
                      </a:pPr>
                      <a:r>
                        <a:rPr lang="ru-RU" sz="1000">
                          <a:effectLst/>
                        </a:rPr>
                        <a:t>Обсуждаемые вопросы</a:t>
                      </a:r>
                      <a:endParaRPr lang="ru-RU" sz="1000">
                        <a:effectLst/>
                        <a:latin typeface="Calibri"/>
                        <a:ea typeface="Calibri"/>
                        <a:cs typeface="Times New Roman"/>
                      </a:endParaRPr>
                    </a:p>
                  </a:txBody>
                  <a:tcPr marL="41673" marR="41673" marT="0" marB="0"/>
                </a:tc>
                <a:tc>
                  <a:txBody>
                    <a:bodyPr/>
                    <a:lstStyle/>
                    <a:p>
                      <a:pPr marL="1191260" marR="561340" indent="-810260">
                        <a:lnSpc>
                          <a:spcPct val="115000"/>
                        </a:lnSpc>
                        <a:spcAft>
                          <a:spcPts val="1000"/>
                        </a:spcAft>
                        <a:tabLst>
                          <a:tab pos="4617720" algn="dec"/>
                          <a:tab pos="5581015" algn="l"/>
                        </a:tabLst>
                      </a:pPr>
                      <a:r>
                        <a:rPr lang="ru-RU" sz="1000">
                          <a:effectLst/>
                        </a:rPr>
                        <a:t>Содержание встреч</a:t>
                      </a:r>
                      <a:endParaRPr lang="ru-RU" sz="1000">
                        <a:effectLst/>
                        <a:latin typeface="Calibri"/>
                        <a:ea typeface="Calibri"/>
                        <a:cs typeface="Times New Roman"/>
                      </a:endParaRPr>
                    </a:p>
                  </a:txBody>
                  <a:tcPr marL="41673" marR="41673" marT="0" marB="0"/>
                </a:tc>
                <a:extLst>
                  <a:ext uri="{0D108BD9-81ED-4DB2-BD59-A6C34878D82A}">
                    <a16:rowId xmlns:a16="http://schemas.microsoft.com/office/drawing/2014/main" val="10000"/>
                  </a:ext>
                </a:extLst>
              </a:tr>
              <a:tr h="1389487">
                <a:tc>
                  <a:txBody>
                    <a:bodyPr/>
                    <a:lstStyle/>
                    <a:p>
                      <a:pPr marR="73660" algn="just">
                        <a:lnSpc>
                          <a:spcPct val="115000"/>
                        </a:lnSpc>
                        <a:spcAft>
                          <a:spcPts val="1000"/>
                        </a:spcAft>
                        <a:tabLst>
                          <a:tab pos="5581015" algn="l"/>
                        </a:tabLst>
                      </a:pPr>
                      <a:r>
                        <a:rPr lang="ru-RU" sz="1000" dirty="0">
                          <a:effectLst/>
                        </a:rPr>
                        <a:t>Здравствуй, детский сад!</a:t>
                      </a:r>
                      <a:endParaRPr lang="ru-RU" sz="1000" dirty="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dirty="0">
                          <a:effectLst/>
                        </a:rPr>
                        <a:t>Поступление в детский сад. Первые удачи и трудности. Случайны ли встречи в жизни? Овладение знаниями о совместном прохождении пути дошкольного детства. Документы по правам детей.</a:t>
                      </a:r>
                      <a:endParaRPr lang="ru-RU" sz="1000" dirty="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dirty="0">
                          <a:effectLst/>
                        </a:rPr>
                        <a:t>Психологические особенности развития и воспитания детей раннего возраста. Документы по правам детей: Конвенция о правах детей, Семейный кодекс РФ, закон «Об основных гарантиях прав ребёнка в РФ», Конституция РФ, закон «О дополнительных гарантиях по социальной защите детей-сирот и детей, оставшихся без попечения родителей», «Закон об образовании».</a:t>
                      </a:r>
                      <a:endParaRPr lang="ru-RU" sz="1000" dirty="0">
                        <a:effectLst/>
                        <a:latin typeface="Calibri"/>
                        <a:ea typeface="Calibri"/>
                        <a:cs typeface="Times New Roman"/>
                      </a:endParaRPr>
                    </a:p>
                  </a:txBody>
                  <a:tcPr marL="41673" marR="41673" marT="0" marB="0"/>
                </a:tc>
                <a:extLst>
                  <a:ext uri="{0D108BD9-81ED-4DB2-BD59-A6C34878D82A}">
                    <a16:rowId xmlns:a16="http://schemas.microsoft.com/office/drawing/2014/main" val="10001"/>
                  </a:ext>
                </a:extLst>
              </a:tr>
              <a:tr h="555795">
                <a:tc>
                  <a:txBody>
                    <a:bodyPr/>
                    <a:lstStyle/>
                    <a:p>
                      <a:pPr marR="73660" algn="just">
                        <a:lnSpc>
                          <a:spcPct val="115000"/>
                        </a:lnSpc>
                        <a:spcAft>
                          <a:spcPts val="1000"/>
                        </a:spcAft>
                        <a:tabLst>
                          <a:tab pos="5581015" algn="l"/>
                        </a:tabLst>
                      </a:pPr>
                      <a:r>
                        <a:rPr lang="ru-RU" sz="1000">
                          <a:effectLst/>
                        </a:rPr>
                        <a:t>Ребёнок - кто он?</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a:effectLst/>
                        </a:rPr>
                        <a:t>Ребёнок есть явление в нашей жизни, а не случайность!</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a:effectLst/>
                        </a:rPr>
                        <a:t>Теоретические основы гуманных взаимоотношений. Размышления воспитывающих взрослых о ребёнке – божьем даре, подарке!</a:t>
                      </a:r>
                      <a:endParaRPr lang="ru-RU" sz="1000">
                        <a:effectLst/>
                        <a:latin typeface="Calibri"/>
                        <a:ea typeface="Calibri"/>
                        <a:cs typeface="Times New Roman"/>
                      </a:endParaRPr>
                    </a:p>
                  </a:txBody>
                  <a:tcPr marL="41673" marR="41673" marT="0" marB="0"/>
                </a:tc>
                <a:extLst>
                  <a:ext uri="{0D108BD9-81ED-4DB2-BD59-A6C34878D82A}">
                    <a16:rowId xmlns:a16="http://schemas.microsoft.com/office/drawing/2014/main" val="10002"/>
                  </a:ext>
                </a:extLst>
              </a:tr>
              <a:tr h="1681288">
                <a:tc>
                  <a:txBody>
                    <a:bodyPr/>
                    <a:lstStyle/>
                    <a:p>
                      <a:pPr marR="73660" algn="just">
                        <a:lnSpc>
                          <a:spcPct val="115000"/>
                        </a:lnSpc>
                        <a:spcAft>
                          <a:spcPts val="1000"/>
                        </a:spcAft>
                        <a:tabLst>
                          <a:tab pos="5581015" algn="l"/>
                        </a:tabLst>
                      </a:pPr>
                      <a:r>
                        <a:rPr lang="ru-RU" sz="1000" dirty="0">
                          <a:effectLst/>
                        </a:rPr>
                        <a:t>О движущих силах природы в ребёнке</a:t>
                      </a:r>
                      <a:endParaRPr lang="ru-RU" sz="1000" dirty="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1890395" algn="dec"/>
                          <a:tab pos="1936115" algn="dec"/>
                          <a:tab pos="5581015" algn="l"/>
                        </a:tabLst>
                      </a:pPr>
                      <a:r>
                        <a:rPr lang="ru-RU" sz="1000">
                          <a:effectLst/>
                        </a:rPr>
                        <a:t>Кем является ребёнок для воспитателя, для родителей? Движущие силы природы в ребёнке: страсть к развитию, взрослению, свободе, познанию.</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dirty="0">
                          <a:effectLst/>
                        </a:rPr>
                        <a:t>Базовые понятия: воспитание, ребёнок, природа ребёнка. Движущие силы природы в ребёнке:</a:t>
                      </a:r>
                    </a:p>
                    <a:p>
                      <a:pPr marR="73660" algn="just">
                        <a:lnSpc>
                          <a:spcPct val="115000"/>
                        </a:lnSpc>
                        <a:spcAft>
                          <a:spcPts val="1000"/>
                        </a:spcAft>
                        <a:tabLst>
                          <a:tab pos="5581015" algn="l"/>
                        </a:tabLst>
                      </a:pPr>
                      <a:r>
                        <a:rPr lang="ru-RU" sz="1000" dirty="0">
                          <a:effectLst/>
                        </a:rPr>
                        <a:t>«Страсть к Развитию»,</a:t>
                      </a:r>
                    </a:p>
                    <a:p>
                      <a:pPr marR="73660" algn="just">
                        <a:lnSpc>
                          <a:spcPct val="115000"/>
                        </a:lnSpc>
                        <a:spcAft>
                          <a:spcPts val="1000"/>
                        </a:spcAft>
                        <a:tabLst>
                          <a:tab pos="5581015" algn="l"/>
                        </a:tabLst>
                      </a:pPr>
                      <a:r>
                        <a:rPr lang="ru-RU" sz="1000" dirty="0">
                          <a:effectLst/>
                        </a:rPr>
                        <a:t>«Страсть к взрослению»,</a:t>
                      </a:r>
                    </a:p>
                    <a:p>
                      <a:pPr marR="73660" algn="just">
                        <a:lnSpc>
                          <a:spcPct val="115000"/>
                        </a:lnSpc>
                        <a:spcAft>
                          <a:spcPts val="1000"/>
                        </a:spcAft>
                        <a:tabLst>
                          <a:tab pos="5581015" algn="l"/>
                        </a:tabLst>
                      </a:pPr>
                      <a:r>
                        <a:rPr lang="ru-RU" sz="1000" dirty="0">
                          <a:effectLst/>
                        </a:rPr>
                        <a:t>«Страсть к Свободе»,</a:t>
                      </a:r>
                    </a:p>
                    <a:p>
                      <a:pPr marR="73660" algn="just">
                        <a:lnSpc>
                          <a:spcPct val="115000"/>
                        </a:lnSpc>
                        <a:spcAft>
                          <a:spcPts val="1000"/>
                        </a:spcAft>
                        <a:tabLst>
                          <a:tab pos="5581015" algn="l"/>
                        </a:tabLst>
                      </a:pPr>
                      <a:r>
                        <a:rPr lang="ru-RU" sz="1000" dirty="0">
                          <a:effectLst/>
                        </a:rPr>
                        <a:t>«Страсть к познанию»</a:t>
                      </a:r>
                      <a:endParaRPr lang="ru-RU" sz="1000" dirty="0">
                        <a:effectLst/>
                        <a:latin typeface="Calibri"/>
                        <a:ea typeface="Calibri"/>
                        <a:cs typeface="Times New Roman"/>
                      </a:endParaRPr>
                    </a:p>
                  </a:txBody>
                  <a:tcPr marL="41673" marR="41673" marT="0" marB="0"/>
                </a:tc>
                <a:extLst>
                  <a:ext uri="{0D108BD9-81ED-4DB2-BD59-A6C34878D82A}">
                    <a16:rowId xmlns:a16="http://schemas.microsoft.com/office/drawing/2014/main" val="10003"/>
                  </a:ext>
                </a:extLst>
              </a:tr>
              <a:tr h="559419">
                <a:tc>
                  <a:txBody>
                    <a:bodyPr/>
                    <a:lstStyle/>
                    <a:p>
                      <a:pPr marR="73660" algn="just">
                        <a:lnSpc>
                          <a:spcPct val="115000"/>
                        </a:lnSpc>
                        <a:spcAft>
                          <a:spcPts val="1000"/>
                        </a:spcAft>
                        <a:tabLst>
                          <a:tab pos="5581015" algn="l"/>
                        </a:tabLst>
                      </a:pPr>
                      <a:r>
                        <a:rPr lang="ru-RU" sz="1000">
                          <a:effectLst/>
                        </a:rPr>
                        <a:t>Кто для нас наш ребёнок? </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a:effectLst/>
                        </a:rPr>
                        <a:t>Роли, выполняемые в жизни людьми: «Родитель», «Ребёнок», «Воспитатель»</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a:effectLst/>
                        </a:rPr>
                        <a:t>Проблемы взаимооотношений взрослых с детьми, пути их устранения. Ошибки взаимоотношений. Мотивационно-ценностное отношение к ребёнку.</a:t>
                      </a:r>
                      <a:endParaRPr lang="ru-RU" sz="1000">
                        <a:effectLst/>
                        <a:latin typeface="Calibri"/>
                        <a:ea typeface="Calibri"/>
                        <a:cs typeface="Times New Roman"/>
                      </a:endParaRPr>
                    </a:p>
                  </a:txBody>
                  <a:tcPr marL="41673" marR="41673" marT="0" marB="0"/>
                </a:tc>
                <a:extLst>
                  <a:ext uri="{0D108BD9-81ED-4DB2-BD59-A6C34878D82A}">
                    <a16:rowId xmlns:a16="http://schemas.microsoft.com/office/drawing/2014/main" val="10004"/>
                  </a:ext>
                </a:extLst>
              </a:tr>
              <a:tr h="1389487">
                <a:tc>
                  <a:txBody>
                    <a:bodyPr/>
                    <a:lstStyle/>
                    <a:p>
                      <a:pPr marR="73660" algn="just">
                        <a:lnSpc>
                          <a:spcPct val="115000"/>
                        </a:lnSpc>
                        <a:spcAft>
                          <a:spcPts val="1000"/>
                        </a:spcAft>
                        <a:tabLst>
                          <a:tab pos="5581015" algn="l"/>
                        </a:tabLst>
                      </a:pPr>
                      <a:r>
                        <a:rPr lang="ru-RU" sz="1000">
                          <a:effectLst/>
                        </a:rPr>
                        <a:t>Понимание. Любовь. Благодарность.</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a:effectLst/>
                        </a:rPr>
                        <a:t>Желание понять своего ребёнка. Готовность и желание понять отодвигает немедленное стремление «воздействовать». Понимание- это атмосфера защищённости и справедливости.</a:t>
                      </a:r>
                      <a:endParaRPr lang="ru-RU" sz="1000">
                        <a:effectLst/>
                        <a:latin typeface="Calibri"/>
                        <a:ea typeface="Calibri"/>
                        <a:cs typeface="Times New Roman"/>
                      </a:endParaRPr>
                    </a:p>
                  </a:txBody>
                  <a:tcPr marL="41673" marR="41673" marT="0" marB="0"/>
                </a:tc>
                <a:tc>
                  <a:txBody>
                    <a:bodyPr/>
                    <a:lstStyle/>
                    <a:p>
                      <a:pPr marR="73660" algn="just">
                        <a:lnSpc>
                          <a:spcPct val="115000"/>
                        </a:lnSpc>
                        <a:spcAft>
                          <a:spcPts val="1000"/>
                        </a:spcAft>
                        <a:tabLst>
                          <a:tab pos="5581015" algn="l"/>
                        </a:tabLst>
                      </a:pPr>
                      <a:r>
                        <a:rPr lang="ru-RU" sz="1000" dirty="0">
                          <a:effectLst/>
                        </a:rPr>
                        <a:t>Меры воздействия родителей на ребёнка. Приёмы взаимоотношений с ребёнком раннего возраста. Ознакомление с понятием «сотрудничество», «взаимодействие», «поддержка».</a:t>
                      </a:r>
                      <a:endParaRPr lang="ru-RU" sz="1000" dirty="0">
                        <a:effectLst/>
                        <a:latin typeface="Calibri"/>
                        <a:ea typeface="Calibri"/>
                        <a:cs typeface="Times New Roman"/>
                      </a:endParaRPr>
                    </a:p>
                  </a:txBody>
                  <a:tcPr marL="41673" marR="41673" marT="0" marB="0"/>
                </a:tc>
                <a:extLst>
                  <a:ext uri="{0D108BD9-81ED-4DB2-BD59-A6C34878D82A}">
                    <a16:rowId xmlns:a16="http://schemas.microsoft.com/office/drawing/2014/main" val="10005"/>
                  </a:ext>
                </a:extLst>
              </a:tr>
            </a:tbl>
          </a:graphicData>
        </a:graphic>
      </p:graphicFrame>
      <p:sp>
        <p:nvSpPr>
          <p:cNvPr id="2" name="Заголовок 1"/>
          <p:cNvSpPr>
            <a:spLocks noGrp="1"/>
          </p:cNvSpPr>
          <p:nvPr>
            <p:ph type="title"/>
          </p:nvPr>
        </p:nvSpPr>
        <p:spPr>
          <a:xfrm>
            <a:off x="1847528" y="116632"/>
            <a:ext cx="8229600" cy="936104"/>
          </a:xfrm>
        </p:spPr>
        <p:txBody>
          <a:bodyPr>
            <a:normAutofit fontScale="90000"/>
          </a:bodyPr>
          <a:lstStyle/>
          <a:p>
            <a:r>
              <a:rPr lang="ru-RU" sz="2800" dirty="0"/>
              <a:t>Тематическое планирование собраний-встреч для семей с детьми (дети 2-3 лет)</a:t>
            </a:r>
          </a:p>
        </p:txBody>
      </p:sp>
    </p:spTree>
    <p:extLst>
      <p:ext uri="{BB962C8B-B14F-4D97-AF65-F5344CB8AC3E}">
        <p14:creationId xmlns:p14="http://schemas.microsoft.com/office/powerpoint/2010/main" val="6679830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nvPr>
        </p:nvGraphicFramePr>
        <p:xfrm>
          <a:off x="1703512" y="1196752"/>
          <a:ext cx="8784976" cy="5341374"/>
        </p:xfrm>
        <a:graphic>
          <a:graphicData uri="http://schemas.openxmlformats.org/drawingml/2006/table">
            <a:tbl>
              <a:tblPr firstRow="1" firstCol="1" bandRow="1" bandCol="1">
                <a:tableStyleId>{5C22544A-7EE6-4342-B048-85BDC9FD1C3A}</a:tableStyleId>
              </a:tblPr>
              <a:tblGrid>
                <a:gridCol w="1512168">
                  <a:extLst>
                    <a:ext uri="{9D8B030D-6E8A-4147-A177-3AD203B41FA5}">
                      <a16:colId xmlns:a16="http://schemas.microsoft.com/office/drawing/2014/main" val="20000"/>
                    </a:ext>
                  </a:extLst>
                </a:gridCol>
                <a:gridCol w="2950917">
                  <a:extLst>
                    <a:ext uri="{9D8B030D-6E8A-4147-A177-3AD203B41FA5}">
                      <a16:colId xmlns:a16="http://schemas.microsoft.com/office/drawing/2014/main" val="20001"/>
                    </a:ext>
                  </a:extLst>
                </a:gridCol>
                <a:gridCol w="4321891">
                  <a:extLst>
                    <a:ext uri="{9D8B030D-6E8A-4147-A177-3AD203B41FA5}">
                      <a16:colId xmlns:a16="http://schemas.microsoft.com/office/drawing/2014/main" val="20002"/>
                    </a:ext>
                  </a:extLst>
                </a:gridCol>
              </a:tblGrid>
              <a:tr h="181624">
                <a:tc>
                  <a:txBody>
                    <a:bodyPr/>
                    <a:lstStyle/>
                    <a:p>
                      <a:pPr marR="73660" algn="ctr">
                        <a:lnSpc>
                          <a:spcPct val="115000"/>
                        </a:lnSpc>
                        <a:spcAft>
                          <a:spcPts val="1000"/>
                        </a:spcAft>
                        <a:tabLst>
                          <a:tab pos="5581015" algn="l"/>
                        </a:tabLst>
                      </a:pPr>
                      <a:r>
                        <a:rPr lang="ru-RU" sz="1000" dirty="0">
                          <a:effectLst/>
                        </a:rPr>
                        <a:t>Тема собрания.</a:t>
                      </a:r>
                      <a:endParaRPr lang="ru-RU" sz="1000" dirty="0">
                        <a:effectLst/>
                        <a:latin typeface="Calibri"/>
                        <a:ea typeface="Calibri"/>
                        <a:cs typeface="Times New Roman"/>
                      </a:endParaRPr>
                    </a:p>
                  </a:txBody>
                  <a:tcPr marL="32201" marR="32201" marT="0" marB="0"/>
                </a:tc>
                <a:tc>
                  <a:txBody>
                    <a:bodyPr/>
                    <a:lstStyle/>
                    <a:p>
                      <a:pPr marR="73660" algn="ctr">
                        <a:lnSpc>
                          <a:spcPct val="115000"/>
                        </a:lnSpc>
                        <a:spcAft>
                          <a:spcPts val="1000"/>
                        </a:spcAft>
                        <a:tabLst>
                          <a:tab pos="5581015" algn="l"/>
                        </a:tabLst>
                      </a:pPr>
                      <a:r>
                        <a:rPr lang="ru-RU" sz="1000">
                          <a:effectLst/>
                        </a:rPr>
                        <a:t>Обсуждаемые вопросы</a:t>
                      </a:r>
                      <a:endParaRPr lang="ru-RU" sz="1000">
                        <a:effectLst/>
                        <a:latin typeface="Calibri"/>
                        <a:ea typeface="Calibri"/>
                        <a:cs typeface="Times New Roman"/>
                      </a:endParaRPr>
                    </a:p>
                  </a:txBody>
                  <a:tcPr marL="32201" marR="32201" marT="0" marB="0"/>
                </a:tc>
                <a:tc>
                  <a:txBody>
                    <a:bodyPr/>
                    <a:lstStyle/>
                    <a:p>
                      <a:pPr marR="73660" indent="457200" algn="ctr">
                        <a:lnSpc>
                          <a:spcPct val="115000"/>
                        </a:lnSpc>
                        <a:spcAft>
                          <a:spcPts val="1000"/>
                        </a:spcAft>
                        <a:tabLst>
                          <a:tab pos="1461135" algn="l"/>
                          <a:tab pos="5581015" algn="l"/>
                        </a:tabLst>
                      </a:pPr>
                      <a:r>
                        <a:rPr lang="ru-RU" sz="1000">
                          <a:effectLst/>
                        </a:rPr>
                        <a:t>Содержание встреч</a:t>
                      </a:r>
                      <a:endParaRPr lang="ru-RU" sz="1000">
                        <a:effectLst/>
                        <a:latin typeface="Calibri"/>
                        <a:ea typeface="Calibri"/>
                        <a:cs typeface="Times New Roman"/>
                      </a:endParaRPr>
                    </a:p>
                  </a:txBody>
                  <a:tcPr marL="32201" marR="32201" marT="0" marB="0"/>
                </a:tc>
                <a:extLst>
                  <a:ext uri="{0D108BD9-81ED-4DB2-BD59-A6C34878D82A}">
                    <a16:rowId xmlns:a16="http://schemas.microsoft.com/office/drawing/2014/main" val="10000"/>
                  </a:ext>
                </a:extLst>
              </a:tr>
              <a:tr h="741006">
                <a:tc>
                  <a:txBody>
                    <a:bodyPr/>
                    <a:lstStyle/>
                    <a:p>
                      <a:pPr marR="73660" algn="just">
                        <a:lnSpc>
                          <a:spcPct val="115000"/>
                        </a:lnSpc>
                        <a:spcAft>
                          <a:spcPts val="1000"/>
                        </a:spcAft>
                        <a:tabLst>
                          <a:tab pos="5581015" algn="l"/>
                        </a:tabLst>
                      </a:pPr>
                      <a:r>
                        <a:rPr lang="ru-RU" sz="1000">
                          <a:effectLst/>
                        </a:rPr>
                        <a:t>Дети-почемучки</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a:effectLst/>
                        </a:rPr>
                        <a:t>Вопросы детей. Подумать, прежде чем ответить ребёнку на его вопрос. Своим ответом не погасить в ребёнке познавательный интерес.</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dirty="0">
                          <a:effectLst/>
                        </a:rPr>
                        <a:t>Понятие «познавательный интерес» Любознательность детей младшего дошкольного возраста. Особенности взаимоотношений родителей с детьми младшего дошкольного возраста. Психологические особенности детей младшего дошкольного возраста.</a:t>
                      </a:r>
                      <a:endParaRPr lang="ru-RU" sz="1000" dirty="0">
                        <a:effectLst/>
                        <a:latin typeface="Calibri"/>
                        <a:ea typeface="Calibri"/>
                        <a:cs typeface="Times New Roman"/>
                      </a:endParaRPr>
                    </a:p>
                  </a:txBody>
                  <a:tcPr marL="32201" marR="32201" marT="0" marB="0"/>
                </a:tc>
                <a:extLst>
                  <a:ext uri="{0D108BD9-81ED-4DB2-BD59-A6C34878D82A}">
                    <a16:rowId xmlns:a16="http://schemas.microsoft.com/office/drawing/2014/main" val="10001"/>
                  </a:ext>
                </a:extLst>
              </a:tr>
              <a:tr h="628390">
                <a:tc>
                  <a:txBody>
                    <a:bodyPr/>
                    <a:lstStyle/>
                    <a:p>
                      <a:pPr marR="73660" algn="just">
                        <a:lnSpc>
                          <a:spcPct val="115000"/>
                        </a:lnSpc>
                        <a:spcAft>
                          <a:spcPts val="1000"/>
                        </a:spcAft>
                        <a:tabLst>
                          <a:tab pos="5581015" algn="l"/>
                        </a:tabLst>
                      </a:pPr>
                      <a:r>
                        <a:rPr lang="ru-RU" sz="1000">
                          <a:effectLst/>
                        </a:rPr>
                        <a:t>Семейный дом.</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dirty="0">
                          <a:effectLst/>
                        </a:rPr>
                        <a:t>Счастье вашего ребёнка. Воспитывать не во лжи. Семейное благополучие. Полные и неполные семьи. Атмосфера семьи.</a:t>
                      </a:r>
                      <a:endParaRPr lang="ru-RU" sz="1000" dirty="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a:effectLst/>
                        </a:rPr>
                        <a:t>Семейная атмосфера, благополучие. Родительский долг. Микроклимат семьи. Культура семьи. Типы семейных взаимоотношений: диктат, опёка, мирное сосуществование на основе невмешательства, сотрудничество.</a:t>
                      </a:r>
                      <a:endParaRPr lang="ru-RU" sz="1000">
                        <a:effectLst/>
                        <a:latin typeface="Calibri"/>
                        <a:ea typeface="Calibri"/>
                        <a:cs typeface="Times New Roman"/>
                      </a:endParaRPr>
                    </a:p>
                  </a:txBody>
                  <a:tcPr marL="32201" marR="32201" marT="0" marB="0"/>
                </a:tc>
                <a:extLst>
                  <a:ext uri="{0D108BD9-81ED-4DB2-BD59-A6C34878D82A}">
                    <a16:rowId xmlns:a16="http://schemas.microsoft.com/office/drawing/2014/main" val="10002"/>
                  </a:ext>
                </a:extLst>
              </a:tr>
              <a:tr h="837853">
                <a:tc>
                  <a:txBody>
                    <a:bodyPr/>
                    <a:lstStyle/>
                    <a:p>
                      <a:pPr marR="73660" algn="just">
                        <a:lnSpc>
                          <a:spcPct val="115000"/>
                        </a:lnSpc>
                        <a:spcAft>
                          <a:spcPts val="1000"/>
                        </a:spcAft>
                        <a:tabLst>
                          <a:tab pos="5581015" algn="l"/>
                        </a:tabLst>
                      </a:pPr>
                      <a:r>
                        <a:rPr lang="ru-RU" sz="1000">
                          <a:effectLst/>
                        </a:rPr>
                        <a:t>Кому у кого легче учиться -воспитателям у родителей или родителям у  воспитателей.</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a:effectLst/>
                        </a:rPr>
                        <a:t>Чему могут научить родители и воспитатели друг друга? В чём проявляется мудрость общения воспитывающих взрослых? Искусство общения.</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1000"/>
                        </a:spcAft>
                        <a:tabLst>
                          <a:tab pos="5581015" algn="l"/>
                        </a:tabLst>
                      </a:pPr>
                      <a:r>
                        <a:rPr lang="ru-RU" sz="1000" dirty="0">
                          <a:effectLst/>
                        </a:rPr>
                        <a:t>Понятия: межличностное общение, искусство общения. Должностные обязанности воспитателя д/сада, права и обязанности родителей в д/саду, прописанные в договоре.</a:t>
                      </a:r>
                      <a:endParaRPr lang="ru-RU" sz="1000" dirty="0">
                        <a:effectLst/>
                        <a:latin typeface="Calibri"/>
                        <a:ea typeface="Calibri"/>
                        <a:cs typeface="Times New Roman"/>
                      </a:endParaRPr>
                    </a:p>
                  </a:txBody>
                  <a:tcPr marL="32201" marR="32201" marT="0" marB="0"/>
                </a:tc>
                <a:extLst>
                  <a:ext uri="{0D108BD9-81ED-4DB2-BD59-A6C34878D82A}">
                    <a16:rowId xmlns:a16="http://schemas.microsoft.com/office/drawing/2014/main" val="10003"/>
                  </a:ext>
                </a:extLst>
              </a:tr>
              <a:tr h="942584">
                <a:tc>
                  <a:txBody>
                    <a:bodyPr/>
                    <a:lstStyle/>
                    <a:p>
                      <a:pPr marR="73660" algn="just">
                        <a:lnSpc>
                          <a:spcPct val="115000"/>
                        </a:lnSpc>
                        <a:spcAft>
                          <a:spcPts val="1000"/>
                        </a:spcAft>
                        <a:tabLst>
                          <a:tab pos="5581015" algn="l"/>
                        </a:tabLst>
                      </a:pPr>
                      <a:r>
                        <a:rPr lang="ru-RU" sz="1000">
                          <a:effectLst/>
                        </a:rPr>
                        <a:t>Счастливые родители и счастливые дети.</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1000"/>
                        </a:spcAft>
                        <a:tabLst>
                          <a:tab pos="5581015" algn="l"/>
                        </a:tabLst>
                      </a:pPr>
                      <a:r>
                        <a:rPr lang="ru-RU" sz="1000">
                          <a:effectLst/>
                        </a:rPr>
                        <a:t>Родительское счастье. Детское счастье. Отношения детей и родителей в семье.</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a:effectLst/>
                        </a:rPr>
                        <a:t>Необходимые условия для воспитания ребёнка в семье. Понятия: родительская авторитарность, интуиция, такт. Принципы воспитания в семье: целенаправленность, гуманизм и уважение к личности; Планомерность, последовательность, непрерывность, комплексность и систематичность; согласованность в воспитании.</a:t>
                      </a:r>
                      <a:endParaRPr lang="ru-RU" sz="1000">
                        <a:effectLst/>
                        <a:latin typeface="Calibri"/>
                        <a:ea typeface="Calibri"/>
                        <a:cs typeface="Times New Roman"/>
                      </a:endParaRPr>
                    </a:p>
                  </a:txBody>
                  <a:tcPr marL="32201" marR="32201" marT="0" marB="0"/>
                </a:tc>
                <a:extLst>
                  <a:ext uri="{0D108BD9-81ED-4DB2-BD59-A6C34878D82A}">
                    <a16:rowId xmlns:a16="http://schemas.microsoft.com/office/drawing/2014/main" val="10004"/>
                  </a:ext>
                </a:extLst>
              </a:tr>
              <a:tr h="1063348">
                <a:tc>
                  <a:txBody>
                    <a:bodyPr/>
                    <a:lstStyle/>
                    <a:p>
                      <a:pPr marR="73660" algn="just">
                        <a:lnSpc>
                          <a:spcPct val="115000"/>
                        </a:lnSpc>
                        <a:spcAft>
                          <a:spcPts val="1000"/>
                        </a:spcAft>
                        <a:tabLst>
                          <a:tab pos="5581015" algn="l"/>
                        </a:tabLst>
                      </a:pPr>
                      <a:r>
                        <a:rPr lang="ru-RU" sz="1000">
                          <a:effectLst/>
                        </a:rPr>
                        <a:t>Личность воспитывающих взрослых - главное в воспитании</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dirty="0">
                          <a:effectLst/>
                        </a:rPr>
                        <a:t>Только личность способна воспитывать личность. Каким должен быть отец, чтобы быть главой семьи? Какой должна быть мать, чтобы быть главой семьи? Каким должен быть воспитатель детского сада, чтобы быть авторитетом для родителей и ребёнка?</a:t>
                      </a:r>
                      <a:endParaRPr lang="ru-RU" sz="1000" dirty="0">
                        <a:effectLst/>
                        <a:latin typeface="Calibri"/>
                        <a:ea typeface="Calibri"/>
                        <a:cs typeface="Times New Roman"/>
                      </a:endParaRPr>
                    </a:p>
                  </a:txBody>
                  <a:tcPr marL="32201" marR="32201" marT="0" marB="0"/>
                </a:tc>
                <a:tc>
                  <a:txBody>
                    <a:bodyPr/>
                    <a:lstStyle/>
                    <a:p>
                      <a:pPr marR="73660" algn="just">
                        <a:lnSpc>
                          <a:spcPct val="115000"/>
                        </a:lnSpc>
                        <a:spcAft>
                          <a:spcPts val="1000"/>
                        </a:spcAft>
                        <a:tabLst>
                          <a:tab pos="5581015" algn="l"/>
                        </a:tabLst>
                      </a:pPr>
                      <a:r>
                        <a:rPr lang="ru-RU" sz="1000" dirty="0">
                          <a:effectLst/>
                        </a:rPr>
                        <a:t>Понятия: личность, нравственный облик родителей. Я концепция. Понятие о воспитательном потенциале семьи. Семья как фактор воспитания. Детский сад – институт социализации семьи с ребёнком дошкольного возраста.</a:t>
                      </a:r>
                      <a:endParaRPr lang="ru-RU" sz="1000" dirty="0">
                        <a:effectLst/>
                        <a:latin typeface="Calibri"/>
                        <a:ea typeface="Calibri"/>
                        <a:cs typeface="Times New Roman"/>
                      </a:endParaRPr>
                    </a:p>
                  </a:txBody>
                  <a:tcPr marL="32201" marR="32201" marT="0" marB="0"/>
                </a:tc>
                <a:extLst>
                  <a:ext uri="{0D108BD9-81ED-4DB2-BD59-A6C34878D82A}">
                    <a16:rowId xmlns:a16="http://schemas.microsoft.com/office/drawing/2014/main" val="10005"/>
                  </a:ext>
                </a:extLst>
              </a:tr>
              <a:tr h="908122">
                <a:tc>
                  <a:txBody>
                    <a:bodyPr/>
                    <a:lstStyle/>
                    <a:p>
                      <a:pPr marR="73660" algn="just">
                        <a:lnSpc>
                          <a:spcPct val="115000"/>
                        </a:lnSpc>
                        <a:spcAft>
                          <a:spcPts val="1000"/>
                        </a:spcAft>
                        <a:tabLst>
                          <a:tab pos="5581015" algn="l"/>
                        </a:tabLst>
                      </a:pPr>
                      <a:r>
                        <a:rPr lang="ru-RU" sz="1000">
                          <a:effectLst/>
                        </a:rPr>
                        <a:t>Обиды</a:t>
                      </a:r>
                      <a:endParaRPr lang="ru-RU" sz="1000">
                        <a:effectLst/>
                        <a:latin typeface="Calibri"/>
                        <a:ea typeface="Calibri"/>
                        <a:cs typeface="Times New Roman"/>
                      </a:endParaRPr>
                    </a:p>
                  </a:txBody>
                  <a:tcPr marL="32201" marR="32201" marT="0" marB="0"/>
                </a:tc>
                <a:tc>
                  <a:txBody>
                    <a:bodyPr/>
                    <a:lstStyle/>
                    <a:p>
                      <a:pPr marR="73660" algn="just">
                        <a:lnSpc>
                          <a:spcPct val="115000"/>
                        </a:lnSpc>
                        <a:spcAft>
                          <a:spcPts val="0"/>
                        </a:spcAft>
                        <a:tabLst>
                          <a:tab pos="5581015" algn="l"/>
                        </a:tabLst>
                      </a:pPr>
                      <a:r>
                        <a:rPr lang="ru-RU" sz="1000">
                          <a:effectLst/>
                        </a:rPr>
                        <a:t>Искусство общения. Что происходит во мне, когда я обижаюсь? Как овладеть эмоцией? Как устроена обида? Как ослабить обиду? Трудно ли научиться прощать?</a:t>
                      </a:r>
                      <a:endParaRPr lang="ru-RU" sz="1000">
                        <a:effectLst/>
                        <a:latin typeface="Calibri"/>
                        <a:ea typeface="Calibri"/>
                        <a:cs typeface="Times New Roman"/>
                      </a:endParaRPr>
                    </a:p>
                  </a:txBody>
                  <a:tcPr marL="32201" marR="32201" marT="0" marB="0"/>
                </a:tc>
                <a:tc>
                  <a:txBody>
                    <a:bodyPr/>
                    <a:lstStyle/>
                    <a:p>
                      <a:pPr marR="73660" indent="13970" algn="just">
                        <a:lnSpc>
                          <a:spcPct val="115000"/>
                        </a:lnSpc>
                        <a:spcAft>
                          <a:spcPts val="0"/>
                        </a:spcAft>
                        <a:tabLst>
                          <a:tab pos="5581015" algn="l"/>
                        </a:tabLst>
                      </a:pPr>
                      <a:r>
                        <a:rPr lang="ru-RU" sz="1000" dirty="0">
                          <a:effectLst/>
                        </a:rPr>
                        <a:t>Ознакомление с понятием «эмоции человека». Психологические особенности эмоционально неустойчивого человека. Психологическое благополучие. Психолого-педагогические основы взаимоотношений родителей с детьми младшего дошкольного возраста.</a:t>
                      </a:r>
                      <a:endParaRPr lang="ru-RU" sz="1000" dirty="0">
                        <a:effectLst/>
                        <a:latin typeface="Calibri"/>
                        <a:ea typeface="Calibri"/>
                        <a:cs typeface="Times New Roman"/>
                      </a:endParaRPr>
                    </a:p>
                  </a:txBody>
                  <a:tcPr marL="32201" marR="32201" marT="0" marB="0"/>
                </a:tc>
                <a:extLst>
                  <a:ext uri="{0D108BD9-81ED-4DB2-BD59-A6C34878D82A}">
                    <a16:rowId xmlns:a16="http://schemas.microsoft.com/office/drawing/2014/main" val="10006"/>
                  </a:ext>
                </a:extLst>
              </a:tr>
            </a:tbl>
          </a:graphicData>
        </a:graphic>
      </p:graphicFrame>
      <p:sp>
        <p:nvSpPr>
          <p:cNvPr id="2" name="Заголовок 1"/>
          <p:cNvSpPr>
            <a:spLocks noGrp="1"/>
          </p:cNvSpPr>
          <p:nvPr>
            <p:ph type="title"/>
          </p:nvPr>
        </p:nvSpPr>
        <p:spPr>
          <a:xfrm>
            <a:off x="1703512" y="188640"/>
            <a:ext cx="8568952" cy="864096"/>
          </a:xfrm>
        </p:spPr>
        <p:txBody>
          <a:bodyPr>
            <a:noAutofit/>
          </a:bodyPr>
          <a:lstStyle/>
          <a:p>
            <a:r>
              <a:rPr lang="ru-RU" sz="2800" dirty="0"/>
              <a:t>Тематическое планирование собраний-встреч для семей с детьми (дети 3-4 лет).</a:t>
            </a:r>
          </a:p>
        </p:txBody>
      </p:sp>
    </p:spTree>
    <p:extLst>
      <p:ext uri="{BB962C8B-B14F-4D97-AF65-F5344CB8AC3E}">
        <p14:creationId xmlns:p14="http://schemas.microsoft.com/office/powerpoint/2010/main" val="8581208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nvPr>
        </p:nvGraphicFramePr>
        <p:xfrm>
          <a:off x="1991545" y="2204865"/>
          <a:ext cx="8136903" cy="4320231"/>
        </p:xfrm>
        <a:graphic>
          <a:graphicData uri="http://schemas.openxmlformats.org/drawingml/2006/table">
            <a:tbl>
              <a:tblPr firstRow="1" firstCol="1" bandRow="1">
                <a:tableStyleId>{5C22544A-7EE6-4342-B048-85BDC9FD1C3A}</a:tableStyleId>
              </a:tblPr>
              <a:tblGrid>
                <a:gridCol w="1296144">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3960439">
                  <a:extLst>
                    <a:ext uri="{9D8B030D-6E8A-4147-A177-3AD203B41FA5}">
                      <a16:colId xmlns:a16="http://schemas.microsoft.com/office/drawing/2014/main" val="20002"/>
                    </a:ext>
                  </a:extLst>
                </a:gridCol>
              </a:tblGrid>
              <a:tr h="148023">
                <a:tc>
                  <a:txBody>
                    <a:bodyPr/>
                    <a:lstStyle/>
                    <a:p>
                      <a:pPr algn="ctr">
                        <a:lnSpc>
                          <a:spcPct val="115000"/>
                        </a:lnSpc>
                        <a:spcAft>
                          <a:spcPts val="1000"/>
                        </a:spcAft>
                      </a:pPr>
                      <a:r>
                        <a:rPr lang="ru-RU" sz="1000" dirty="0">
                          <a:effectLst/>
                        </a:rPr>
                        <a:t>Тема</a:t>
                      </a:r>
                      <a:endParaRPr lang="ru-RU" sz="900" dirty="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Обсуждаемые вопросы</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Содержание встреч</a:t>
                      </a:r>
                      <a:endParaRPr lang="ru-RU" sz="900">
                        <a:effectLst/>
                        <a:latin typeface="Calibri"/>
                        <a:ea typeface="Calibri"/>
                        <a:cs typeface="Times New Roman"/>
                      </a:endParaRPr>
                    </a:p>
                  </a:txBody>
                  <a:tcPr marL="25809" marR="25809" marT="0" marB="0"/>
                </a:tc>
                <a:extLst>
                  <a:ext uri="{0D108BD9-81ED-4DB2-BD59-A6C34878D82A}">
                    <a16:rowId xmlns:a16="http://schemas.microsoft.com/office/drawing/2014/main" val="10000"/>
                  </a:ext>
                </a:extLst>
              </a:tr>
              <a:tr h="1204004">
                <a:tc>
                  <a:txBody>
                    <a:bodyPr/>
                    <a:lstStyle/>
                    <a:p>
                      <a:pPr>
                        <a:lnSpc>
                          <a:spcPct val="115000"/>
                        </a:lnSpc>
                        <a:spcAft>
                          <a:spcPts val="1000"/>
                        </a:spcAft>
                      </a:pPr>
                      <a:r>
                        <a:rPr lang="ru-RU" sz="1000">
                          <a:effectLst/>
                        </a:rPr>
                        <a:t>Права детей.</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dirty="0">
                          <a:effectLst/>
                        </a:rPr>
                        <a:t>Права и обязанности детей. Защита своих прав ребёнком: радость и слёзы. Естественная природа всех детей и индивидуальные особенности каждого.</a:t>
                      </a:r>
                      <a:endParaRPr lang="ru-RU" sz="900" dirty="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Понятия: права детей, свобрда.Российские и международные нормативно-правовые документы по правам детей: Конвенция о правах детей, Семейный кодекс РФ, закон «Об основных гарантиях прав ребёнка в РФ», Конституция РФ, закон  «О дополнительных гарантиях по социальной защите детей сирот и детей, оставшихся без попечения родителей.»</a:t>
                      </a:r>
                      <a:endParaRPr lang="ru-RU" sz="900">
                        <a:effectLst/>
                        <a:latin typeface="Calibri"/>
                        <a:ea typeface="Calibri"/>
                        <a:cs typeface="Times New Roman"/>
                      </a:endParaRPr>
                    </a:p>
                  </a:txBody>
                  <a:tcPr marL="25809" marR="25809" marT="0" marB="0"/>
                </a:tc>
                <a:extLst>
                  <a:ext uri="{0D108BD9-81ED-4DB2-BD59-A6C34878D82A}">
                    <a16:rowId xmlns:a16="http://schemas.microsoft.com/office/drawing/2014/main" val="10001"/>
                  </a:ext>
                </a:extLst>
              </a:tr>
              <a:tr h="818789">
                <a:tc>
                  <a:txBody>
                    <a:bodyPr/>
                    <a:lstStyle/>
                    <a:p>
                      <a:pPr>
                        <a:lnSpc>
                          <a:spcPct val="115000"/>
                        </a:lnSpc>
                        <a:spcAft>
                          <a:spcPts val="1000"/>
                        </a:spcAft>
                      </a:pPr>
                      <a:r>
                        <a:rPr lang="ru-RU" sz="1000">
                          <a:effectLst/>
                        </a:rPr>
                        <a:t>Ошибки взрослых. Ошибки детей.</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Ошибки детей. Отношение взрослых к ошибкам детей. Ошибки взрослых. Отношение детей к ошибкам взрослых. Для чего мы совершаем ошибки? «Познаёшь трудность – узнаёшь мудрость»</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dirty="0">
                          <a:effectLst/>
                        </a:rPr>
                        <a:t>Доминирование взрослого над ребёнком. Психологические возможности взаимоотношений. Рефлексия личностного поведения. Как научить ребёнка анализировать ошибки, учиться у них?</a:t>
                      </a:r>
                      <a:endParaRPr lang="ru-RU" sz="900" dirty="0">
                        <a:effectLst/>
                        <a:latin typeface="Calibri"/>
                        <a:ea typeface="Calibri"/>
                        <a:cs typeface="Times New Roman"/>
                      </a:endParaRPr>
                    </a:p>
                  </a:txBody>
                  <a:tcPr marL="25809" marR="25809" marT="0" marB="0"/>
                </a:tc>
                <a:extLst>
                  <a:ext uri="{0D108BD9-81ED-4DB2-BD59-A6C34878D82A}">
                    <a16:rowId xmlns:a16="http://schemas.microsoft.com/office/drawing/2014/main" val="10002"/>
                  </a:ext>
                </a:extLst>
              </a:tr>
              <a:tr h="790996">
                <a:tc>
                  <a:txBody>
                    <a:bodyPr/>
                    <a:lstStyle/>
                    <a:p>
                      <a:pPr>
                        <a:lnSpc>
                          <a:spcPct val="115000"/>
                        </a:lnSpc>
                        <a:spcAft>
                          <a:spcPts val="1000"/>
                        </a:spcAft>
                      </a:pPr>
                      <a:r>
                        <a:rPr lang="ru-RU" sz="1000">
                          <a:effectLst/>
                        </a:rPr>
                        <a:t>Вопросы детей</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Умение родителей «слышать» вопрос ребёнка. Как поступить, когда не знаешь, что ответить ребёнку?</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Принятие на себя роли гуманного родителя. Воспитать в себе ученика. Для успешного воспитания ребёнка необходимо всё время развиваться? Познавательный интерес ребёнка – как он проявляется у старшего дошкольника? </a:t>
                      </a:r>
                      <a:endParaRPr lang="ru-RU" sz="900">
                        <a:effectLst/>
                        <a:latin typeface="Calibri"/>
                        <a:ea typeface="Calibri"/>
                        <a:cs typeface="Times New Roman"/>
                      </a:endParaRPr>
                    </a:p>
                  </a:txBody>
                  <a:tcPr marL="25809" marR="25809" marT="0" marB="0"/>
                </a:tc>
                <a:extLst>
                  <a:ext uri="{0D108BD9-81ED-4DB2-BD59-A6C34878D82A}">
                    <a16:rowId xmlns:a16="http://schemas.microsoft.com/office/drawing/2014/main" val="10003"/>
                  </a:ext>
                </a:extLst>
              </a:tr>
              <a:tr h="727813">
                <a:tc>
                  <a:txBody>
                    <a:bodyPr/>
                    <a:lstStyle/>
                    <a:p>
                      <a:pPr>
                        <a:lnSpc>
                          <a:spcPct val="115000"/>
                        </a:lnSpc>
                        <a:spcAft>
                          <a:spcPts val="1000"/>
                        </a:spcAft>
                      </a:pPr>
                      <a:r>
                        <a:rPr lang="ru-RU" sz="1000">
                          <a:effectLst/>
                        </a:rPr>
                        <a:t>Трудности ребёнка, его потребности.</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dirty="0">
                          <a:effectLst/>
                        </a:rPr>
                        <a:t>Где нашим детям хорошо? Кого ребёнок хочет видеть рядом с собой в трудную минуту и в минуту радости? Пространство любви, тепла, уюта, справедливости, защищённости.</a:t>
                      </a:r>
                      <a:endParaRPr lang="ru-RU" sz="900" dirty="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Когнитивная, эмоциональная эмпатия. Аналитические, прогностические, рефлексивные умения. Понятие «пространство любви»</a:t>
                      </a:r>
                      <a:endParaRPr lang="ru-RU" sz="900">
                        <a:effectLst/>
                        <a:latin typeface="Calibri"/>
                        <a:ea typeface="Calibri"/>
                        <a:cs typeface="Times New Roman"/>
                      </a:endParaRPr>
                    </a:p>
                  </a:txBody>
                  <a:tcPr marL="25809" marR="25809" marT="0" marB="0"/>
                </a:tc>
                <a:extLst>
                  <a:ext uri="{0D108BD9-81ED-4DB2-BD59-A6C34878D82A}">
                    <a16:rowId xmlns:a16="http://schemas.microsoft.com/office/drawing/2014/main" val="10004"/>
                  </a:ext>
                </a:extLst>
              </a:tr>
              <a:tr h="545858">
                <a:tc>
                  <a:txBody>
                    <a:bodyPr/>
                    <a:lstStyle/>
                    <a:p>
                      <a:pPr>
                        <a:lnSpc>
                          <a:spcPct val="115000"/>
                        </a:lnSpc>
                        <a:spcAft>
                          <a:spcPts val="1000"/>
                        </a:spcAft>
                      </a:pPr>
                      <a:r>
                        <a:rPr lang="ru-RU" sz="1000">
                          <a:effectLst/>
                        </a:rPr>
                        <a:t>Как необходимо «отпускать ребёнка во взрослый мир?»</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a:effectLst/>
                        </a:rPr>
                        <a:t>Сопровождение ребёнка. Собственный путь. Свобода, но не вседозволенность. Присутствие взрослого рядом.</a:t>
                      </a:r>
                      <a:endParaRPr lang="ru-RU" sz="900">
                        <a:effectLst/>
                        <a:latin typeface="Calibri"/>
                        <a:ea typeface="Calibri"/>
                        <a:cs typeface="Times New Roman"/>
                      </a:endParaRPr>
                    </a:p>
                  </a:txBody>
                  <a:tcPr marL="25809" marR="25809" marT="0" marB="0"/>
                </a:tc>
                <a:tc>
                  <a:txBody>
                    <a:bodyPr/>
                    <a:lstStyle/>
                    <a:p>
                      <a:pPr>
                        <a:lnSpc>
                          <a:spcPct val="115000"/>
                        </a:lnSpc>
                        <a:spcAft>
                          <a:spcPts val="1000"/>
                        </a:spcAft>
                      </a:pPr>
                      <a:r>
                        <a:rPr lang="ru-RU" sz="1000" dirty="0">
                          <a:effectLst/>
                        </a:rPr>
                        <a:t>Синтез теоритических знаний и практических умений и навыков. Роль родителей в воспитании.</a:t>
                      </a:r>
                      <a:endParaRPr lang="ru-RU" sz="900" dirty="0">
                        <a:effectLst/>
                        <a:latin typeface="Calibri"/>
                        <a:ea typeface="Calibri"/>
                        <a:cs typeface="Times New Roman"/>
                      </a:endParaRPr>
                    </a:p>
                  </a:txBody>
                  <a:tcPr marL="25809" marR="25809" marT="0" marB="0"/>
                </a:tc>
                <a:extLst>
                  <a:ext uri="{0D108BD9-81ED-4DB2-BD59-A6C34878D82A}">
                    <a16:rowId xmlns:a16="http://schemas.microsoft.com/office/drawing/2014/main" val="10005"/>
                  </a:ext>
                </a:extLst>
              </a:tr>
            </a:tbl>
          </a:graphicData>
        </a:graphic>
      </p:graphicFrame>
      <p:sp>
        <p:nvSpPr>
          <p:cNvPr id="3" name="Заголовок 2"/>
          <p:cNvSpPr>
            <a:spLocks noGrp="1"/>
          </p:cNvSpPr>
          <p:nvPr>
            <p:ph type="title"/>
          </p:nvPr>
        </p:nvSpPr>
        <p:spPr>
          <a:xfrm>
            <a:off x="1775520" y="570156"/>
            <a:ext cx="8640960" cy="1054250"/>
          </a:xfrm>
        </p:spPr>
        <p:txBody>
          <a:bodyPr/>
          <a:lstStyle/>
          <a:p>
            <a:r>
              <a:rPr lang="ru-RU" dirty="0"/>
              <a:t/>
            </a:r>
            <a:br>
              <a:rPr lang="ru-RU" dirty="0"/>
            </a:br>
            <a:r>
              <a:rPr lang="ru-RU" sz="4000" dirty="0"/>
              <a:t>Тематическое планирование собраний-встреч для семей с детьми 5-7 лет.</a:t>
            </a:r>
            <a:r>
              <a:rPr lang="ru-RU" dirty="0"/>
              <a:t/>
            </a:r>
            <a:br>
              <a:rPr lang="ru-RU" dirty="0"/>
            </a:br>
            <a:endParaRPr lang="ru-RU" dirty="0"/>
          </a:p>
        </p:txBody>
      </p:sp>
    </p:spTree>
    <p:extLst>
      <p:ext uri="{BB962C8B-B14F-4D97-AF65-F5344CB8AC3E}">
        <p14:creationId xmlns:p14="http://schemas.microsoft.com/office/powerpoint/2010/main" val="4828951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75521" y="548680"/>
            <a:ext cx="8553273" cy="1054250"/>
          </a:xfrm>
        </p:spPr>
        <p:txBody>
          <a:bodyPr/>
          <a:lstStyle/>
          <a:p>
            <a:r>
              <a:rPr lang="ru-RU" sz="4000" dirty="0"/>
              <a:t>Собрание приобретает новый смысл - собрание – встреча партнёров</a:t>
            </a:r>
          </a:p>
        </p:txBody>
      </p:sp>
      <p:pic>
        <p:nvPicPr>
          <p:cNvPr id="1026" name="Picture 2" descr="C:\Users\DDD\Downloads\SAM_9084.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261090" y="2276872"/>
            <a:ext cx="5787239" cy="4340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403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03512" y="332656"/>
            <a:ext cx="8856984" cy="3514324"/>
          </a:xfrm>
        </p:spPr>
        <p:txBody>
          <a:bodyPr/>
          <a:lstStyle/>
          <a:p>
            <a:r>
              <a:rPr lang="ru-RU" sz="4000" dirty="0"/>
              <a:t>«Взаимодействие </a:t>
            </a:r>
            <a:r>
              <a:rPr lang="en-US" sz="4000" dirty="0"/>
              <a:t/>
            </a:r>
            <a:br>
              <a:rPr lang="en-US" sz="4000" dirty="0"/>
            </a:br>
            <a:r>
              <a:rPr lang="ru-RU" sz="4000" dirty="0"/>
              <a:t>детского сада и семьи </a:t>
            </a:r>
            <a:br>
              <a:rPr lang="ru-RU" sz="4000" dirty="0"/>
            </a:br>
            <a:r>
              <a:rPr lang="ru-RU" sz="4000" dirty="0"/>
              <a:t>в современных условиях»</a:t>
            </a:r>
            <a:br>
              <a:rPr lang="ru-RU" sz="4000" dirty="0"/>
            </a:br>
            <a:endParaRPr lang="ru-RU" dirty="0"/>
          </a:p>
        </p:txBody>
      </p:sp>
      <p:sp>
        <p:nvSpPr>
          <p:cNvPr id="3" name="Подзаголовок 2"/>
          <p:cNvSpPr>
            <a:spLocks noGrp="1"/>
          </p:cNvSpPr>
          <p:nvPr>
            <p:ph type="subTitle" idx="1"/>
          </p:nvPr>
        </p:nvSpPr>
        <p:spPr>
          <a:xfrm>
            <a:off x="1847528" y="3767862"/>
            <a:ext cx="8352928" cy="2757482"/>
          </a:xfrm>
        </p:spPr>
        <p:txBody>
          <a:bodyPr>
            <a:normAutofit/>
          </a:bodyPr>
          <a:lstStyle/>
          <a:p>
            <a:pPr algn="r"/>
            <a:r>
              <a:rPr lang="ru-RU" dirty="0" smtClean="0"/>
              <a:t>Подготовили: </a:t>
            </a:r>
          </a:p>
          <a:p>
            <a:pPr algn="r"/>
            <a:r>
              <a:rPr lang="ru-RU" dirty="0" err="1" smtClean="0"/>
              <a:t>Адмаева</a:t>
            </a:r>
            <a:r>
              <a:rPr lang="ru-RU" dirty="0" smtClean="0"/>
              <a:t> Е.И.</a:t>
            </a:r>
          </a:p>
          <a:p>
            <a:pPr algn="r"/>
            <a:r>
              <a:rPr lang="ru-RU" dirty="0" smtClean="0"/>
              <a:t>Щетинина Т.В.</a:t>
            </a:r>
          </a:p>
          <a:p>
            <a:pPr algn="r"/>
            <a:endParaRPr lang="ru-RU" dirty="0" smtClean="0"/>
          </a:p>
          <a:p>
            <a:pPr algn="r"/>
            <a:endParaRPr lang="ru-RU" dirty="0"/>
          </a:p>
          <a:p>
            <a:r>
              <a:rPr lang="ru-RU" dirty="0" smtClean="0"/>
              <a:t>Целинный 2017</a:t>
            </a:r>
            <a:endParaRPr lang="en-US" dirty="0" smtClean="0"/>
          </a:p>
          <a:p>
            <a:pPr algn="r"/>
            <a:endParaRPr lang="ru-RU" dirty="0"/>
          </a:p>
        </p:txBody>
      </p:sp>
    </p:spTree>
    <p:extLst>
      <p:ext uri="{BB962C8B-B14F-4D97-AF65-F5344CB8AC3E}">
        <p14:creationId xmlns:p14="http://schemas.microsoft.com/office/powerpoint/2010/main" val="3253284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2423593" y="188640"/>
            <a:ext cx="7756525" cy="1054100"/>
          </a:xfrm>
        </p:spPr>
        <p:txBody>
          <a:bodyPr/>
          <a:lstStyle/>
          <a:p>
            <a:r>
              <a:rPr lang="ru-RU" sz="4000" dirty="0"/>
              <a:t>Помощь родителей в оформлении участков к Новому году</a:t>
            </a:r>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70165" y="2924945"/>
            <a:ext cx="4954463" cy="3714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Grp="1" noChangeAspect="1" noChangeArrowheads="1"/>
          </p:cNvPicPr>
          <p:nvPr>
            <p:ph idx="4294967295"/>
          </p:nvPr>
        </p:nvPicPr>
        <p:blipFill>
          <a:blip r:embed="rId3" cstate="email">
            <a:extLst>
              <a:ext uri="{28A0092B-C50C-407E-A947-70E740481C1C}">
                <a14:useLocalDpi xmlns:a14="http://schemas.microsoft.com/office/drawing/2010/main"/>
              </a:ext>
            </a:extLst>
          </a:blip>
          <a:srcRect/>
          <a:stretch>
            <a:fillRect/>
          </a:stretch>
        </p:blipFill>
        <p:spPr bwMode="auto">
          <a:xfrm>
            <a:off x="1703513" y="1435575"/>
            <a:ext cx="4730163" cy="3547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2883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03512" y="570156"/>
            <a:ext cx="8568952" cy="1054250"/>
          </a:xfrm>
        </p:spPr>
        <p:txBody>
          <a:bodyPr/>
          <a:lstStyle/>
          <a:p>
            <a:r>
              <a:rPr lang="ru-RU" sz="4800" dirty="0"/>
              <a:t>Конкурс «Подари ёлке радость»</a:t>
            </a:r>
          </a:p>
        </p:txBody>
      </p:sp>
      <p:pic>
        <p:nvPicPr>
          <p:cNvPr id="18435" name="Picture 3" descr="C:\Users\DDD\Desktop\DCIM\107_PANA\P107055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510492" y="2247901"/>
            <a:ext cx="5171017" cy="3878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9260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9458" name="Picture 2" descr="C:\Users\DDD\Desktop\DCIM\107_PANA\P107056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6131943" y="1"/>
            <a:ext cx="4572000" cy="3429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34238" y="3274294"/>
            <a:ext cx="4573404"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descr="C:\Users\DDD\Downloads\366_large.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351584" y="102370"/>
            <a:ext cx="3038598" cy="30385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DDD\Downloads\korean-children-s-illustrator-psd-material-690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33895" y="3573016"/>
            <a:ext cx="3384376" cy="31302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0502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Смотрите часть 2</a:t>
            </a:r>
            <a:endParaRPr lang="ru-RU" dirty="0"/>
          </a:p>
        </p:txBody>
      </p:sp>
    </p:spTree>
    <p:extLst>
      <p:ext uri="{BB962C8B-B14F-4D97-AF65-F5344CB8AC3E}">
        <p14:creationId xmlns:p14="http://schemas.microsoft.com/office/powerpoint/2010/main" val="235177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991544" y="4869160"/>
            <a:ext cx="8229600" cy="1586880"/>
          </a:xfrm>
        </p:spPr>
        <p:txBody>
          <a:bodyPr/>
          <a:lstStyle/>
          <a:p>
            <a:pPr algn="r"/>
            <a:endParaRPr lang="ru-RU" dirty="0"/>
          </a:p>
        </p:txBody>
      </p:sp>
      <p:sp>
        <p:nvSpPr>
          <p:cNvPr id="3" name="Заголовок 2"/>
          <p:cNvSpPr>
            <a:spLocks noGrp="1"/>
          </p:cNvSpPr>
          <p:nvPr>
            <p:ph type="title"/>
          </p:nvPr>
        </p:nvSpPr>
        <p:spPr>
          <a:xfrm>
            <a:off x="2855640" y="260648"/>
            <a:ext cx="7293496" cy="4968552"/>
          </a:xfrm>
        </p:spPr>
        <p:style>
          <a:lnRef idx="1">
            <a:schemeClr val="accent2"/>
          </a:lnRef>
          <a:fillRef idx="3">
            <a:schemeClr val="accent2"/>
          </a:fillRef>
          <a:effectRef idx="2">
            <a:schemeClr val="accent2"/>
          </a:effectRef>
          <a:fontRef idx="minor">
            <a:schemeClr val="lt1"/>
          </a:fontRef>
        </p:style>
        <p:txBody>
          <a:bodyPr>
            <a:noAutofit/>
          </a:bodyPr>
          <a:lstStyle/>
          <a:p>
            <a:pPr algn="r"/>
            <a:r>
              <a:rPr lang="ru-RU" sz="4400" dirty="0">
                <a:solidFill>
                  <a:srgbClr val="FFFFFF"/>
                </a:solidFill>
              </a:rPr>
              <a:t/>
            </a:r>
            <a:br>
              <a:rPr lang="ru-RU" sz="4400" dirty="0">
                <a:solidFill>
                  <a:srgbClr val="FFFFFF"/>
                </a:solidFill>
              </a:rPr>
            </a:br>
            <a:r>
              <a:rPr lang="ru-RU" sz="4400" dirty="0">
                <a:solidFill>
                  <a:schemeClr val="tx1"/>
                </a:solidFill>
              </a:rPr>
              <a:t>…</a:t>
            </a:r>
            <a:r>
              <a:rPr lang="ru-RU" sz="2800" dirty="0">
                <a:solidFill>
                  <a:schemeClr val="tx1"/>
                </a:solidFill>
              </a:rPr>
              <a:t>Какими бы прекрасными ни были наши дошкольные учреждения, самыми главными «мастерами», формирующими разум, мысли наших малышей, являются мать и отец. Семейный коллектив, где ребенка вводят в мир зрелости и мудрости старших, - это такая основа детского мышления, которую не может заменить в этом возрасте никто.</a:t>
            </a:r>
            <a:br>
              <a:rPr lang="ru-RU" sz="2800" dirty="0">
                <a:solidFill>
                  <a:schemeClr val="tx1"/>
                </a:solidFill>
              </a:rPr>
            </a:br>
            <a:r>
              <a:rPr lang="ru-RU" sz="2800" dirty="0">
                <a:solidFill>
                  <a:schemeClr val="tx1"/>
                </a:solidFill>
              </a:rPr>
              <a:t/>
            </a:r>
            <a:br>
              <a:rPr lang="ru-RU" sz="2800" dirty="0">
                <a:solidFill>
                  <a:schemeClr val="tx1"/>
                </a:solidFill>
              </a:rPr>
            </a:br>
            <a:r>
              <a:rPr lang="ru-RU" sz="2800" dirty="0">
                <a:solidFill>
                  <a:srgbClr val="FFFFFF"/>
                </a:solidFill>
              </a:rPr>
              <a:t>В. А. Сухомлинский </a:t>
            </a:r>
            <a:br>
              <a:rPr lang="ru-RU" sz="2800" dirty="0">
                <a:solidFill>
                  <a:srgbClr val="FFFFFF"/>
                </a:solidFill>
              </a:rPr>
            </a:br>
            <a:endParaRPr lang="ru-RU" sz="2800" dirty="0">
              <a:solidFill>
                <a:srgbClr val="FFFFFF"/>
              </a:solidFill>
            </a:endParaRPr>
          </a:p>
        </p:txBody>
      </p:sp>
    </p:spTree>
    <p:extLst>
      <p:ext uri="{BB962C8B-B14F-4D97-AF65-F5344CB8AC3E}">
        <p14:creationId xmlns:p14="http://schemas.microsoft.com/office/powerpoint/2010/main" val="27025109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75520" y="116632"/>
            <a:ext cx="8712968" cy="1584176"/>
          </a:xfrm>
        </p:spPr>
        <p:txBody>
          <a:bodyPr/>
          <a:lstStyle/>
          <a:p>
            <a:r>
              <a:rPr lang="ru-RU" sz="2000" dirty="0"/>
              <a:t>Взаимосвязь детского сада и семьи – необходимое условие успешного воспитания ребенка дошкольного возраста. Взаимодействие ДОО с семьей является социализирующим фактором, совмещающим функции образовательной, культурной, социальной сфер организации детской жизни</a:t>
            </a:r>
          </a:p>
        </p:txBody>
      </p:sp>
      <p:pic>
        <p:nvPicPr>
          <p:cNvPr id="1026" name="Picture 2" descr="C:\Users\DDD\Downloads\25787196.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51584" y="2132856"/>
            <a:ext cx="7528492" cy="333684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703512" y="5733257"/>
            <a:ext cx="8712968" cy="830997"/>
          </a:xfrm>
          <a:prstGeom prst="rect">
            <a:avLst/>
          </a:prstGeom>
        </p:spPr>
        <p:txBody>
          <a:bodyPr wrap="square">
            <a:spAutoFit/>
          </a:bodyPr>
          <a:lstStyle/>
          <a:p>
            <a:r>
              <a:rPr lang="ru-RU" sz="2400" dirty="0">
                <a:solidFill>
                  <a:srgbClr val="895D1D"/>
                </a:solidFill>
                <a:latin typeface="Times New Roman" panose="02020603050405020304" pitchFamily="18" charset="0"/>
              </a:rPr>
              <a:t>Сотрудничество – это общение «на равных», где никому не принадлежит привилегия указывать, контролировать, оценивать</a:t>
            </a:r>
          </a:p>
        </p:txBody>
      </p:sp>
    </p:spTree>
    <p:extLst>
      <p:ext uri="{BB962C8B-B14F-4D97-AF65-F5344CB8AC3E}">
        <p14:creationId xmlns:p14="http://schemas.microsoft.com/office/powerpoint/2010/main" val="26086615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223248" y="2248348"/>
            <a:ext cx="7905201" cy="4204989"/>
          </a:xfrm>
        </p:spPr>
        <p:txBody>
          <a:bodyPr>
            <a:normAutofit fontScale="92500"/>
          </a:bodyPr>
          <a:lstStyle/>
          <a:p>
            <a:pPr>
              <a:buFont typeface="Wingdings" pitchFamily="2" charset="2"/>
              <a:buChar char="q"/>
            </a:pPr>
            <a:r>
              <a:rPr lang="ru-RU" sz="3600" dirty="0"/>
              <a:t>изучение семьи, запросов и ценностей, уровня педагогической компетенции;</a:t>
            </a:r>
          </a:p>
          <a:p>
            <a:pPr>
              <a:buFont typeface="Wingdings" pitchFamily="2" charset="2"/>
              <a:buChar char="q"/>
            </a:pPr>
            <a:r>
              <a:rPr lang="ru-RU" sz="3600" dirty="0"/>
              <a:t>информирование родителей;</a:t>
            </a:r>
          </a:p>
          <a:p>
            <a:pPr>
              <a:buFont typeface="Wingdings" pitchFamily="2" charset="2"/>
              <a:buChar char="q"/>
            </a:pPr>
            <a:r>
              <a:rPr lang="ru-RU" sz="3600" dirty="0"/>
              <a:t>консультирование родителей;</a:t>
            </a:r>
          </a:p>
          <a:p>
            <a:pPr>
              <a:buFont typeface="Wingdings" pitchFamily="2" charset="2"/>
              <a:buChar char="q"/>
            </a:pPr>
            <a:r>
              <a:rPr lang="ru-RU" sz="3600" dirty="0"/>
              <a:t>просвещение и обучение родителей;</a:t>
            </a:r>
          </a:p>
          <a:p>
            <a:pPr>
              <a:buFont typeface="Wingdings" pitchFamily="2" charset="2"/>
              <a:buChar char="q"/>
            </a:pPr>
            <a:r>
              <a:rPr lang="ru-RU" sz="3600" dirty="0"/>
              <a:t>совместная деятельность детского сада и семьи;</a:t>
            </a:r>
          </a:p>
          <a:p>
            <a:pPr marL="0" indent="0">
              <a:buNone/>
            </a:pPr>
            <a:endParaRPr lang="ru-RU" dirty="0"/>
          </a:p>
        </p:txBody>
      </p:sp>
      <p:sp>
        <p:nvSpPr>
          <p:cNvPr id="2" name="Заголовок 1"/>
          <p:cNvSpPr>
            <a:spLocks noGrp="1"/>
          </p:cNvSpPr>
          <p:nvPr>
            <p:ph type="title"/>
          </p:nvPr>
        </p:nvSpPr>
        <p:spPr>
          <a:xfrm>
            <a:off x="2212491" y="332656"/>
            <a:ext cx="7756263" cy="1296144"/>
          </a:xfrm>
        </p:spPr>
        <p:txBody>
          <a:bodyPr>
            <a:normAutofit/>
          </a:bodyPr>
          <a:lstStyle/>
          <a:p>
            <a:r>
              <a:rPr lang="ru-RU" sz="2700" dirty="0"/>
              <a:t>ВЗАИМОДЕЙСТВИЕ ДОУ С СЕМЬЕЙ МОЖНО РАЗДЕЛИТЬ НА СЛЕДУЮЩИЕ НАПРАВЛЕНИЯ:</a:t>
            </a:r>
            <a:endParaRPr lang="ru-RU" dirty="0"/>
          </a:p>
        </p:txBody>
      </p:sp>
    </p:spTree>
    <p:extLst>
      <p:ext uri="{BB962C8B-B14F-4D97-AF65-F5344CB8AC3E}">
        <p14:creationId xmlns:p14="http://schemas.microsoft.com/office/powerpoint/2010/main" val="11779639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847529" y="2060849"/>
            <a:ext cx="8424935" cy="4608512"/>
          </a:xfrm>
        </p:spPr>
        <p:txBody>
          <a:bodyPr>
            <a:normAutofit fontScale="92500" lnSpcReduction="10000"/>
          </a:bodyPr>
          <a:lstStyle/>
          <a:p>
            <a:r>
              <a:rPr lang="ru-RU" dirty="0" smtClean="0"/>
              <a:t>– </a:t>
            </a:r>
            <a:r>
              <a:rPr lang="ru-RU" dirty="0"/>
              <a:t>положительный эмоциональный настрой педагогов и родителей на совместную работу по развитию и </a:t>
            </a:r>
            <a:r>
              <a:rPr lang="ru-RU" dirty="0" smtClean="0"/>
              <a:t>воспитанию детей</a:t>
            </a:r>
            <a:r>
              <a:rPr lang="ru-RU" dirty="0"/>
              <a:t>;</a:t>
            </a:r>
          </a:p>
          <a:p>
            <a:r>
              <a:rPr lang="ru-RU" dirty="0"/>
              <a:t>– учет индивидуальности каждого обучающегося;</a:t>
            </a:r>
          </a:p>
          <a:p>
            <a:r>
              <a:rPr lang="ru-RU" dirty="0" smtClean="0"/>
              <a:t>– </a:t>
            </a:r>
            <a:r>
              <a:rPr lang="ru-RU" dirty="0"/>
              <a:t>укрепление внутрисемейных связей, эмоционального общения, нахождение общих интересов и занятий;</a:t>
            </a:r>
          </a:p>
          <a:p>
            <a:r>
              <a:rPr lang="ru-RU" dirty="0" smtClean="0"/>
              <a:t>– </a:t>
            </a:r>
            <a:r>
              <a:rPr lang="ru-RU" dirty="0"/>
              <a:t>открытость детского сада для семьи;</a:t>
            </a:r>
          </a:p>
          <a:p>
            <a:r>
              <a:rPr lang="ru-RU" dirty="0"/>
              <a:t>– сотрудничество педагогов и родителей в развитии и воспитании детей;</a:t>
            </a:r>
          </a:p>
          <a:p>
            <a:r>
              <a:rPr lang="ru-RU" dirty="0"/>
              <a:t>– создание активной развивающей среды, активных форм общения детей и взрослых, обеспечивающих единые </a:t>
            </a:r>
            <a:r>
              <a:rPr lang="ru-RU" dirty="0" smtClean="0"/>
              <a:t>подходы к </a:t>
            </a:r>
            <a:r>
              <a:rPr lang="ru-RU" dirty="0"/>
              <a:t>развитию ребенка в семье и </a:t>
            </a:r>
            <a:r>
              <a:rPr lang="ru-RU" dirty="0" smtClean="0"/>
              <a:t>ДОО;</a:t>
            </a:r>
            <a:endParaRPr lang="ru-RU" dirty="0"/>
          </a:p>
          <a:p>
            <a:r>
              <a:rPr lang="ru-RU" dirty="0"/>
              <a:t>– диагностика общих и частных проблем в развитии, обучении и воспитании ребенка</a:t>
            </a:r>
          </a:p>
        </p:txBody>
      </p:sp>
      <p:sp>
        <p:nvSpPr>
          <p:cNvPr id="3" name="Заголовок 2"/>
          <p:cNvSpPr>
            <a:spLocks noGrp="1"/>
          </p:cNvSpPr>
          <p:nvPr>
            <p:ph type="title"/>
          </p:nvPr>
        </p:nvSpPr>
        <p:spPr>
          <a:xfrm>
            <a:off x="1919536" y="260648"/>
            <a:ext cx="8424936" cy="1363758"/>
          </a:xfrm>
        </p:spPr>
        <p:txBody>
          <a:bodyPr/>
          <a:lstStyle/>
          <a:p>
            <a:r>
              <a:rPr lang="ru-RU" sz="3200" dirty="0"/>
              <a:t>Преимущества новой системы взаимодействия ДОУ с семьей:</a:t>
            </a:r>
            <a:endParaRPr lang="ru-RU" dirty="0"/>
          </a:p>
        </p:txBody>
      </p:sp>
    </p:spTree>
    <p:extLst>
      <p:ext uri="{BB962C8B-B14F-4D97-AF65-F5344CB8AC3E}">
        <p14:creationId xmlns:p14="http://schemas.microsoft.com/office/powerpoint/2010/main" val="3921916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631504" y="1844825"/>
            <a:ext cx="8928992" cy="4680521"/>
          </a:xfrm>
        </p:spPr>
        <p:txBody>
          <a:bodyPr>
            <a:noAutofit/>
          </a:bodyPr>
          <a:lstStyle/>
          <a:p>
            <a:r>
              <a:rPr lang="ru-RU" dirty="0" smtClean="0"/>
              <a:t>Первый </a:t>
            </a:r>
            <a:r>
              <a:rPr lang="ru-RU" dirty="0"/>
              <a:t>этап – «Давайте познакомимся!». На этом этапе происходит знакомство родителей с детским садом, с коллективом педагогов, с образовательными программами. Кроме этого, раскрываются возможности совместной работы</a:t>
            </a:r>
            <a:r>
              <a:rPr lang="ru-RU" dirty="0" smtClean="0"/>
              <a:t>.</a:t>
            </a:r>
            <a:endParaRPr lang="ru-RU" dirty="0"/>
          </a:p>
          <a:p>
            <a:r>
              <a:rPr lang="ru-RU" dirty="0"/>
              <a:t>На втором этапе, который называется «Давайте подружимся», в работе с родителями используются такие активные формы взаимодействия как тренинги, круглые столы, игровые семинары. Результатом этого этапа становится создание </a:t>
            </a:r>
            <a:r>
              <a:rPr lang="ru-RU" dirty="0" err="1"/>
              <a:t>родительско</a:t>
            </a:r>
            <a:r>
              <a:rPr lang="ru-RU" dirty="0"/>
              <a:t>-педагогического сообщества</a:t>
            </a:r>
            <a:r>
              <a:rPr lang="ru-RU" dirty="0" smtClean="0"/>
              <a:t>.</a:t>
            </a:r>
            <a:endParaRPr lang="ru-RU" dirty="0"/>
          </a:p>
          <a:p>
            <a:r>
              <a:rPr lang="ru-RU" dirty="0"/>
              <a:t>Третий этап - «Давайте узнавать вместе». </a:t>
            </a:r>
            <a:r>
              <a:rPr lang="ru-RU" dirty="0" err="1"/>
              <a:t>Родительско</a:t>
            </a:r>
            <a:r>
              <a:rPr lang="ru-RU" dirty="0"/>
              <a:t>-педагогическое сообщество направляет свою деятельность на развитие ребенка. Здесь речь идет о проектной деятельности, совместных экскурсиях, посещениях выставок и музеев</a:t>
            </a:r>
            <a:r>
              <a:rPr lang="ru-RU" dirty="0" smtClean="0"/>
              <a:t>.</a:t>
            </a:r>
            <a:endParaRPr lang="ru-RU" dirty="0"/>
          </a:p>
        </p:txBody>
      </p:sp>
      <p:sp>
        <p:nvSpPr>
          <p:cNvPr id="3" name="Заголовок 2"/>
          <p:cNvSpPr>
            <a:spLocks noGrp="1"/>
          </p:cNvSpPr>
          <p:nvPr>
            <p:ph type="title"/>
          </p:nvPr>
        </p:nvSpPr>
        <p:spPr>
          <a:xfrm>
            <a:off x="1991544" y="570156"/>
            <a:ext cx="8280920" cy="1054250"/>
          </a:xfrm>
        </p:spPr>
        <p:txBody>
          <a:bodyPr/>
          <a:lstStyle/>
          <a:p>
            <a:r>
              <a:rPr lang="ru-RU" sz="2400" dirty="0"/>
              <a:t>ВЗАИМООТНОШЕНИЯ С СЕМЬЯМИ ВОСПИТАННИКОВ ВЫСТРАИВАЕМ В ТРИ ЭТАПА</a:t>
            </a:r>
          </a:p>
        </p:txBody>
      </p:sp>
    </p:spTree>
    <p:extLst>
      <p:ext uri="{BB962C8B-B14F-4D97-AF65-F5344CB8AC3E}">
        <p14:creationId xmlns:p14="http://schemas.microsoft.com/office/powerpoint/2010/main" val="2144744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19536" y="2132856"/>
            <a:ext cx="8496944" cy="4608512"/>
          </a:xfrm>
        </p:spPr>
        <p:txBody>
          <a:bodyPr>
            <a:normAutofit fontScale="47500" lnSpcReduction="20000"/>
          </a:bodyPr>
          <a:lstStyle/>
          <a:p>
            <a:pPr marL="514350" indent="-514350">
              <a:buAutoNum type="arabicPeriod"/>
            </a:pPr>
            <a:r>
              <a:rPr lang="ru-RU" sz="4400" dirty="0"/>
              <a:t>Беседы с родителями.( утром и в конце дня)</a:t>
            </a:r>
          </a:p>
          <a:p>
            <a:pPr marL="514350" indent="-514350">
              <a:buAutoNum type="arabicPeriod"/>
            </a:pPr>
            <a:r>
              <a:rPr lang="ru-RU" sz="4400" dirty="0"/>
              <a:t>Наблюдение за общением родителей и детей в ДОО</a:t>
            </a:r>
          </a:p>
          <a:p>
            <a:pPr marL="514350" indent="-514350">
              <a:buAutoNum type="arabicPeriod"/>
            </a:pPr>
            <a:r>
              <a:rPr lang="ru-RU" sz="4400" dirty="0"/>
              <a:t>Родительские собрания. (Стремясь к новой форме общения с родителями, проводим родительские собрания в форме: «посиделок», «круглого стола» «за чашкой чая», «семинара тренинга».)</a:t>
            </a:r>
          </a:p>
          <a:p>
            <a:pPr marL="514350" indent="-514350">
              <a:buAutoNum type="arabicPeriod"/>
            </a:pPr>
            <a:r>
              <a:rPr lang="ru-RU" sz="4400" dirty="0"/>
              <a:t>Дни открытых дверей – проводятся два раза в год, осенью и весной.</a:t>
            </a:r>
          </a:p>
          <a:p>
            <a:pPr marL="514350" indent="-514350">
              <a:buAutoNum type="arabicPeriod"/>
            </a:pPr>
            <a:r>
              <a:rPr lang="ru-RU" sz="4400" dirty="0"/>
              <a:t>Наглядная информация – стенды: «Для вас родители», «Окно здоровья», «Чем мы занимались в детском саду».</a:t>
            </a:r>
          </a:p>
          <a:p>
            <a:pPr marL="0" indent="0">
              <a:buNone/>
            </a:pPr>
            <a:r>
              <a:rPr lang="ru-RU" sz="4400" dirty="0"/>
              <a:t>В группах оформлен стенд «Рекомендации для родителей». </a:t>
            </a:r>
          </a:p>
          <a:p>
            <a:pPr marL="0" indent="0">
              <a:buNone/>
            </a:pPr>
            <a:r>
              <a:rPr lang="ru-RU" sz="4400" dirty="0"/>
              <a:t>К праздникам (Новый год, 23 февраля, 8 Марта) мы выпускаем праздничные газеты с поздравлениями для родителей и приглашением на совместное мероприятие.</a:t>
            </a:r>
          </a:p>
          <a:p>
            <a:pPr marL="514350" indent="-514350">
              <a:buAutoNum type="arabicPeriod" startAt="6"/>
            </a:pPr>
            <a:r>
              <a:rPr lang="ru-RU" sz="4400" dirty="0"/>
              <a:t>Выставки работ к календарным праздникам</a:t>
            </a:r>
          </a:p>
          <a:p>
            <a:pPr marL="514350" indent="-514350">
              <a:buAutoNum type="arabicPeriod" startAt="6"/>
            </a:pPr>
            <a:r>
              <a:rPr lang="ru-RU" sz="4400" dirty="0"/>
              <a:t>Проведение совместных праздников и развлечений</a:t>
            </a:r>
          </a:p>
          <a:p>
            <a:pPr marL="514350" indent="-514350">
              <a:buAutoNum type="arabicPeriod" startAt="6"/>
            </a:pPr>
            <a:endParaRPr lang="ru-RU" sz="3400" dirty="0"/>
          </a:p>
          <a:p>
            <a:pPr marL="514350" indent="-514350">
              <a:buAutoNum type="arabicPeriod" startAt="6"/>
            </a:pPr>
            <a:endParaRPr lang="ru-RU" sz="3400" dirty="0"/>
          </a:p>
          <a:p>
            <a:pPr marL="0" indent="0">
              <a:buNone/>
            </a:pPr>
            <a:endParaRPr lang="ru-RU" dirty="0"/>
          </a:p>
        </p:txBody>
      </p:sp>
      <p:sp>
        <p:nvSpPr>
          <p:cNvPr id="2" name="Заголовок 1"/>
          <p:cNvSpPr>
            <a:spLocks noGrp="1"/>
          </p:cNvSpPr>
          <p:nvPr>
            <p:ph type="title"/>
          </p:nvPr>
        </p:nvSpPr>
        <p:spPr>
          <a:xfrm>
            <a:off x="1991544" y="620688"/>
            <a:ext cx="8280920" cy="1054250"/>
          </a:xfrm>
        </p:spPr>
        <p:txBody>
          <a:bodyPr/>
          <a:lstStyle/>
          <a:p>
            <a:r>
              <a:rPr lang="ru-RU" sz="4000" dirty="0"/>
              <a:t>Формы работы с семьей</a:t>
            </a:r>
          </a:p>
        </p:txBody>
      </p:sp>
    </p:spTree>
    <p:extLst>
      <p:ext uri="{BB962C8B-B14F-4D97-AF65-F5344CB8AC3E}">
        <p14:creationId xmlns:p14="http://schemas.microsoft.com/office/powerpoint/2010/main" val="27012103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991544" y="2132856"/>
            <a:ext cx="8352928" cy="4464496"/>
          </a:xfrm>
        </p:spPr>
        <p:txBody>
          <a:bodyPr>
            <a:normAutofit fontScale="32500" lnSpcReduction="20000"/>
          </a:bodyPr>
          <a:lstStyle/>
          <a:p>
            <a:pPr marL="0" indent="0">
              <a:buNone/>
            </a:pPr>
            <a:r>
              <a:rPr lang="ru-RU" sz="6800" dirty="0"/>
              <a:t>•	просвещение родителей с целью повышения их педагогического образования (через индивидуальные беседы, консультации в родительском уголке, беседы с родителями на родительских собраниях);</a:t>
            </a:r>
          </a:p>
          <a:p>
            <a:pPr marL="0" indent="0">
              <a:buNone/>
            </a:pPr>
            <a:r>
              <a:rPr lang="ru-RU" sz="6800" dirty="0"/>
              <a:t>•	изучение семьи и установление контактов с ее членами с целью согласования воспитательских воздействий на ребенка (через анкетирование, индивидуальные беседы.);</a:t>
            </a:r>
          </a:p>
          <a:p>
            <a:pPr marL="0" indent="0">
              <a:buNone/>
            </a:pPr>
            <a:r>
              <a:rPr lang="ru-RU" sz="6800" dirty="0"/>
              <a:t>•	задачи информационного плана (через знакомство родителей с возрастными особенностями детей, режимом работы ДОУ на организационных родительских собраниях);</a:t>
            </a:r>
          </a:p>
          <a:p>
            <a:pPr marL="0" indent="0">
              <a:buNone/>
            </a:pPr>
            <a:r>
              <a:rPr lang="ru-RU" sz="6800" dirty="0"/>
              <a:t>•	задачи обучающего характера (научить родителей руководить детской деятельностью, игрой, ручным трудом в процессе показа различных видов деятельности в течение «дня открытых дверей», на открытых занятиях, в совместной деятельности с родителями.</a:t>
            </a:r>
          </a:p>
          <a:p>
            <a:pPr marL="0" indent="0">
              <a:buNone/>
            </a:pPr>
            <a:endParaRPr lang="ru-RU" dirty="0"/>
          </a:p>
        </p:txBody>
      </p:sp>
      <p:sp>
        <p:nvSpPr>
          <p:cNvPr id="2" name="Заголовок 1"/>
          <p:cNvSpPr>
            <a:spLocks noGrp="1"/>
          </p:cNvSpPr>
          <p:nvPr>
            <p:ph type="title"/>
          </p:nvPr>
        </p:nvSpPr>
        <p:spPr>
          <a:xfrm>
            <a:off x="2207568" y="332656"/>
            <a:ext cx="7920880" cy="1368152"/>
          </a:xfrm>
        </p:spPr>
        <p:txBody>
          <a:bodyPr>
            <a:normAutofit fontScale="90000"/>
          </a:bodyPr>
          <a:lstStyle/>
          <a:p>
            <a:r>
              <a:rPr lang="ru-RU" dirty="0"/>
              <a:t>В работе с родителями </a:t>
            </a:r>
            <a:r>
              <a:rPr lang="ru-RU" dirty="0" smtClean="0"/>
              <a:t>реализуем </a:t>
            </a:r>
            <a:r>
              <a:rPr lang="ru-RU" dirty="0"/>
              <a:t>такие задачи как:</a:t>
            </a:r>
          </a:p>
        </p:txBody>
      </p:sp>
    </p:spTree>
    <p:extLst>
      <p:ext uri="{BB962C8B-B14F-4D97-AF65-F5344CB8AC3E}">
        <p14:creationId xmlns:p14="http://schemas.microsoft.com/office/powerpoint/2010/main" val="1832188602"/>
      </p:ext>
    </p:extLst>
  </p:cSld>
  <p:clrMapOvr>
    <a:masterClrMapping/>
  </p:clrMapOvr>
  <p:timing>
    <p:tnLst>
      <p:par>
        <p:cTn id="1" dur="indefinite" restart="never" nodeType="tmRoot"/>
      </p:par>
    </p:tnLst>
  </p:timing>
</p:sld>
</file>

<file path=ppt/theme/_rels/them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8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1.xml><?xml version="1.0" encoding="utf-8"?>
<a:theme xmlns:a="http://schemas.openxmlformats.org/drawingml/2006/main" name="9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2.xml><?xml version="1.0" encoding="utf-8"?>
<a:theme xmlns:a="http://schemas.openxmlformats.org/drawingml/2006/main" name="10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3.xml><?xml version="1.0" encoding="utf-8"?>
<a:theme xmlns:a="http://schemas.openxmlformats.org/drawingml/2006/main" name="11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4.xml><?xml version="1.0" encoding="utf-8"?>
<a:theme xmlns:a="http://schemas.openxmlformats.org/drawingml/2006/main" name="12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5.xml><?xml version="1.0" encoding="utf-8"?>
<a:theme xmlns:a="http://schemas.openxmlformats.org/drawingml/2006/main" name="13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6.xml><?xml version="1.0" encoding="utf-8"?>
<a:theme xmlns:a="http://schemas.openxmlformats.org/drawingml/2006/main" name="14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17.xml><?xml version="1.0" encoding="utf-8"?>
<a:theme xmlns:a="http://schemas.openxmlformats.org/drawingml/2006/main" name="15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3.xml><?xml version="1.0" encoding="utf-8"?>
<a:theme xmlns:a="http://schemas.openxmlformats.org/drawingml/2006/main" name="1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4.xml><?xml version="1.0" encoding="utf-8"?>
<a:theme xmlns:a="http://schemas.openxmlformats.org/drawingml/2006/main" name="2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5.xml><?xml version="1.0" encoding="utf-8"?>
<a:theme xmlns:a="http://schemas.openxmlformats.org/drawingml/2006/main" name="3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6.xml><?xml version="1.0" encoding="utf-8"?>
<a:theme xmlns:a="http://schemas.openxmlformats.org/drawingml/2006/main" name="4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7.xml><?xml version="1.0" encoding="utf-8"?>
<a:theme xmlns:a="http://schemas.openxmlformats.org/drawingml/2006/main" name="5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8.xml><?xml version="1.0" encoding="utf-8"?>
<a:theme xmlns:a="http://schemas.openxmlformats.org/drawingml/2006/main" name="6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9.xml><?xml version="1.0" encoding="utf-8"?>
<a:theme xmlns:a="http://schemas.openxmlformats.org/drawingml/2006/main" name="7_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1722</Words>
  <Application>Microsoft Office PowerPoint</Application>
  <PresentationFormat>Широкоэкранный</PresentationFormat>
  <Paragraphs>142</Paragraphs>
  <Slides>23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17</vt:i4>
      </vt:variant>
      <vt:variant>
        <vt:lpstr>Заголовки слайдов</vt:lpstr>
      </vt:variant>
      <vt:variant>
        <vt:i4>23</vt:i4>
      </vt:variant>
    </vt:vector>
  </HeadingPairs>
  <TitlesOfParts>
    <vt:vector size="46" baseType="lpstr">
      <vt:lpstr>Arial</vt:lpstr>
      <vt:lpstr>Book Antiqua</vt:lpstr>
      <vt:lpstr>Calibri</vt:lpstr>
      <vt:lpstr>Calibri Light</vt:lpstr>
      <vt:lpstr>Times New Roman</vt:lpstr>
      <vt:lpstr>Wingdings</vt:lpstr>
      <vt:lpstr>Тема Office</vt:lpstr>
      <vt:lpstr>Твердый переплет</vt:lpstr>
      <vt:lpstr>1_Твердый переплет</vt:lpstr>
      <vt:lpstr>2_Твердый переплет</vt:lpstr>
      <vt:lpstr>3_Твердый переплет</vt:lpstr>
      <vt:lpstr>4_Твердый переплет</vt:lpstr>
      <vt:lpstr>5_Твердый переплет</vt:lpstr>
      <vt:lpstr>6_Твердый переплет</vt:lpstr>
      <vt:lpstr>7_Твердый переплет</vt:lpstr>
      <vt:lpstr>8_Твердый переплет</vt:lpstr>
      <vt:lpstr>9_Твердый переплет</vt:lpstr>
      <vt:lpstr>10_Твердый переплет</vt:lpstr>
      <vt:lpstr>11_Твердый переплет</vt:lpstr>
      <vt:lpstr>12_Твердый переплет</vt:lpstr>
      <vt:lpstr>13_Твердый переплет</vt:lpstr>
      <vt:lpstr>14_Твердый переплет</vt:lpstr>
      <vt:lpstr>15_Твердый переплет</vt:lpstr>
      <vt:lpstr> </vt:lpstr>
      <vt:lpstr>«Взаимодействие  детского сада и семьи  в современных условиях» </vt:lpstr>
      <vt:lpstr> …Какими бы прекрасными ни были наши дошкольные учреждения, самыми главными «мастерами», формирующими разум, мысли наших малышей, являются мать и отец. Семейный коллектив, где ребенка вводят в мир зрелости и мудрости старших, - это такая основа детского мышления, которую не может заменить в этом возрасте никто.  В. А. Сухомлинский  </vt:lpstr>
      <vt:lpstr>Взаимосвязь детского сада и семьи – необходимое условие успешного воспитания ребенка дошкольного возраста. Взаимодействие ДОО с семьей является социализирующим фактором, совмещающим функции образовательной, культурной, социальной сфер организации детской жизни</vt:lpstr>
      <vt:lpstr>ВЗАИМОДЕЙСТВИЕ ДОУ С СЕМЬЕЙ МОЖНО РАЗДЕЛИТЬ НА СЛЕДУЮЩИЕ НАПРАВЛЕНИЯ:</vt:lpstr>
      <vt:lpstr>Преимущества новой системы взаимодействия ДОУ с семьей:</vt:lpstr>
      <vt:lpstr>ВЗАИМООТНОШЕНИЯ С СЕМЬЯМИ ВОСПИТАННИКОВ ВЫСТРАИВАЕМ В ТРИ ЭТАПА</vt:lpstr>
      <vt:lpstr>Формы работы с семьей</vt:lpstr>
      <vt:lpstr>В работе с родителями реализуем такие задачи как:</vt:lpstr>
      <vt:lpstr>Примерная тематика  бесед с родителями</vt:lpstr>
      <vt:lpstr> Основные принципы при организации работы с семьей:</vt:lpstr>
      <vt:lpstr>Традиционно проводимые  праздники в нашем ДОО</vt:lpstr>
      <vt:lpstr>Цель проводимых мероприятий:</vt:lpstr>
      <vt:lpstr>Семья и дошкольное учреждение, имея свои особые функции, не могут заменить друг друга, и установление контакта между ними необходимо</vt:lpstr>
      <vt:lpstr>Советы воспитателям при проведении собрания: </vt:lpstr>
      <vt:lpstr>Тематическое планирование собраний-встреч для семей с детьми (дети 2-3 лет)</vt:lpstr>
      <vt:lpstr>Тематическое планирование собраний-встреч для семей с детьми (дети 3-4 лет).</vt:lpstr>
      <vt:lpstr> Тематическое планирование собраний-встреч для семей с детьми 5-7 лет. </vt:lpstr>
      <vt:lpstr>Собрание приобретает новый смысл - собрание – встреча партнёров</vt:lpstr>
      <vt:lpstr>Помощь родителей в оформлении участков к Новому году</vt:lpstr>
      <vt:lpstr>Конкурс «Подари ёлке радость»</vt:lpstr>
      <vt:lpstr>Презентация PowerPoint</vt:lpstr>
      <vt:lpstr>Смотрите часть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User</dc:creator>
  <cp:lastModifiedBy>User</cp:lastModifiedBy>
  <cp:revision>5</cp:revision>
  <dcterms:created xsi:type="dcterms:W3CDTF">2017-09-02T17:29:44Z</dcterms:created>
  <dcterms:modified xsi:type="dcterms:W3CDTF">2017-09-03T05:56:14Z</dcterms:modified>
</cp:coreProperties>
</file>