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58" r:id="rId5"/>
    <p:sldId id="269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884EE-63F1-4B73-A4B7-2ABEBDA95B61}" type="datetimeFigureOut">
              <a:rPr lang="ru-RU" smtClean="0"/>
              <a:t>15.12.2015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8C2CF-A6A3-4F58-BD80-EACCE08318FA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20688"/>
            <a:ext cx="7772400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Системно - </a:t>
            </a:r>
            <a:r>
              <a:rPr lang="ru-RU" b="1" i="1" dirty="0" err="1"/>
              <a:t>деятельностный</a:t>
            </a:r>
            <a:r>
              <a:rPr lang="ru-RU" b="1" i="1" dirty="0"/>
              <a:t> подход при изучении биологии в 5-6 классах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581128"/>
            <a:ext cx="5400600" cy="1872208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биологии ГБОУ СОШ №311 с углубленным изучением физики</a:t>
            </a:r>
          </a:p>
          <a:p>
            <a:r>
              <a:rPr lang="ru-RU" dirty="0" smtClean="0"/>
              <a:t>Тетерева И.В.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52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6120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i="1" dirty="0"/>
              <a:t>III Проблемное объяснение нового знания </a:t>
            </a:r>
          </a:p>
          <a:p>
            <a:pPr lvl="0"/>
            <a:r>
              <a:rPr lang="ru-RU" sz="2000" dirty="0"/>
              <a:t>Зафиксировать  причину затруднения. </a:t>
            </a:r>
          </a:p>
          <a:p>
            <a:pPr lvl="0"/>
            <a:r>
              <a:rPr lang="ru-RU" sz="2000" dirty="0" smtClean="0"/>
              <a:t>Сформулировать </a:t>
            </a:r>
            <a:r>
              <a:rPr lang="ru-RU" sz="2000" dirty="0"/>
              <a:t>и согласовать цели урока. </a:t>
            </a:r>
          </a:p>
          <a:p>
            <a:pPr lvl="0"/>
            <a:r>
              <a:rPr lang="ru-RU" sz="2000" dirty="0"/>
              <a:t>Организовать уточнение и согласование темы урока. </a:t>
            </a:r>
          </a:p>
          <a:p>
            <a:pPr lvl="0"/>
            <a:r>
              <a:rPr lang="ru-RU" sz="2000" dirty="0"/>
              <a:t>Организовать подводящий или побуждающий диалог по проблемному объяснению нового знания. </a:t>
            </a:r>
          </a:p>
          <a:p>
            <a:pPr lvl="0"/>
            <a:r>
              <a:rPr lang="ru-RU" sz="2000" dirty="0"/>
              <a:t>Организовать использование предметных действий с моделями, схемами, формулами, свойствами и пр. </a:t>
            </a:r>
          </a:p>
          <a:p>
            <a:pPr lvl="0"/>
            <a:r>
              <a:rPr lang="ru-RU" sz="2000" dirty="0"/>
              <a:t>Соотнесение нового знания с правилом в учебнике  </a:t>
            </a:r>
          </a:p>
          <a:p>
            <a:pPr lvl="0"/>
            <a:r>
              <a:rPr lang="ru-RU" sz="2000" dirty="0"/>
              <a:t>Организовать фиксацию преодоления затруднения.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9127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-315416"/>
            <a:ext cx="8229600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/>
              <a:t>IV Первичное закрепление во внешней речи </a:t>
            </a:r>
          </a:p>
          <a:p>
            <a:r>
              <a:rPr lang="ru-RU" sz="2400" dirty="0"/>
              <a:t>      Организовать усвоение детьми нового способа действий при решении данного класса задач с их проговариванием во внешней речи: - фронтально</a:t>
            </a:r>
            <a:r>
              <a:rPr lang="ru-RU" sz="2400" dirty="0" smtClean="0"/>
              <a:t>;         </a:t>
            </a:r>
            <a:r>
              <a:rPr lang="ru-RU" sz="2400" dirty="0"/>
              <a:t>- в парах или группах. 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8120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0"/>
            <a:ext cx="8229600" cy="5472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/>
              <a:t>V Самостоятельная работа с самопроверкой </a:t>
            </a:r>
            <a:endParaRPr lang="ru-RU" sz="2400" i="1" dirty="0"/>
          </a:p>
          <a:p>
            <a:pPr lvl="0"/>
            <a:r>
              <a:rPr lang="ru-RU" sz="2400" dirty="0"/>
              <a:t>Организовать самостоятельное выполнение учащимися типовых заданий на новый способ действия. </a:t>
            </a:r>
          </a:p>
          <a:p>
            <a:pPr lvl="0"/>
            <a:r>
              <a:rPr lang="ru-RU" sz="2400" dirty="0"/>
              <a:t>Организовать самопроверку самостоятельной работы. </a:t>
            </a:r>
          </a:p>
          <a:p>
            <a:pPr lvl="0"/>
            <a:r>
              <a:rPr lang="ru-RU" sz="2400" dirty="0"/>
              <a:t>По результатам выполнения самостоятельной работы организовать выявление и исправление допущенных ошибок. </a:t>
            </a:r>
          </a:p>
          <a:p>
            <a:pPr lvl="0"/>
            <a:r>
              <a:rPr lang="ru-RU" sz="2400" dirty="0"/>
              <a:t>По результатам выполнения самостоятельной работы создать ситуацию успеха.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3751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/>
              <a:t>VI  Включение нового знания в систему знаний и повторение </a:t>
            </a:r>
            <a:endParaRPr lang="ru-RU" sz="2400" i="1" dirty="0"/>
          </a:p>
          <a:p>
            <a:pPr lvl="0"/>
            <a:r>
              <a:rPr lang="ru-RU" sz="2400" dirty="0"/>
              <a:t>Организовать выявление типов заданий, где возможно использование нового способа действия. </a:t>
            </a:r>
          </a:p>
          <a:p>
            <a:pPr lvl="0"/>
            <a:r>
              <a:rPr lang="ru-RU" sz="2400" dirty="0"/>
              <a:t>Организовать повторение учебного содержания, необходимого для обеспечения содержательной непрерывности.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03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i="1" dirty="0"/>
              <a:t>VII  Итог урока </a:t>
            </a:r>
            <a:endParaRPr lang="ru-RU" sz="2000" i="1" dirty="0"/>
          </a:p>
          <a:p>
            <a:pPr lvl="0"/>
            <a:r>
              <a:rPr lang="ru-RU" sz="2000" dirty="0"/>
              <a:t>Организовать фиксацию нового содержания, изученного на уроке. </a:t>
            </a:r>
          </a:p>
          <a:p>
            <a:pPr lvl="0"/>
            <a:r>
              <a:rPr lang="ru-RU" sz="2000" dirty="0"/>
              <a:t>Организовать фиксацию степени соответствия результатов деятельности на уроке и поставленной цели. </a:t>
            </a:r>
          </a:p>
          <a:p>
            <a:pPr lvl="0"/>
            <a:r>
              <a:rPr lang="ru-RU" sz="2000" dirty="0"/>
              <a:t>Организовать проведение самооценки учениками работы на уроке. </a:t>
            </a:r>
          </a:p>
          <a:p>
            <a:pPr lvl="0"/>
            <a:r>
              <a:rPr lang="ru-RU" sz="2000" dirty="0"/>
              <a:t>По результатам анализа работы на уроке зафиксировать направления будущей деятельности. </a:t>
            </a:r>
          </a:p>
          <a:p>
            <a:pPr lvl="0"/>
            <a:r>
              <a:rPr lang="ru-RU" sz="2000" dirty="0"/>
              <a:t>Организовать обсуждение и запись домашнего задания. </a:t>
            </a:r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7239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748464" cy="4051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i="1" dirty="0"/>
              <a:t> </a:t>
            </a:r>
            <a:r>
              <a:rPr lang="ru-RU" sz="2400" b="1" i="1" dirty="0"/>
              <a:t>«Ученик и учитель – некое единство, сложное и </a:t>
            </a:r>
            <a:r>
              <a:rPr lang="ru-RU" sz="2400" b="1" i="1" dirty="0"/>
              <a:t>полное    </a:t>
            </a:r>
            <a:r>
              <a:rPr lang="ru-RU" sz="2400" b="1" i="1" dirty="0"/>
              <a:t>противоречий</a:t>
            </a:r>
            <a:r>
              <a:rPr lang="ru-RU" sz="2400" b="1" i="1" dirty="0"/>
              <a:t>, в котором </a:t>
            </a:r>
            <a:r>
              <a:rPr lang="ru-RU" sz="2400" b="1" i="1" dirty="0"/>
              <a:t>обе стороны друг другу что-то дают.</a:t>
            </a:r>
          </a:p>
          <a:p>
            <a:pPr marL="0" indent="0" algn="ctr">
              <a:buNone/>
            </a:pPr>
            <a:r>
              <a:rPr lang="ru-RU" sz="2400" b="1" i="1" dirty="0"/>
              <a:t> Бывает, ученик дарит </a:t>
            </a:r>
            <a:r>
              <a:rPr lang="ru-RU" sz="2400" b="1" i="1" dirty="0"/>
              <a:t>учителю </a:t>
            </a:r>
            <a:r>
              <a:rPr lang="ru-RU" sz="2400" b="1" i="1" dirty="0"/>
              <a:t>радость»</a:t>
            </a:r>
          </a:p>
        </p:txBody>
      </p:sp>
    </p:spTree>
    <p:extLst>
      <p:ext uri="{BB962C8B-B14F-4D97-AF65-F5344CB8AC3E}">
        <p14:creationId xmlns:p14="http://schemas.microsoft.com/office/powerpoint/2010/main" val="84955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530859"/>
              </p:ext>
            </p:extLst>
          </p:nvPr>
        </p:nvGraphicFramePr>
        <p:xfrm>
          <a:off x="755576" y="908720"/>
          <a:ext cx="7632848" cy="4320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94644"/>
                <a:gridCol w="2680726"/>
                <a:gridCol w="2857478"/>
              </a:tblGrid>
              <a:tr h="1072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Семья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Государство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Общество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48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Успешность ребёнка: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 личностная;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 социальная;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 профессиональная.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-Национальное единство;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 Безопасность;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-Развитие человеческого потенциала;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 Конкурентоспособность.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-Безопасность и здоровье;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-Свобода и ответственность;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Социальная справедливость;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Благосостояние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255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6632"/>
            <a:ext cx="7883037" cy="5598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sz="2000" b="1" dirty="0" smtClean="0"/>
              <a:t>Приоритетной </a:t>
            </a:r>
            <a:r>
              <a:rPr lang="ru-RU" sz="2000" b="1" dirty="0"/>
              <a:t>целью школьного образования становится</a:t>
            </a:r>
            <a:r>
              <a:rPr lang="ru-RU" sz="2000" b="1" dirty="0" smtClean="0"/>
              <a:t>:</a:t>
            </a:r>
            <a:r>
              <a:rPr lang="ru-RU" sz="2000" b="1" dirty="0"/>
              <a:t> </a:t>
            </a:r>
            <a:endParaRPr lang="ru-RU" sz="2000" dirty="0"/>
          </a:p>
          <a:p>
            <a:pPr lvl="0"/>
            <a:r>
              <a:rPr lang="ru-RU" sz="2000" dirty="0"/>
              <a:t>развитие у обучающихся способности самостоятельно ставить учебную задачу;</a:t>
            </a:r>
            <a:endParaRPr lang="ru-RU" sz="2000" dirty="0"/>
          </a:p>
          <a:p>
            <a:pPr lvl="0"/>
            <a:r>
              <a:rPr lang="ru-RU" sz="2000" dirty="0"/>
              <a:t>проектировать пути ее реализации;</a:t>
            </a:r>
            <a:endParaRPr lang="ru-RU" sz="2000" dirty="0"/>
          </a:p>
          <a:p>
            <a:pPr lvl="0"/>
            <a:r>
              <a:rPr lang="ru-RU" sz="2000" dirty="0"/>
              <a:t>контролировать и оценивать свои достижения.</a:t>
            </a:r>
            <a:endParaRPr lang="ru-RU" sz="2000" dirty="0"/>
          </a:p>
          <a:p>
            <a:pPr marL="0" indent="0">
              <a:buNone/>
            </a:pPr>
            <a:r>
              <a:rPr lang="ru-RU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47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92696"/>
            <a:ext cx="7125112" cy="5419589"/>
          </a:xfrm>
        </p:spPr>
        <p:txBody>
          <a:bodyPr>
            <a:normAutofit/>
          </a:bodyPr>
          <a:lstStyle/>
          <a:p>
            <a:r>
              <a:rPr lang="ru-RU" sz="2400" dirty="0"/>
              <a:t>Достижению данных целей в большей мере будет способствовать осуществление системно-</a:t>
            </a:r>
            <a:r>
              <a:rPr lang="ru-RU" sz="2400" dirty="0" err="1"/>
              <a:t>деятельностного</a:t>
            </a:r>
            <a:r>
              <a:rPr lang="ru-RU" sz="2400" dirty="0"/>
              <a:t> подхода, то есть </a:t>
            </a:r>
            <a:r>
              <a:rPr lang="ru-RU" sz="2400" b="1" dirty="0"/>
              <a:t>основной педагогической задачей является: организация условий, инициирующих детское</a:t>
            </a:r>
            <a:r>
              <a:rPr lang="ru-RU" sz="2400" dirty="0"/>
              <a:t> </a:t>
            </a:r>
            <a:r>
              <a:rPr lang="ru-RU" sz="2400" b="1" dirty="0"/>
              <a:t>действие.</a:t>
            </a:r>
            <a:r>
              <a:rPr lang="ru-RU" sz="2400" dirty="0"/>
              <a:t> Образовательное учреждение и каждый педагог должны сформулировать для себя ответы на три главных вопроса:</a:t>
            </a:r>
          </a:p>
          <a:p>
            <a:r>
              <a:rPr lang="ru-RU" sz="2400" dirty="0"/>
              <a:t>1 – ЧЕМУ УЧИТЬ?</a:t>
            </a:r>
          </a:p>
          <a:p>
            <a:r>
              <a:rPr lang="ru-RU" sz="2400" dirty="0"/>
              <a:t>2 – РАДИ ЧЕГО УЧИТЬ?</a:t>
            </a:r>
          </a:p>
          <a:p>
            <a:r>
              <a:rPr lang="ru-RU" sz="2400" dirty="0"/>
              <a:t>3 – КАК УЧИТЬ?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87318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435280" cy="5865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/>
              <a:t>Основной технологией</a:t>
            </a:r>
            <a:r>
              <a:rPr lang="ru-RU" sz="2000" dirty="0"/>
              <a:t>, которая должна способствовать освоению планируемых результатов, </a:t>
            </a:r>
            <a:r>
              <a:rPr lang="ru-RU" sz="2000" b="1" dirty="0"/>
              <a:t>является системно-</a:t>
            </a:r>
            <a:r>
              <a:rPr lang="ru-RU" sz="2000" b="1" dirty="0" err="1"/>
              <a:t>деятельностная</a:t>
            </a:r>
            <a:r>
              <a:rPr lang="ru-RU" sz="2000" b="1" dirty="0"/>
              <a:t>,  основными принципами которой являются: </a:t>
            </a:r>
            <a:endParaRPr lang="ru-RU" sz="2000" dirty="0"/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Принцип </a:t>
            </a:r>
            <a:r>
              <a:rPr lang="ru-RU" sz="2000" dirty="0"/>
              <a:t>деятельности  </a:t>
            </a:r>
          </a:p>
          <a:p>
            <a:pPr lvl="0"/>
            <a:r>
              <a:rPr lang="ru-RU" sz="2000" dirty="0"/>
              <a:t>Принцип непрерывности </a:t>
            </a:r>
          </a:p>
          <a:p>
            <a:pPr lvl="0"/>
            <a:r>
              <a:rPr lang="ru-RU" sz="2000" dirty="0"/>
              <a:t>Принцип целостности  </a:t>
            </a:r>
          </a:p>
          <a:p>
            <a:pPr lvl="0"/>
            <a:r>
              <a:rPr lang="ru-RU" sz="2000" dirty="0" smtClean="0"/>
              <a:t>Принцип психологической комфортности </a:t>
            </a:r>
            <a:r>
              <a:rPr lang="ru-RU" sz="2000" dirty="0"/>
              <a:t> </a:t>
            </a:r>
          </a:p>
          <a:p>
            <a:pPr lvl="0"/>
            <a:r>
              <a:rPr lang="ru-RU" sz="2000" dirty="0"/>
              <a:t>Принцип вариативности </a:t>
            </a:r>
          </a:p>
          <a:p>
            <a:pPr lvl="0"/>
            <a:r>
              <a:rPr lang="ru-RU" sz="2000" dirty="0"/>
              <a:t>Принцип творчества</a:t>
            </a:r>
          </a:p>
          <a:p>
            <a:r>
              <a:rPr lang="ru-RU" sz="2000" dirty="0" smtClean="0"/>
              <a:t>Принцип </a:t>
            </a:r>
            <a:r>
              <a:rPr lang="ru-RU" sz="2000" dirty="0"/>
              <a:t>минимакса 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7053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712968" cy="9244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Типология уроков в дидактической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системе </a:t>
            </a:r>
            <a:r>
              <a:rPr lang="ru-RU" b="1" dirty="0" err="1"/>
              <a:t>деятельностного</a:t>
            </a:r>
            <a:r>
              <a:rPr lang="ru-RU" b="1" dirty="0"/>
              <a:t> </a:t>
            </a:r>
            <a:r>
              <a:rPr lang="ru-RU" b="1" dirty="0" smtClean="0"/>
              <a:t>метода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548680"/>
            <a:ext cx="7125112" cy="4051437"/>
          </a:xfrm>
        </p:spPr>
        <p:txBody>
          <a:bodyPr>
            <a:normAutofit/>
          </a:bodyPr>
          <a:lstStyle/>
          <a:p>
            <a:pPr lvl="0"/>
            <a:r>
              <a:rPr lang="ru-RU" sz="2000" dirty="0"/>
              <a:t>Урок «открытия» нового знания.</a:t>
            </a:r>
          </a:p>
          <a:p>
            <a:pPr lvl="0"/>
            <a:r>
              <a:rPr lang="ru-RU" sz="2000" dirty="0"/>
              <a:t>Урок рефлексии.</a:t>
            </a:r>
          </a:p>
          <a:p>
            <a:pPr lvl="0"/>
            <a:r>
              <a:rPr lang="ru-RU" sz="2000" dirty="0"/>
              <a:t>Урок общеметодологической направленности.</a:t>
            </a:r>
          </a:p>
          <a:p>
            <a:r>
              <a:rPr lang="ru-RU" sz="2000" dirty="0"/>
              <a:t>Урок развивающего контроля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1623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60648"/>
            <a:ext cx="9756576" cy="21462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Основные этапы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урока </a:t>
            </a:r>
            <a:r>
              <a:rPr lang="ru-RU" sz="2800" b="1" dirty="0"/>
              <a:t>«Открытия нового знания» при системно-</a:t>
            </a:r>
            <a:r>
              <a:rPr lang="ru-RU" sz="2800" b="1" dirty="0" err="1"/>
              <a:t>деятельностном</a:t>
            </a:r>
            <a:r>
              <a:rPr lang="ru-RU" sz="2800" b="1" dirty="0"/>
              <a:t> подходе.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124745"/>
            <a:ext cx="7125112" cy="473405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 </a:t>
            </a:r>
            <a:r>
              <a:rPr lang="ru-RU" sz="2400" b="1" dirty="0"/>
              <a:t>  Организационный момент </a:t>
            </a:r>
            <a:endParaRPr lang="ru-RU" sz="2400" dirty="0"/>
          </a:p>
          <a:p>
            <a:pPr lvl="0"/>
            <a:r>
              <a:rPr lang="ru-RU" sz="2400" dirty="0"/>
              <a:t>Организовать деятельность учащихся по установке тематических рамок. </a:t>
            </a:r>
          </a:p>
          <a:p>
            <a:pPr lvl="0"/>
            <a:r>
              <a:rPr lang="ru-RU" sz="2400" dirty="0"/>
              <a:t>Создать условия для возникновения у ученика внутренней потребности включения в учебный процесс.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3318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229600" cy="52081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/>
              <a:t>II Актуализация знаний </a:t>
            </a:r>
          </a:p>
          <a:p>
            <a:pPr lvl="0"/>
            <a:r>
              <a:rPr lang="ru-RU" sz="2400" dirty="0"/>
              <a:t>Организовать актуализацию изученных способов действий, достаточных для проблемного изложения нового знания. </a:t>
            </a:r>
          </a:p>
          <a:p>
            <a:pPr lvl="0"/>
            <a:r>
              <a:rPr lang="ru-RU" sz="2400" dirty="0"/>
              <a:t>Актуализировать мыслительные операции, необходимые для проблемного изложения нового знания. </a:t>
            </a:r>
          </a:p>
          <a:p>
            <a:pPr lvl="0"/>
            <a:r>
              <a:rPr lang="ru-RU" sz="2400" dirty="0"/>
              <a:t>Организовать фиксацию затруднений в выполнении учащимися индивидуального задания или в его обосновании.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0815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9619</TotalTime>
  <Words>297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Summer</vt:lpstr>
      <vt:lpstr>Системно - деятельностный подход при изучении биологии в 5-6 классах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Типология уроков в дидактической  системе деятельностного метода</vt:lpstr>
      <vt:lpstr>Основные этапы  урока «Открытия нового знания» при системно-деятельностном подходе.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 - деятельностный подход при изучении биологии в 5-6 классах </dc:title>
  <dc:creator>Ирина</dc:creator>
  <cp:lastModifiedBy>Ирина</cp:lastModifiedBy>
  <cp:revision>8</cp:revision>
  <dcterms:created xsi:type="dcterms:W3CDTF">2015-12-13T17:41:49Z</dcterms:created>
  <dcterms:modified xsi:type="dcterms:W3CDTF">2015-12-22T09:34:12Z</dcterms:modified>
</cp:coreProperties>
</file>