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0" r:id="rId1"/>
  </p:sldMasterIdLst>
  <p:sldIdLst>
    <p:sldId id="256" r:id="rId2"/>
    <p:sldId id="257" r:id="rId3"/>
    <p:sldId id="258" r:id="rId4"/>
    <p:sldId id="264" r:id="rId5"/>
    <p:sldId id="260" r:id="rId6"/>
    <p:sldId id="267" r:id="rId7"/>
    <p:sldId id="261" r:id="rId8"/>
    <p:sldId id="262" r:id="rId9"/>
    <p:sldId id="263" r:id="rId10"/>
    <p:sldId id="265" r:id="rId1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79" d="100"/>
          <a:sy n="79" d="100"/>
        </p:scale>
        <p:origin x="19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3107FEE8-E79A-447D-BAEF-37A2849A9D8F}" type="datetimeFigureOut">
              <a:rPr lang="ru-RU" smtClean="0"/>
              <a:t>03.09.2017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D9950E2-22BF-4A31-82F0-9693014534ED}" type="slidenum">
              <a:rPr lang="ru-RU" smtClean="0"/>
              <a:t>‹#›</a:t>
            </a:fld>
            <a:endParaRPr lang="ru-RU"/>
          </a:p>
        </p:txBody>
      </p:sp>
    </p:spTree>
    <p:extLst>
      <p:ext uri="{BB962C8B-B14F-4D97-AF65-F5344CB8AC3E}">
        <p14:creationId xmlns:p14="http://schemas.microsoft.com/office/powerpoint/2010/main" val="7357424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107FEE8-E79A-447D-BAEF-37A2849A9D8F}" type="datetimeFigureOut">
              <a:rPr lang="ru-RU" smtClean="0"/>
              <a:t>03.09.2017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D9950E2-22BF-4A31-82F0-9693014534ED}" type="slidenum">
              <a:rPr lang="ru-RU" smtClean="0"/>
              <a:t>‹#›</a:t>
            </a:fld>
            <a:endParaRPr lang="ru-RU"/>
          </a:p>
        </p:txBody>
      </p:sp>
    </p:spTree>
    <p:extLst>
      <p:ext uri="{BB962C8B-B14F-4D97-AF65-F5344CB8AC3E}">
        <p14:creationId xmlns:p14="http://schemas.microsoft.com/office/powerpoint/2010/main" val="19896167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107FEE8-E79A-447D-BAEF-37A2849A9D8F}" type="datetimeFigureOut">
              <a:rPr lang="ru-RU" smtClean="0"/>
              <a:t>03.09.2017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D9950E2-22BF-4A31-82F0-9693014534ED}"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5228881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107FEE8-E79A-447D-BAEF-37A2849A9D8F}" type="datetimeFigureOut">
              <a:rPr lang="ru-RU" smtClean="0"/>
              <a:t>03.09.2017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D9950E2-22BF-4A31-82F0-9693014534ED}" type="slidenum">
              <a:rPr lang="ru-RU" smtClean="0"/>
              <a:t>‹#›</a:t>
            </a:fld>
            <a:endParaRPr lang="ru-RU"/>
          </a:p>
        </p:txBody>
      </p:sp>
    </p:spTree>
    <p:extLst>
      <p:ext uri="{BB962C8B-B14F-4D97-AF65-F5344CB8AC3E}">
        <p14:creationId xmlns:p14="http://schemas.microsoft.com/office/powerpoint/2010/main" val="27720672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107FEE8-E79A-447D-BAEF-37A2849A9D8F}" type="datetimeFigureOut">
              <a:rPr lang="ru-RU" smtClean="0"/>
              <a:t>03.09.2017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D9950E2-22BF-4A31-82F0-9693014534ED}"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7478358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107FEE8-E79A-447D-BAEF-37A2849A9D8F}" type="datetimeFigureOut">
              <a:rPr lang="ru-RU" smtClean="0"/>
              <a:t>03.09.2017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D9950E2-22BF-4A31-82F0-9693014534ED}" type="slidenum">
              <a:rPr lang="ru-RU" smtClean="0"/>
              <a:t>‹#›</a:t>
            </a:fld>
            <a:endParaRPr lang="ru-RU"/>
          </a:p>
        </p:txBody>
      </p:sp>
    </p:spTree>
    <p:extLst>
      <p:ext uri="{BB962C8B-B14F-4D97-AF65-F5344CB8AC3E}">
        <p14:creationId xmlns:p14="http://schemas.microsoft.com/office/powerpoint/2010/main" val="26129439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107FEE8-E79A-447D-BAEF-37A2849A9D8F}" type="datetimeFigureOut">
              <a:rPr lang="ru-RU" smtClean="0"/>
              <a:t>03.09.2017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D9950E2-22BF-4A31-82F0-9693014534ED}" type="slidenum">
              <a:rPr lang="ru-RU" smtClean="0"/>
              <a:t>‹#›</a:t>
            </a:fld>
            <a:endParaRPr lang="ru-RU"/>
          </a:p>
        </p:txBody>
      </p:sp>
    </p:spTree>
    <p:extLst>
      <p:ext uri="{BB962C8B-B14F-4D97-AF65-F5344CB8AC3E}">
        <p14:creationId xmlns:p14="http://schemas.microsoft.com/office/powerpoint/2010/main" val="32690009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107FEE8-E79A-447D-BAEF-37A2849A9D8F}" type="datetimeFigureOut">
              <a:rPr lang="ru-RU" smtClean="0"/>
              <a:t>03.09.2017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D9950E2-22BF-4A31-82F0-9693014534ED}" type="slidenum">
              <a:rPr lang="ru-RU" smtClean="0"/>
              <a:t>‹#›</a:t>
            </a:fld>
            <a:endParaRPr lang="ru-RU"/>
          </a:p>
        </p:txBody>
      </p:sp>
    </p:spTree>
    <p:extLst>
      <p:ext uri="{BB962C8B-B14F-4D97-AF65-F5344CB8AC3E}">
        <p14:creationId xmlns:p14="http://schemas.microsoft.com/office/powerpoint/2010/main" val="41833628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107FEE8-E79A-447D-BAEF-37A2849A9D8F}" type="datetimeFigureOut">
              <a:rPr lang="ru-RU" smtClean="0"/>
              <a:t>03.09.2017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D9950E2-22BF-4A31-82F0-9693014534ED}" type="slidenum">
              <a:rPr lang="ru-RU" smtClean="0"/>
              <a:t>‹#›</a:t>
            </a:fld>
            <a:endParaRPr lang="ru-RU"/>
          </a:p>
        </p:txBody>
      </p:sp>
    </p:spTree>
    <p:extLst>
      <p:ext uri="{BB962C8B-B14F-4D97-AF65-F5344CB8AC3E}">
        <p14:creationId xmlns:p14="http://schemas.microsoft.com/office/powerpoint/2010/main" val="30947498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107FEE8-E79A-447D-BAEF-37A2849A9D8F}" type="datetimeFigureOut">
              <a:rPr lang="ru-RU" smtClean="0"/>
              <a:t>03.09.2017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D9950E2-22BF-4A31-82F0-9693014534ED}" type="slidenum">
              <a:rPr lang="ru-RU" smtClean="0"/>
              <a:t>‹#›</a:t>
            </a:fld>
            <a:endParaRPr lang="ru-RU"/>
          </a:p>
        </p:txBody>
      </p:sp>
    </p:spTree>
    <p:extLst>
      <p:ext uri="{BB962C8B-B14F-4D97-AF65-F5344CB8AC3E}">
        <p14:creationId xmlns:p14="http://schemas.microsoft.com/office/powerpoint/2010/main" val="27323520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3107FEE8-E79A-447D-BAEF-37A2849A9D8F}" type="datetimeFigureOut">
              <a:rPr lang="ru-RU" smtClean="0"/>
              <a:t>03.09.2017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D9950E2-22BF-4A31-82F0-9693014534ED}" type="slidenum">
              <a:rPr lang="ru-RU" smtClean="0"/>
              <a:t>‹#›</a:t>
            </a:fld>
            <a:endParaRPr lang="ru-RU"/>
          </a:p>
        </p:txBody>
      </p:sp>
    </p:spTree>
    <p:extLst>
      <p:ext uri="{BB962C8B-B14F-4D97-AF65-F5344CB8AC3E}">
        <p14:creationId xmlns:p14="http://schemas.microsoft.com/office/powerpoint/2010/main" val="14519324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3107FEE8-E79A-447D-BAEF-37A2849A9D8F}" type="datetimeFigureOut">
              <a:rPr lang="ru-RU" smtClean="0"/>
              <a:t>03.09.2017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DD9950E2-22BF-4A31-82F0-9693014534ED}" type="slidenum">
              <a:rPr lang="ru-RU" smtClean="0"/>
              <a:t>‹#›</a:t>
            </a:fld>
            <a:endParaRPr lang="ru-RU"/>
          </a:p>
        </p:txBody>
      </p:sp>
    </p:spTree>
    <p:extLst>
      <p:ext uri="{BB962C8B-B14F-4D97-AF65-F5344CB8AC3E}">
        <p14:creationId xmlns:p14="http://schemas.microsoft.com/office/powerpoint/2010/main" val="32486687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3107FEE8-E79A-447D-BAEF-37A2849A9D8F}" type="datetimeFigureOut">
              <a:rPr lang="ru-RU" smtClean="0"/>
              <a:t>03.09.2017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DD9950E2-22BF-4A31-82F0-9693014534ED}" type="slidenum">
              <a:rPr lang="ru-RU" smtClean="0"/>
              <a:t>‹#›</a:t>
            </a:fld>
            <a:endParaRPr lang="ru-RU"/>
          </a:p>
        </p:txBody>
      </p:sp>
    </p:spTree>
    <p:extLst>
      <p:ext uri="{BB962C8B-B14F-4D97-AF65-F5344CB8AC3E}">
        <p14:creationId xmlns:p14="http://schemas.microsoft.com/office/powerpoint/2010/main" val="20621499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07FEE8-E79A-447D-BAEF-37A2849A9D8F}" type="datetimeFigureOut">
              <a:rPr lang="ru-RU" smtClean="0"/>
              <a:t>03.09.2017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DD9950E2-22BF-4A31-82F0-9693014534ED}" type="slidenum">
              <a:rPr lang="ru-RU" smtClean="0"/>
              <a:t>‹#›</a:t>
            </a:fld>
            <a:endParaRPr lang="ru-RU"/>
          </a:p>
        </p:txBody>
      </p:sp>
    </p:spTree>
    <p:extLst>
      <p:ext uri="{BB962C8B-B14F-4D97-AF65-F5344CB8AC3E}">
        <p14:creationId xmlns:p14="http://schemas.microsoft.com/office/powerpoint/2010/main" val="26808287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3107FEE8-E79A-447D-BAEF-37A2849A9D8F}" type="datetimeFigureOut">
              <a:rPr lang="ru-RU" smtClean="0"/>
              <a:t>03.09.2017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D9950E2-22BF-4A31-82F0-9693014534ED}" type="slidenum">
              <a:rPr lang="ru-RU" smtClean="0"/>
              <a:t>‹#›</a:t>
            </a:fld>
            <a:endParaRPr lang="ru-RU"/>
          </a:p>
        </p:txBody>
      </p:sp>
    </p:spTree>
    <p:extLst>
      <p:ext uri="{BB962C8B-B14F-4D97-AF65-F5344CB8AC3E}">
        <p14:creationId xmlns:p14="http://schemas.microsoft.com/office/powerpoint/2010/main" val="40932219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D9950E2-22BF-4A31-82F0-9693014534ED}" type="slidenum">
              <a:rPr lang="ru-RU" smtClean="0"/>
              <a:t>‹#›</a:t>
            </a:fld>
            <a:endParaRPr lang="ru-RU"/>
          </a:p>
        </p:txBody>
      </p:sp>
      <p:sp>
        <p:nvSpPr>
          <p:cNvPr id="5" name="Date Placeholder 4"/>
          <p:cNvSpPr>
            <a:spLocks noGrp="1"/>
          </p:cNvSpPr>
          <p:nvPr>
            <p:ph type="dt" sz="half" idx="10"/>
          </p:nvPr>
        </p:nvSpPr>
        <p:spPr/>
        <p:txBody>
          <a:bodyPr/>
          <a:lstStyle/>
          <a:p>
            <a:fld id="{3107FEE8-E79A-447D-BAEF-37A2849A9D8F}" type="datetimeFigureOut">
              <a:rPr lang="ru-RU" smtClean="0"/>
              <a:t>03.09.2017</a:t>
            </a:fld>
            <a:endParaRPr lang="ru-RU"/>
          </a:p>
        </p:txBody>
      </p:sp>
    </p:spTree>
    <p:extLst>
      <p:ext uri="{BB962C8B-B14F-4D97-AF65-F5344CB8AC3E}">
        <p14:creationId xmlns:p14="http://schemas.microsoft.com/office/powerpoint/2010/main" val="37785442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3107FEE8-E79A-447D-BAEF-37A2849A9D8F}" type="datetimeFigureOut">
              <a:rPr lang="ru-RU" smtClean="0"/>
              <a:t>03.09.2017</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D9950E2-22BF-4A31-82F0-9693014534ED}" type="slidenum">
              <a:rPr lang="ru-RU" smtClean="0"/>
              <a:t>‹#›</a:t>
            </a:fld>
            <a:endParaRPr lang="ru-RU"/>
          </a:p>
        </p:txBody>
      </p:sp>
    </p:spTree>
    <p:extLst>
      <p:ext uri="{BB962C8B-B14F-4D97-AF65-F5344CB8AC3E}">
        <p14:creationId xmlns:p14="http://schemas.microsoft.com/office/powerpoint/2010/main" val="1767430883"/>
      </p:ext>
    </p:extLst>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 id="2147483772" r:id="rId12"/>
    <p:sldLayoutId id="2147483773" r:id="rId13"/>
    <p:sldLayoutId id="2147483774" r:id="rId14"/>
    <p:sldLayoutId id="2147483775" r:id="rId15"/>
    <p:sldLayoutId id="21474837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8" Type="http://schemas.openxmlformats.org/officeDocument/2006/relationships/hyperlink" Target="https://ru.wikipedia.org/wiki/%D0%92%D0%B8%D1%80%D1%82%D1%83%D0%B0%D0%BB%D1%8C%D0%BD%D1%8B%D0%B9_%D1%80%D0%B5%D1%82%D0%B8%D0%BD%D0%B0%D0%BB%D1%8C%D0%BD%D1%8B%D0%B9_%D0%BC%D0%BE%D0%BD%D0%B8%D1%82%D0%BE%D1%80" TargetMode="External"/><Relationship Id="rId3" Type="http://schemas.openxmlformats.org/officeDocument/2006/relationships/image" Target="../media/image22.jpeg"/><Relationship Id="rId7" Type="http://schemas.openxmlformats.org/officeDocument/2006/relationships/hyperlink" Target="https://ru.wikipedia.org/wiki/OLED-%D0%BC%D0%BE%D0%BD%D0%B8%D1%82%D0%BE%D1%80" TargetMode="External"/><Relationship Id="rId12" Type="http://schemas.openxmlformats.org/officeDocument/2006/relationships/image" Target="../media/image27.jpeg"/><Relationship Id="rId2" Type="http://schemas.openxmlformats.org/officeDocument/2006/relationships/hyperlink" Target="https://ru.wikipedia.org/wiki/%D0%9F%D1%80%D0%BE%D0%B5%D0%BA%D1%82%D0%BE%D1%80" TargetMode="External"/><Relationship Id="rId1" Type="http://schemas.openxmlformats.org/officeDocument/2006/relationships/slideLayout" Target="../slideLayouts/slideLayout2.xml"/><Relationship Id="rId6" Type="http://schemas.openxmlformats.org/officeDocument/2006/relationships/hyperlink" Target="https://ru.wikipedia.org/wiki/%D0%A1%D0%B2%D0%B5%D1%82%D0%BE%D0%B4%D0%B8%D0%BE%D0%B4%D0%BD%D1%8B%D0%B9_%D0%B3%D1%80%D0%B0%D1%84%D0%B8%D1%87%D0%B5%D1%81%D0%BA%D0%B8%D0%B9_%D1%8D%D0%BA%D1%80%D0%B0%D0%BD" TargetMode="External"/><Relationship Id="rId11" Type="http://schemas.openxmlformats.org/officeDocument/2006/relationships/image" Target="../media/image26.jpeg"/><Relationship Id="rId5" Type="http://schemas.openxmlformats.org/officeDocument/2006/relationships/image" Target="../media/image24.jpeg"/><Relationship Id="rId10" Type="http://schemas.openxmlformats.org/officeDocument/2006/relationships/image" Target="../media/image25.jpeg"/><Relationship Id="rId4" Type="http://schemas.openxmlformats.org/officeDocument/2006/relationships/image" Target="../media/image23.png"/><Relationship Id="rId9" Type="http://schemas.openxmlformats.org/officeDocument/2006/relationships/hyperlink" Target="https://ru.wikipedia.org/wiki/%D0%9B%D0%B0%D0%B7%D0%B5%D1%80%D0%BD%D1%8B%D0%B9_%D0%BC%D0%BE%D0%BD%D0%B8%D1%82%D0%BE%D1%80"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techprofi.com/pc-peripherals/vidy-kompyuternyx-monitorov/#glava2" TargetMode="External"/><Relationship Id="rId7" Type="http://schemas.openxmlformats.org/officeDocument/2006/relationships/image" Target="../media/image6.jpeg"/><Relationship Id="rId2" Type="http://schemas.openxmlformats.org/officeDocument/2006/relationships/hyperlink" Target="https://techprofi.com/pc-peripherals/vidy-kompyuternyx-monitorov/#glava1" TargetMode="Externa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hyperlink" Target="https://techprofi.com/pc-peripherals/vidy-kompyuternyx-monitorov/#glava3"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descr="http://48.img.avito.st/640x480/1416364248.jpg"/>
          <p:cNvPicPr>
            <a:picLocks noChangeAspect="1" noChangeArrowheads="1"/>
          </p:cNvPicPr>
          <p:nvPr/>
        </p:nvPicPr>
        <p:blipFill rotWithShape="1">
          <a:blip r:embed="rId2">
            <a:extLst>
              <a:ext uri="{28A0092B-C50C-407E-A947-70E740481C1C}">
                <a14:useLocalDpi xmlns:a14="http://schemas.microsoft.com/office/drawing/2010/main" val="0"/>
              </a:ext>
            </a:extLst>
          </a:blip>
          <a:srcRect l="1250" t="4725"/>
          <a:stretch/>
        </p:blipFill>
        <p:spPr bwMode="auto">
          <a:xfrm>
            <a:off x="623454" y="2296392"/>
            <a:ext cx="3543300" cy="3418608"/>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ctrTitle"/>
          </p:nvPr>
        </p:nvSpPr>
        <p:spPr>
          <a:xfrm>
            <a:off x="1382376" y="1095279"/>
            <a:ext cx="7766936" cy="1646302"/>
          </a:xfrm>
        </p:spPr>
        <p:txBody>
          <a:bodyPr>
            <a:normAutofit fontScale="90000"/>
          </a:bodyPr>
          <a:lstStyle/>
          <a:p>
            <a:r>
              <a:rPr lang="ru-RU" dirty="0"/>
              <a:t>Стандартное устройство вывода информации – </a:t>
            </a:r>
            <a:r>
              <a:rPr lang="ru-RU" sz="6700" dirty="0" smtClean="0">
                <a:solidFill>
                  <a:srgbClr val="002060"/>
                </a:solidFill>
              </a:rPr>
              <a:t>монитор</a:t>
            </a:r>
            <a:endParaRPr lang="ru-RU" sz="6700" dirty="0">
              <a:solidFill>
                <a:srgbClr val="002060"/>
              </a:solidFill>
            </a:endParaRPr>
          </a:p>
        </p:txBody>
      </p:sp>
      <p:pic>
        <p:nvPicPr>
          <p:cNvPr id="1030" name="Picture 6" descr="Монитор BenQ GW2270"/>
          <p:cNvPicPr>
            <a:picLocks noChangeAspect="1" noChangeArrowheads="1"/>
          </p:cNvPicPr>
          <p:nvPr/>
        </p:nvPicPr>
        <p:blipFill rotWithShape="1">
          <a:blip r:embed="rId3">
            <a:extLst>
              <a:ext uri="{28A0092B-C50C-407E-A947-70E740481C1C}">
                <a14:useLocalDpi xmlns:a14="http://schemas.microsoft.com/office/drawing/2010/main" val="0"/>
              </a:ext>
            </a:extLst>
          </a:blip>
          <a:srcRect l="2148" t="12180" r="2303" b="8974"/>
          <a:stretch/>
        </p:blipFill>
        <p:spPr bwMode="auto">
          <a:xfrm>
            <a:off x="3117273" y="3408219"/>
            <a:ext cx="3190009" cy="2632398"/>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Монитор Samsung S22D300NY"/>
          <p:cNvPicPr>
            <a:picLocks noChangeAspect="1" noChangeArrowheads="1"/>
          </p:cNvPicPr>
          <p:nvPr/>
        </p:nvPicPr>
        <p:blipFill rotWithShape="1">
          <a:blip r:embed="rId4">
            <a:extLst>
              <a:ext uri="{28A0092B-C50C-407E-A947-70E740481C1C}">
                <a14:useLocalDpi xmlns:a14="http://schemas.microsoft.com/office/drawing/2010/main" val="0"/>
              </a:ext>
            </a:extLst>
          </a:blip>
          <a:srcRect l="2985" t="13664" r="2879" b="12703"/>
          <a:stretch/>
        </p:blipFill>
        <p:spPr bwMode="auto">
          <a:xfrm>
            <a:off x="5933208" y="3751119"/>
            <a:ext cx="3387437" cy="264968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29696" y="5200471"/>
            <a:ext cx="3706368" cy="1200329"/>
          </a:xfrm>
          <a:prstGeom prst="rect">
            <a:avLst/>
          </a:prstGeom>
          <a:noFill/>
        </p:spPr>
        <p:txBody>
          <a:bodyPr wrap="square" rtlCol="0">
            <a:spAutoFit/>
          </a:bodyPr>
          <a:lstStyle/>
          <a:p>
            <a:r>
              <a:rPr lang="ru-RU" dirty="0" err="1" smtClean="0"/>
              <a:t>Ахметгареева</a:t>
            </a:r>
            <a:r>
              <a:rPr lang="ru-RU" dirty="0" smtClean="0"/>
              <a:t> Альбина </a:t>
            </a:r>
            <a:r>
              <a:rPr lang="ru-RU" dirty="0" err="1" smtClean="0"/>
              <a:t>Рамилевна</a:t>
            </a:r>
            <a:endParaRPr lang="ru-RU" dirty="0" smtClean="0"/>
          </a:p>
          <a:p>
            <a:r>
              <a:rPr lang="ru-RU" dirty="0" smtClean="0"/>
              <a:t>БУ СПО «Лангепасский политехнический колледж» Филиал в </a:t>
            </a:r>
            <a:r>
              <a:rPr lang="ru-RU" dirty="0" err="1" smtClean="0"/>
              <a:t>г.Покачи</a:t>
            </a:r>
            <a:endParaRPr lang="ru-RU" dirty="0"/>
          </a:p>
        </p:txBody>
      </p:sp>
    </p:spTree>
    <p:extLst>
      <p:ext uri="{BB962C8B-B14F-4D97-AF65-F5344CB8AC3E}">
        <p14:creationId xmlns:p14="http://schemas.microsoft.com/office/powerpoint/2010/main" val="8456644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90690" y="360502"/>
            <a:ext cx="5422130" cy="710045"/>
          </a:xfrm>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path path="circle">
              <a:fillToRect l="50000" t="50000" r="50000" b="50000"/>
            </a:path>
            <a:tileRect/>
          </a:gradFill>
        </p:spPr>
        <p:style>
          <a:lnRef idx="2">
            <a:schemeClr val="accent1"/>
          </a:lnRef>
          <a:fillRef idx="1">
            <a:schemeClr val="lt1"/>
          </a:fillRef>
          <a:effectRef idx="0">
            <a:schemeClr val="accent1"/>
          </a:effectRef>
          <a:fontRef idx="minor">
            <a:schemeClr val="dk1"/>
          </a:fontRef>
        </p:style>
        <p:txBody>
          <a:bodyPr/>
          <a:lstStyle/>
          <a:p>
            <a:r>
              <a:rPr lang="ru-RU" dirty="0" smtClean="0"/>
              <a:t>Другие виды мониторов</a:t>
            </a:r>
            <a:endParaRPr lang="ru-RU" dirty="0"/>
          </a:p>
        </p:txBody>
      </p:sp>
      <p:sp>
        <p:nvSpPr>
          <p:cNvPr id="3" name="Объект 2"/>
          <p:cNvSpPr>
            <a:spLocks noGrp="1"/>
          </p:cNvSpPr>
          <p:nvPr>
            <p:ph idx="1"/>
          </p:nvPr>
        </p:nvSpPr>
        <p:spPr>
          <a:xfrm>
            <a:off x="285139" y="4110459"/>
            <a:ext cx="2960773" cy="1600996"/>
          </a:xfrm>
        </p:spPr>
        <p:txBody>
          <a:bodyPr>
            <a:normAutofit/>
          </a:bodyPr>
          <a:lstStyle/>
          <a:p>
            <a:pPr marL="0" indent="0">
              <a:buNone/>
            </a:pPr>
            <a:r>
              <a:rPr lang="ru-RU" sz="1400" dirty="0" smtClean="0">
                <a:solidFill>
                  <a:schemeClr val="tx1"/>
                </a:solidFill>
                <a:hlinkClick r:id="rId2" tooltip="Проектор"/>
              </a:rPr>
              <a:t>Проектор</a:t>
            </a:r>
            <a:r>
              <a:rPr lang="ru-RU" sz="1400" dirty="0">
                <a:solidFill>
                  <a:schemeClr val="tx1"/>
                </a:solidFill>
              </a:rPr>
              <a:t> — видеопроектор и экран, размещённые отдельно или объединённые в одном корпусе (как вариант — через </a:t>
            </a:r>
            <a:r>
              <a:rPr lang="ru-RU" sz="1400" dirty="0" smtClean="0">
                <a:solidFill>
                  <a:schemeClr val="tx1"/>
                </a:solidFill>
              </a:rPr>
              <a:t>зеркало</a:t>
            </a:r>
            <a:r>
              <a:rPr lang="ru-RU" sz="1400" dirty="0">
                <a:solidFill>
                  <a:schemeClr val="tx1"/>
                </a:solidFill>
              </a:rPr>
              <a:t> или систему зеркал); и </a:t>
            </a:r>
            <a:r>
              <a:rPr lang="ru-RU" sz="1400" dirty="0" smtClean="0">
                <a:solidFill>
                  <a:schemeClr val="tx1"/>
                </a:solidFill>
              </a:rPr>
              <a:t>проекционный телевизор.</a:t>
            </a:r>
            <a:endParaRPr lang="ru-RU" sz="1400" dirty="0">
              <a:solidFill>
                <a:schemeClr val="tx1"/>
              </a:solidFill>
            </a:endParaRPr>
          </a:p>
          <a:p>
            <a:endParaRPr lang="ru-RU" dirty="0"/>
          </a:p>
        </p:txBody>
      </p:sp>
      <p:pic>
        <p:nvPicPr>
          <p:cNvPr id="8194" name="Picture 2" descr="https://vash.market/wp-content/uploads/2016/06/05-37.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72212" y="143540"/>
            <a:ext cx="2951307" cy="2233019"/>
          </a:xfrm>
          <a:prstGeom prst="rect">
            <a:avLst/>
          </a:prstGeom>
          <a:noFill/>
          <a:extLst>
            <a:ext uri="{909E8E84-426E-40DD-AFC4-6F175D3DCCD1}">
              <a14:hiddenFill xmlns:a14="http://schemas.microsoft.com/office/drawing/2010/main">
                <a:solidFill>
                  <a:srgbClr val="FFFFFF"/>
                </a:solidFill>
              </a14:hiddenFill>
            </a:ext>
          </a:extLst>
        </p:spPr>
      </p:pic>
      <p:pic>
        <p:nvPicPr>
          <p:cNvPr id="8198" name="Picture 6" descr="http://4.bp.blogspot.com/-cyEF1EnLwko/VpDLTK3IGKI/AAAAAAAAAKQ/JB2r9hZ1La4/s1600/image68_1.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898" t="5654" r="3820" b="5329"/>
          <a:stretch/>
        </p:blipFill>
        <p:spPr bwMode="auto">
          <a:xfrm>
            <a:off x="616991" y="2321700"/>
            <a:ext cx="2784764" cy="16002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8200" name="Picture 8" descr="http://www.roadtovr.com/wp-content/uploads/2013/10/avegant-hmd-virtual-retinal-display-vrd.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2305" t="4981" r="11326" b="16478"/>
          <a:stretch/>
        </p:blipFill>
        <p:spPr bwMode="auto">
          <a:xfrm>
            <a:off x="9486899" y="3731309"/>
            <a:ext cx="2452255" cy="167293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669245" y="1260050"/>
            <a:ext cx="7666566" cy="954107"/>
          </a:xfrm>
          <a:prstGeom prst="rect">
            <a:avLst/>
          </a:prstGeom>
        </p:spPr>
        <p:txBody>
          <a:bodyPr wrap="square">
            <a:spAutoFit/>
          </a:bodyPr>
          <a:lstStyle/>
          <a:p>
            <a:r>
              <a:rPr lang="ru-RU" sz="1400" dirty="0" smtClean="0">
                <a:hlinkClick r:id="rId6" tooltip="Светодиодный графический экран"/>
              </a:rPr>
              <a:t>LED-монитор</a:t>
            </a:r>
            <a:r>
              <a:rPr lang="ru-RU" sz="1400" dirty="0" smtClean="0"/>
              <a:t> . В мониторах с LED-подсветкой, вместо люминесцентных ламп, применяются светодиоды высокого качества. Изображение получается ярким и реалистичным. Помимо этого, LED-мониторы долговечны, экономичны, они не содержат вредные для окружающей среды и человека вещества.</a:t>
            </a:r>
            <a:endParaRPr lang="ru-RU" sz="1400" dirty="0"/>
          </a:p>
        </p:txBody>
      </p:sp>
      <p:sp>
        <p:nvSpPr>
          <p:cNvPr id="5" name="Прямоугольник 4"/>
          <p:cNvSpPr/>
          <p:nvPr/>
        </p:nvSpPr>
        <p:spPr>
          <a:xfrm>
            <a:off x="3643036" y="2334759"/>
            <a:ext cx="8296118" cy="1600438"/>
          </a:xfrm>
          <a:prstGeom prst="rect">
            <a:avLst/>
          </a:prstGeom>
        </p:spPr>
        <p:txBody>
          <a:bodyPr wrap="square">
            <a:spAutoFit/>
          </a:bodyPr>
          <a:lstStyle/>
          <a:p>
            <a:r>
              <a:rPr lang="ru-RU" sz="1400" dirty="0" smtClean="0">
                <a:hlinkClick r:id="rId7" tooltip="OLED-монитор"/>
              </a:rPr>
              <a:t>OLED-монитор</a:t>
            </a:r>
            <a:r>
              <a:rPr lang="ru-RU" sz="1400" dirty="0" smtClean="0"/>
              <a:t>. OLED телевизор представляет собой телевизор, матрица которого в основном состоит из органических светодиодов, созданных на основе углерода. Такие экраны зачастую устанавливают в плеерах, телефонах и других гаджетах. Электрические импульсы проходят через органические светодиоды, заставляя их светиться. Цвет, которым будет светиться каждый из этих диодов, зависит от цвета люминофора, которым он покрыт. У OLED TV самое минимальное среди всех телевизоров время отклика, широкий угол обзора и отличная передача света. </a:t>
            </a:r>
          </a:p>
        </p:txBody>
      </p:sp>
      <p:sp>
        <p:nvSpPr>
          <p:cNvPr id="6" name="Прямоугольник 5"/>
          <p:cNvSpPr/>
          <p:nvPr/>
        </p:nvSpPr>
        <p:spPr>
          <a:xfrm>
            <a:off x="6561050" y="3917502"/>
            <a:ext cx="3185622" cy="1169551"/>
          </a:xfrm>
          <a:prstGeom prst="rect">
            <a:avLst/>
          </a:prstGeom>
        </p:spPr>
        <p:txBody>
          <a:bodyPr wrap="square">
            <a:spAutoFit/>
          </a:bodyPr>
          <a:lstStyle/>
          <a:p>
            <a:r>
              <a:rPr lang="ru-RU" sz="1400" dirty="0" smtClean="0">
                <a:hlinkClick r:id="rId8" tooltip="Виртуальный ретинальный монитор"/>
              </a:rPr>
              <a:t>Виртуальный </a:t>
            </a:r>
            <a:r>
              <a:rPr lang="ru-RU" sz="1400" dirty="0" err="1" smtClean="0">
                <a:hlinkClick r:id="rId8" tooltip="Виртуальный ретинальный монитор"/>
              </a:rPr>
              <a:t>ретинальный</a:t>
            </a:r>
            <a:r>
              <a:rPr lang="ru-RU" sz="1400" dirty="0" smtClean="0">
                <a:hlinkClick r:id="rId8" tooltip="Виртуальный ретинальный монитор"/>
              </a:rPr>
              <a:t> монитор</a:t>
            </a:r>
            <a:r>
              <a:rPr lang="ru-RU" sz="1400" dirty="0" smtClean="0"/>
              <a:t> — технология устройств вывода, формирующая изображение непосредственно на сетчатке глаза.</a:t>
            </a:r>
            <a:endParaRPr lang="ru-RU" dirty="0"/>
          </a:p>
        </p:txBody>
      </p:sp>
      <p:sp>
        <p:nvSpPr>
          <p:cNvPr id="7" name="Прямоугольник 6"/>
          <p:cNvSpPr/>
          <p:nvPr/>
        </p:nvSpPr>
        <p:spPr>
          <a:xfrm>
            <a:off x="3810406" y="5879741"/>
            <a:ext cx="3834398" cy="523220"/>
          </a:xfrm>
          <a:prstGeom prst="rect">
            <a:avLst/>
          </a:prstGeom>
        </p:spPr>
        <p:txBody>
          <a:bodyPr wrap="square">
            <a:spAutoFit/>
          </a:bodyPr>
          <a:lstStyle/>
          <a:p>
            <a:r>
              <a:rPr lang="ru-RU" sz="1400" dirty="0" smtClean="0">
                <a:hlinkClick r:id="rId9" tooltip="Лазерный монитор"/>
              </a:rPr>
              <a:t>Лазерный</a:t>
            </a:r>
            <a:r>
              <a:rPr lang="ru-RU" sz="1400" dirty="0" smtClean="0"/>
              <a:t> — на основе лазерной панели </a:t>
            </a:r>
          </a:p>
          <a:p>
            <a:r>
              <a:rPr lang="ru-RU" sz="1400" dirty="0" smtClean="0"/>
              <a:t>(пока только внедряется в производство).</a:t>
            </a:r>
            <a:endParaRPr lang="ru-RU" sz="1400" dirty="0"/>
          </a:p>
        </p:txBody>
      </p:sp>
      <p:pic>
        <p:nvPicPr>
          <p:cNvPr id="8202" name="Picture 10" descr="http://dok.opredelim.com/pars_docs/refs/28/27370/img199.jpg"/>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12341" t="11031" r="9795" b="7333"/>
          <a:stretch/>
        </p:blipFill>
        <p:spPr bwMode="auto">
          <a:xfrm>
            <a:off x="4349622" y="3920951"/>
            <a:ext cx="1952026" cy="153495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8204" name="Picture 12" descr="http://www.vybortv.ru/images/2014/mitsubishi_laservue_tv.jpg"/>
          <p:cNvPicPr>
            <a:picLocks noChangeAspect="1" noChangeArrowheads="1"/>
          </p:cNvPicPr>
          <p:nvPr/>
        </p:nvPicPr>
        <p:blipFill rotWithShape="1">
          <a:blip r:embed="rId11">
            <a:extLst>
              <a:ext uri="{28A0092B-C50C-407E-A947-70E740481C1C}">
                <a14:useLocalDpi xmlns:a14="http://schemas.microsoft.com/office/drawing/2010/main" val="0"/>
              </a:ext>
            </a:extLst>
          </a:blip>
          <a:srcRect l="12215" t="6022" r="10916" b="10403"/>
          <a:stretch/>
        </p:blipFill>
        <p:spPr bwMode="auto">
          <a:xfrm>
            <a:off x="7335673" y="5199635"/>
            <a:ext cx="2039789" cy="165836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8206" name="Picture 14" descr="http://media1.moyareklama.ru/i/p/770x576/201608/20160831210643_0a597f81adfb0bff8018cbf0fb3f67df.jpg"/>
          <p:cNvPicPr>
            <a:picLocks noChangeAspect="1" noChangeArrowheads="1"/>
          </p:cNvPicPr>
          <p:nvPr/>
        </p:nvPicPr>
        <p:blipFill rotWithShape="1">
          <a:blip r:embed="rId12" cstate="print">
            <a:extLst>
              <a:ext uri="{28A0092B-C50C-407E-A947-70E740481C1C}">
                <a14:useLocalDpi xmlns:a14="http://schemas.microsoft.com/office/drawing/2010/main" val="0"/>
              </a:ext>
            </a:extLst>
          </a:blip>
          <a:srcRect l="6095" t="26134" r="-309" b="726"/>
          <a:stretch/>
        </p:blipFill>
        <p:spPr bwMode="auto">
          <a:xfrm>
            <a:off x="2878129" y="4620642"/>
            <a:ext cx="1864554" cy="115798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90830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594824"/>
            <a:ext cx="10515600" cy="1576388"/>
          </a:xfrm>
        </p:spPr>
        <p:txBody>
          <a:bodyPr>
            <a:normAutofit fontScale="90000"/>
          </a:bodyPr>
          <a:lstStyle/>
          <a:p>
            <a:r>
              <a:rPr lang="ru-RU" sz="4400" dirty="0" smtClean="0">
                <a:solidFill>
                  <a:srgbClr val="002060"/>
                </a:solidFill>
                <a:latin typeface="Monotype Corsiva" panose="03010101010201010101" pitchFamily="66" charset="0"/>
              </a:rPr>
              <a:t>Монитор</a:t>
            </a:r>
            <a:r>
              <a:rPr lang="ru-RU" dirty="0" smtClean="0"/>
              <a:t> </a:t>
            </a:r>
            <a:r>
              <a:rPr lang="ru-RU" sz="3100" dirty="0">
                <a:solidFill>
                  <a:schemeClr val="accent2">
                    <a:lumMod val="75000"/>
                  </a:schemeClr>
                </a:solidFill>
              </a:rPr>
              <a:t>– средство вывода визуальной </a:t>
            </a:r>
            <a:r>
              <a:rPr lang="ru-RU" sz="3100" dirty="0" smtClean="0">
                <a:solidFill>
                  <a:schemeClr val="accent2">
                    <a:lumMod val="75000"/>
                  </a:schemeClr>
                </a:solidFill>
              </a:rPr>
              <a:t>информации. </a:t>
            </a:r>
            <a:r>
              <a:rPr lang="ru-RU" dirty="0" smtClean="0">
                <a:solidFill>
                  <a:schemeClr val="accent2">
                    <a:lumMod val="75000"/>
                  </a:schemeClr>
                </a:solidFill>
              </a:rPr>
              <a:t/>
            </a:r>
            <a:br>
              <a:rPr lang="ru-RU" dirty="0" smtClean="0">
                <a:solidFill>
                  <a:schemeClr val="accent2">
                    <a:lumMod val="75000"/>
                  </a:schemeClr>
                </a:solidFill>
              </a:rPr>
            </a:br>
            <a:r>
              <a:rPr lang="ru-RU" sz="2700" dirty="0" smtClean="0">
                <a:solidFill>
                  <a:schemeClr val="accent2">
                    <a:lumMod val="50000"/>
                  </a:schemeClr>
                </a:solidFill>
                <a:latin typeface="Monotype Corsiva" panose="03010101010201010101" pitchFamily="66" charset="0"/>
              </a:rPr>
              <a:t>Диалог </a:t>
            </a:r>
            <a:r>
              <a:rPr lang="ru-RU" sz="2700" dirty="0">
                <a:solidFill>
                  <a:schemeClr val="accent2">
                    <a:lumMod val="50000"/>
                  </a:schemeClr>
                </a:solidFill>
                <a:latin typeface="Monotype Corsiva" panose="03010101010201010101" pitchFamily="66" charset="0"/>
              </a:rPr>
              <a:t>между пользователем и компьютером в значительной степени зависит от этого устройства. Поэтому специфика работы монитора и его характеристики сильно влияют на результативность </a:t>
            </a:r>
            <a:r>
              <a:rPr lang="ru-RU" sz="2700" dirty="0" smtClean="0">
                <a:solidFill>
                  <a:schemeClr val="accent2">
                    <a:lumMod val="50000"/>
                  </a:schemeClr>
                </a:solidFill>
                <a:latin typeface="Monotype Corsiva" panose="03010101010201010101" pitchFamily="66" charset="0"/>
              </a:rPr>
              <a:t>работы</a:t>
            </a:r>
            <a:r>
              <a:rPr lang="ru-RU" sz="2700" dirty="0">
                <a:solidFill>
                  <a:schemeClr val="accent2">
                    <a:lumMod val="50000"/>
                  </a:schemeClr>
                </a:solidFill>
                <a:latin typeface="Monotype Corsiva" panose="03010101010201010101" pitchFamily="66" charset="0"/>
              </a:rPr>
              <a:t>, здоровье (зрение</a:t>
            </a:r>
            <a:r>
              <a:rPr lang="ru-RU" sz="2700" dirty="0" smtClean="0">
                <a:solidFill>
                  <a:schemeClr val="accent2">
                    <a:lumMod val="50000"/>
                  </a:schemeClr>
                </a:solidFill>
                <a:latin typeface="Monotype Corsiva" panose="03010101010201010101" pitchFamily="66" charset="0"/>
              </a:rPr>
              <a:t>), </a:t>
            </a:r>
            <a:r>
              <a:rPr lang="ru-RU" sz="2700" dirty="0">
                <a:solidFill>
                  <a:schemeClr val="accent2">
                    <a:lumMod val="50000"/>
                  </a:schemeClr>
                </a:solidFill>
                <a:latin typeface="Monotype Corsiva" panose="03010101010201010101" pitchFamily="66" charset="0"/>
              </a:rPr>
              <a:t>а также общий комфорт человека.</a:t>
            </a:r>
            <a:r>
              <a:rPr lang="ru-RU" sz="2700" dirty="0" smtClean="0">
                <a:solidFill>
                  <a:schemeClr val="accent2">
                    <a:lumMod val="50000"/>
                  </a:schemeClr>
                </a:solidFill>
                <a:latin typeface="Monotype Corsiva" panose="03010101010201010101" pitchFamily="66" charset="0"/>
              </a:rPr>
              <a:t> </a:t>
            </a:r>
            <a:endParaRPr lang="ru-RU" sz="2700" dirty="0">
              <a:solidFill>
                <a:schemeClr val="accent2">
                  <a:lumMod val="50000"/>
                </a:schemeClr>
              </a:solidFill>
              <a:latin typeface="Monotype Corsiva" panose="03010101010201010101" pitchFamily="66" charset="0"/>
            </a:endParaRPr>
          </a:p>
        </p:txBody>
      </p:sp>
      <p:sp>
        <p:nvSpPr>
          <p:cNvPr id="3" name="Объект 2"/>
          <p:cNvSpPr>
            <a:spLocks noGrp="1"/>
          </p:cNvSpPr>
          <p:nvPr>
            <p:ph idx="1"/>
          </p:nvPr>
        </p:nvSpPr>
        <p:spPr>
          <a:xfrm>
            <a:off x="495300" y="3003100"/>
            <a:ext cx="6341918" cy="3369829"/>
          </a:xfrm>
        </p:spPr>
        <p:txBody>
          <a:bodyPr>
            <a:normAutofit/>
          </a:bodyPr>
          <a:lstStyle/>
          <a:p>
            <a:pPr marL="0" indent="0">
              <a:buNone/>
            </a:pPr>
            <a:r>
              <a:rPr lang="ru-RU" sz="2000" dirty="0" smtClean="0"/>
              <a:t>Всевозможные компьютерные мониторы используются нами постоянно. В домашних условиях, при работе с персональными компьютерами, на работе, в рекламных целях.</a:t>
            </a:r>
          </a:p>
          <a:p>
            <a:pPr marL="0" indent="0">
              <a:buNone/>
            </a:pPr>
            <a:r>
              <a:rPr lang="ru-RU" dirty="0" smtClean="0"/>
              <a:t>Основные виды мониторов:</a:t>
            </a:r>
          </a:p>
          <a:p>
            <a:r>
              <a:rPr lang="ru-RU" u="sng" dirty="0">
                <a:solidFill>
                  <a:schemeClr val="accent2">
                    <a:lumMod val="50000"/>
                  </a:schemeClr>
                </a:solidFill>
                <a:hlinkClick r:id="rId2"/>
              </a:rPr>
              <a:t>Электронно-лучевой </a:t>
            </a:r>
            <a:r>
              <a:rPr lang="ru-RU" u="sng" dirty="0" smtClean="0">
                <a:solidFill>
                  <a:schemeClr val="accent2">
                    <a:lumMod val="50000"/>
                  </a:schemeClr>
                </a:solidFill>
                <a:hlinkClick r:id="rId2"/>
              </a:rPr>
              <a:t>монитор</a:t>
            </a:r>
            <a:r>
              <a:rPr lang="ru-RU" u="sng" dirty="0" smtClean="0">
                <a:solidFill>
                  <a:schemeClr val="accent2">
                    <a:lumMod val="50000"/>
                  </a:schemeClr>
                </a:solidFill>
              </a:rPr>
              <a:t>;</a:t>
            </a:r>
            <a:endParaRPr lang="ru-RU" dirty="0">
              <a:solidFill>
                <a:schemeClr val="accent2">
                  <a:lumMod val="50000"/>
                </a:schemeClr>
              </a:solidFill>
            </a:endParaRPr>
          </a:p>
          <a:p>
            <a:r>
              <a:rPr lang="ru-RU" dirty="0">
                <a:solidFill>
                  <a:schemeClr val="accent2">
                    <a:lumMod val="50000"/>
                  </a:schemeClr>
                </a:solidFill>
                <a:hlinkClick r:id="rId3"/>
              </a:rPr>
              <a:t>Жидкокристаллические </a:t>
            </a:r>
            <a:r>
              <a:rPr lang="ru-RU" dirty="0" smtClean="0">
                <a:solidFill>
                  <a:schemeClr val="accent2">
                    <a:lumMod val="50000"/>
                  </a:schemeClr>
                </a:solidFill>
                <a:hlinkClick r:id="rId3"/>
              </a:rPr>
              <a:t>мониторы</a:t>
            </a:r>
            <a:r>
              <a:rPr lang="ru-RU" dirty="0" smtClean="0">
                <a:solidFill>
                  <a:schemeClr val="accent2">
                    <a:lumMod val="50000"/>
                  </a:schemeClr>
                </a:solidFill>
              </a:rPr>
              <a:t>;</a:t>
            </a:r>
            <a:endParaRPr lang="ru-RU" dirty="0">
              <a:solidFill>
                <a:schemeClr val="accent2">
                  <a:lumMod val="50000"/>
                </a:schemeClr>
              </a:solidFill>
            </a:endParaRPr>
          </a:p>
          <a:p>
            <a:r>
              <a:rPr lang="ru-RU" dirty="0">
                <a:solidFill>
                  <a:schemeClr val="accent2">
                    <a:lumMod val="50000"/>
                  </a:schemeClr>
                </a:solidFill>
                <a:hlinkClick r:id="rId4"/>
              </a:rPr>
              <a:t>Плазменные </a:t>
            </a:r>
            <a:r>
              <a:rPr lang="ru-RU" dirty="0" smtClean="0">
                <a:solidFill>
                  <a:schemeClr val="accent2">
                    <a:lumMod val="50000"/>
                  </a:schemeClr>
                </a:solidFill>
                <a:hlinkClick r:id="rId4"/>
              </a:rPr>
              <a:t>панели</a:t>
            </a:r>
            <a:r>
              <a:rPr lang="ru-RU" dirty="0" smtClean="0">
                <a:solidFill>
                  <a:schemeClr val="accent2">
                    <a:lumMod val="50000"/>
                  </a:schemeClr>
                </a:solidFill>
              </a:rPr>
              <a:t>.</a:t>
            </a:r>
            <a:endParaRPr lang="ru-RU" dirty="0">
              <a:solidFill>
                <a:schemeClr val="accent2">
                  <a:lumMod val="50000"/>
                </a:schemeClr>
              </a:solidFill>
            </a:endParaRPr>
          </a:p>
          <a:p>
            <a:endParaRPr lang="ru-RU" dirty="0"/>
          </a:p>
        </p:txBody>
      </p:sp>
      <p:pic>
        <p:nvPicPr>
          <p:cNvPr id="3078" name="Picture 6" descr="http://www.intuit.ru/EDI/14_08_14_2/1407964674-31059/tutorial/303/objects/1/files/1_11.jpg"/>
          <p:cNvPicPr>
            <a:picLocks noChangeAspect="1" noChangeArrowheads="1"/>
          </p:cNvPicPr>
          <p:nvPr/>
        </p:nvPicPr>
        <p:blipFill rotWithShape="1">
          <a:blip r:embed="rId5">
            <a:extLst>
              <a:ext uri="{28A0092B-C50C-407E-A947-70E740481C1C}">
                <a14:useLocalDpi xmlns:a14="http://schemas.microsoft.com/office/drawing/2010/main" val="0"/>
              </a:ext>
            </a:extLst>
          </a:blip>
          <a:srcRect l="10785" t="1710" r="17323" b="2003"/>
          <a:stretch/>
        </p:blipFill>
        <p:spPr bwMode="auto">
          <a:xfrm>
            <a:off x="6733020" y="2686564"/>
            <a:ext cx="2327564" cy="2337954"/>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http://benqimage.blob.core.windows.net/us-img%5C1436761792.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7999" t="10257" r="24849" b="12999"/>
          <a:stretch/>
        </p:blipFill>
        <p:spPr bwMode="auto">
          <a:xfrm>
            <a:off x="5203103" y="4559268"/>
            <a:ext cx="1989859" cy="1974272"/>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shop.flash-plus.net/published/publicdata/FLASHSHOP/attachments/SC/products_pictures/2mq_enl.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117176" y="4688014"/>
            <a:ext cx="2473325" cy="17167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42474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28678"/>
            <a:ext cx="5572991" cy="642793"/>
          </a:xfrm>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path path="circle">
              <a:fillToRect l="50000" t="50000" r="50000" b="50000"/>
            </a:path>
            <a:tileRect/>
          </a:gradFill>
        </p:spPr>
        <p:style>
          <a:lnRef idx="2">
            <a:schemeClr val="accent1"/>
          </a:lnRef>
          <a:fillRef idx="1">
            <a:schemeClr val="lt1"/>
          </a:fillRef>
          <a:effectRef idx="0">
            <a:schemeClr val="accent1"/>
          </a:effectRef>
          <a:fontRef idx="minor">
            <a:schemeClr val="dk1"/>
          </a:fontRef>
        </p:style>
        <p:txBody>
          <a:bodyPr>
            <a:normAutofit/>
          </a:bodyPr>
          <a:lstStyle/>
          <a:p>
            <a:r>
              <a:rPr lang="ru-RU" dirty="0" smtClean="0">
                <a:ln w="0"/>
                <a:solidFill>
                  <a:srgbClr val="002060"/>
                </a:solidFill>
                <a:effectLst>
                  <a:outerShdw blurRad="38100" dist="25400" dir="5400000" algn="ctr" rotWithShape="0">
                    <a:srgbClr val="6E747A">
                      <a:alpha val="43000"/>
                    </a:srgbClr>
                  </a:outerShdw>
                </a:effectLst>
              </a:rPr>
              <a:t>Монитор на основе ЭЛТ</a:t>
            </a:r>
            <a:endParaRPr lang="ru-RU" dirty="0">
              <a:ln w="0"/>
              <a:solidFill>
                <a:srgbClr val="002060"/>
              </a:solidFill>
              <a:effectLst>
                <a:outerShdw blurRad="38100" dist="25400" dir="5400000" algn="ctr" rotWithShape="0">
                  <a:srgbClr val="6E747A">
                    <a:alpha val="43000"/>
                  </a:srgbClr>
                </a:outerShdw>
              </a:effectLst>
            </a:endParaRPr>
          </a:p>
        </p:txBody>
      </p:sp>
      <p:sp>
        <p:nvSpPr>
          <p:cNvPr id="3" name="Объект 2"/>
          <p:cNvSpPr>
            <a:spLocks noGrp="1"/>
          </p:cNvSpPr>
          <p:nvPr>
            <p:ph idx="1"/>
          </p:nvPr>
        </p:nvSpPr>
        <p:spPr>
          <a:xfrm>
            <a:off x="3273136" y="2712027"/>
            <a:ext cx="8562109" cy="4145973"/>
          </a:xfrm>
        </p:spPr>
        <p:txBody>
          <a:bodyPr>
            <a:normAutofit fontScale="70000" lnSpcReduction="20000"/>
          </a:bodyPr>
          <a:lstStyle/>
          <a:p>
            <a:pPr marL="0" indent="0">
              <a:buNone/>
            </a:pPr>
            <a:r>
              <a:rPr lang="ru-RU" b="1" dirty="0" smtClean="0">
                <a:solidFill>
                  <a:schemeClr val="tx1"/>
                </a:solidFill>
              </a:rPr>
              <a:t>Основные </a:t>
            </a:r>
            <a:r>
              <a:rPr lang="ru-RU" b="1" dirty="0">
                <a:solidFill>
                  <a:schemeClr val="tx1"/>
                </a:solidFill>
              </a:rPr>
              <a:t>характеристики ЭЛТ-мониторов</a:t>
            </a:r>
          </a:p>
          <a:p>
            <a:r>
              <a:rPr lang="ru-RU" b="1" dirty="0">
                <a:solidFill>
                  <a:schemeClr val="tx1"/>
                </a:solidFill>
              </a:rPr>
              <a:t>Диагональ экрана</a:t>
            </a:r>
            <a:r>
              <a:rPr lang="ru-RU" dirty="0">
                <a:solidFill>
                  <a:schemeClr val="tx1"/>
                </a:solidFill>
              </a:rPr>
              <a:t>. Считается расстояние от противоположных верхнего и нижнего угла соответственно (проведите линию от правого нижнего угла к левому верхнему</a:t>
            </a:r>
            <a:r>
              <a:rPr lang="ru-RU" dirty="0" smtClean="0">
                <a:solidFill>
                  <a:schemeClr val="tx1"/>
                </a:solidFill>
              </a:rPr>
              <a:t>). Самыми </a:t>
            </a:r>
            <a:r>
              <a:rPr lang="ru-RU" dirty="0">
                <a:solidFill>
                  <a:schemeClr val="tx1"/>
                </a:solidFill>
              </a:rPr>
              <a:t>популярными считались диагонали 15 и 17 дюймов соответственно.</a:t>
            </a:r>
          </a:p>
          <a:p>
            <a:r>
              <a:rPr lang="ru-RU" b="1" dirty="0">
                <a:solidFill>
                  <a:schemeClr val="tx1"/>
                </a:solidFill>
              </a:rPr>
              <a:t>Размер зерна экрана монитора</a:t>
            </a:r>
            <a:r>
              <a:rPr lang="ru-RU" dirty="0">
                <a:solidFill>
                  <a:schemeClr val="tx1"/>
                </a:solidFill>
              </a:rPr>
              <a:t>. Отверстия, находящиеся в цветоделительной маске монитора, располагаются на определенном расстоянии. Чем оно меньше, тем выше качество изображения. Размер зерна экрана как раз показывает расстояние между ближайшими отверстиями. Соответственно чем меньше эта характеристика, тем качественней монитор.</a:t>
            </a:r>
          </a:p>
          <a:p>
            <a:r>
              <a:rPr lang="ru-RU" b="1" dirty="0">
                <a:solidFill>
                  <a:schemeClr val="tx1"/>
                </a:solidFill>
              </a:rPr>
              <a:t>Потребляемая мощность</a:t>
            </a:r>
            <a:r>
              <a:rPr lang="ru-RU" dirty="0">
                <a:solidFill>
                  <a:schemeClr val="tx1"/>
                </a:solidFill>
              </a:rPr>
              <a:t>. Измеряется в Вт.</a:t>
            </a:r>
          </a:p>
          <a:p>
            <a:r>
              <a:rPr lang="ru-RU" b="1" dirty="0">
                <a:solidFill>
                  <a:schemeClr val="tx1"/>
                </a:solidFill>
              </a:rPr>
              <a:t>Покрытие экрана</a:t>
            </a:r>
            <a:r>
              <a:rPr lang="ru-RU" dirty="0">
                <a:solidFill>
                  <a:schemeClr val="tx1"/>
                </a:solidFill>
              </a:rPr>
              <a:t>.</a:t>
            </a:r>
          </a:p>
          <a:p>
            <a:r>
              <a:rPr lang="ru-RU" b="1" dirty="0">
                <a:solidFill>
                  <a:schemeClr val="tx1"/>
                </a:solidFill>
              </a:rPr>
              <a:t>Защитный экран</a:t>
            </a:r>
            <a:r>
              <a:rPr lang="ru-RU" dirty="0">
                <a:solidFill>
                  <a:schemeClr val="tx1"/>
                </a:solidFill>
              </a:rPr>
              <a:t>. Научным путем было доказано, что излучение, которое вырабатывают ЭЛТ-мониторы, вредно сказывается на здоровье человека. Поэтому их стали оснащать специальными защитными экранами, которые должны были снизить уровень излучения. Существуют три типа - стеклянные, сеточные и пленочные.</a:t>
            </a:r>
          </a:p>
          <a:p>
            <a:pPr marL="0" indent="0">
              <a:buNone/>
            </a:pPr>
            <a:r>
              <a:rPr lang="ru-RU" b="1" dirty="0">
                <a:solidFill>
                  <a:schemeClr val="tx1"/>
                </a:solidFill>
              </a:rPr>
              <a:t>Недостатки следующие:</a:t>
            </a:r>
          </a:p>
          <a:p>
            <a:r>
              <a:rPr lang="ru-RU" dirty="0" smtClean="0">
                <a:solidFill>
                  <a:schemeClr val="tx1"/>
                </a:solidFill>
              </a:rPr>
              <a:t>большие </a:t>
            </a:r>
            <a:r>
              <a:rPr lang="ru-RU" dirty="0">
                <a:solidFill>
                  <a:schemeClr val="tx1"/>
                </a:solidFill>
              </a:rPr>
              <a:t>габариты;</a:t>
            </a:r>
          </a:p>
          <a:p>
            <a:r>
              <a:rPr lang="ru-RU" dirty="0" smtClean="0">
                <a:solidFill>
                  <a:schemeClr val="tx1"/>
                </a:solidFill>
              </a:rPr>
              <a:t>излучения </a:t>
            </a:r>
            <a:r>
              <a:rPr lang="ru-RU" dirty="0">
                <a:solidFill>
                  <a:schemeClr val="tx1"/>
                </a:solidFill>
              </a:rPr>
              <a:t>и тепловыделение в больших количествах;</a:t>
            </a:r>
          </a:p>
          <a:p>
            <a:r>
              <a:rPr lang="ru-RU" dirty="0" smtClean="0">
                <a:solidFill>
                  <a:schemeClr val="tx1"/>
                </a:solidFill>
              </a:rPr>
              <a:t>значительная </a:t>
            </a:r>
            <a:r>
              <a:rPr lang="ru-RU" dirty="0">
                <a:solidFill>
                  <a:schemeClr val="tx1"/>
                </a:solidFill>
              </a:rPr>
              <a:t>энергоемкость</a:t>
            </a:r>
            <a:r>
              <a:rPr lang="ru-RU" dirty="0" smtClean="0">
                <a:solidFill>
                  <a:schemeClr val="tx1"/>
                </a:solidFill>
              </a:rPr>
              <a:t>.</a:t>
            </a:r>
            <a:endParaRPr lang="ru-RU" dirty="0">
              <a:solidFill>
                <a:schemeClr val="tx1"/>
              </a:solidFill>
            </a:endParaRPr>
          </a:p>
        </p:txBody>
      </p:sp>
      <p:pic>
        <p:nvPicPr>
          <p:cNvPr id="7170" name="Picture 2" descr="https://im0-tub-ru.yandex.net/i?id=4da15e36c4e8a34009f6283044de1e0e&amp;n=33&amp;h=215&amp;w=24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50483" y="0"/>
            <a:ext cx="3141518" cy="2779534"/>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838200" y="1007918"/>
            <a:ext cx="7578436" cy="1631216"/>
          </a:xfrm>
          <a:prstGeom prst="rect">
            <a:avLst/>
          </a:prstGeom>
        </p:spPr>
        <p:txBody>
          <a:bodyPr wrap="square">
            <a:spAutoFit/>
          </a:bodyPr>
          <a:lstStyle/>
          <a:p>
            <a:r>
              <a:rPr lang="ru-RU" b="1" dirty="0" smtClean="0"/>
              <a:t>Их разделяют на следующие типы:</a:t>
            </a:r>
          </a:p>
          <a:p>
            <a:pPr marL="285750" indent="-285750">
              <a:buFont typeface="Arial" panose="020B0604020202020204" pitchFamily="34" charset="0"/>
              <a:buChar char="•"/>
            </a:pPr>
            <a:r>
              <a:rPr lang="ru-RU" sz="1600" dirty="0" err="1" smtClean="0"/>
              <a:t>Электронно</a:t>
            </a:r>
            <a:r>
              <a:rPr lang="ru-RU" sz="1600" dirty="0" smtClean="0"/>
              <a:t> лучевые мониторы с теневой маской - самый популярный тип среди производителей компьютерных мониторов. Отличается выпуклой формой монитора</a:t>
            </a:r>
          </a:p>
          <a:p>
            <a:pPr marL="285750" indent="-285750">
              <a:buFont typeface="Arial" panose="020B0604020202020204" pitchFamily="34" charset="0"/>
              <a:buChar char="•"/>
            </a:pPr>
            <a:r>
              <a:rPr lang="ru-RU" sz="1600" dirty="0" smtClean="0"/>
              <a:t>ЭЛТ с апертурной решеткой, состоящей из вертикальных линий</a:t>
            </a:r>
          </a:p>
          <a:p>
            <a:pPr marL="285750" indent="-285750">
              <a:buFont typeface="Arial" panose="020B0604020202020204" pitchFamily="34" charset="0"/>
              <a:buChar char="•"/>
            </a:pPr>
            <a:r>
              <a:rPr lang="ru-RU" sz="1600" dirty="0" smtClean="0"/>
              <a:t>Мониторы с щелевой маской</a:t>
            </a:r>
            <a:endParaRPr lang="ru-RU" sz="1600" dirty="0"/>
          </a:p>
        </p:txBody>
      </p:sp>
      <p:pic>
        <p:nvPicPr>
          <p:cNvPr id="7172" name="Picture 4" descr="http://fs.homegate.ru/file/26304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184166"/>
            <a:ext cx="3200214" cy="29121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78321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78260" y="262450"/>
            <a:ext cx="8172400" cy="777875"/>
          </a:xfrm>
          <a:blipFill>
            <a:blip r:embed="rId2"/>
            <a:tile tx="0" ty="0" sx="100000" sy="100000" flip="none" algn="tl"/>
          </a:blipFill>
        </p:spPr>
        <p:style>
          <a:lnRef idx="2">
            <a:schemeClr val="accent2"/>
          </a:lnRef>
          <a:fillRef idx="1">
            <a:schemeClr val="lt1"/>
          </a:fillRef>
          <a:effectRef idx="0">
            <a:schemeClr val="accent2"/>
          </a:effectRef>
          <a:fontRef idx="minor">
            <a:schemeClr val="dk1"/>
          </a:fontRef>
        </p:style>
        <p:txBody>
          <a:bodyPr>
            <a:normAutofit/>
          </a:bodyPr>
          <a:lstStyle/>
          <a:p>
            <a:pPr algn="ctr"/>
            <a:r>
              <a:rPr lang="ru-RU" b="1" dirty="0" smtClean="0">
                <a:ln w="22225">
                  <a:solidFill>
                    <a:schemeClr val="accent2"/>
                  </a:solidFill>
                  <a:prstDash val="solid"/>
                </a:ln>
                <a:solidFill>
                  <a:schemeClr val="accent2">
                    <a:lumMod val="40000"/>
                    <a:lumOff val="60000"/>
                  </a:schemeClr>
                </a:solidFill>
                <a:latin typeface="Times New Roman" pitchFamily="18" charset="0"/>
                <a:cs typeface="Times New Roman" pitchFamily="18" charset="0"/>
              </a:rPr>
              <a:t>Принцип действия монитора на ЭЛТ</a:t>
            </a:r>
            <a:endParaRPr lang="ru-RU" b="1" dirty="0">
              <a:ln w="22225">
                <a:solidFill>
                  <a:schemeClr val="accent2"/>
                </a:solidFill>
                <a:prstDash val="solid"/>
              </a:ln>
              <a:solidFill>
                <a:schemeClr val="accent2">
                  <a:lumMod val="40000"/>
                  <a:lumOff val="60000"/>
                </a:schemeClr>
              </a:solidFill>
              <a:latin typeface="Times New Roman" pitchFamily="18" charset="0"/>
              <a:cs typeface="Times New Roman" pitchFamily="18" charset="0"/>
            </a:endParaRPr>
          </a:p>
        </p:txBody>
      </p:sp>
      <p:pic>
        <p:nvPicPr>
          <p:cNvPr id="4" name="Содержимое 3" descr="http://rudocs.exdat.com/pars_docs/tw_refs/203/202524/202524_html_57d830d6.png"/>
          <p:cNvPicPr>
            <a:picLocks noGrp="1"/>
          </p:cNvPicPr>
          <p:nvPr>
            <p:ph idx="1"/>
          </p:nvPr>
        </p:nvPicPr>
        <p:blipFill>
          <a:blip r:embed="rId3" cstate="print"/>
          <a:srcRect/>
          <a:stretch>
            <a:fillRect/>
          </a:stretch>
        </p:blipFill>
        <p:spPr bwMode="auto">
          <a:xfrm>
            <a:off x="1001688" y="2483426"/>
            <a:ext cx="4578230" cy="4097381"/>
          </a:xfrm>
          <a:prstGeom prst="rect">
            <a:avLst/>
          </a:prstGeom>
          <a:noFill/>
          <a:ln w="9525">
            <a:noFill/>
            <a:miter lim="800000"/>
            <a:headEnd/>
            <a:tailEnd/>
          </a:ln>
        </p:spPr>
      </p:pic>
      <p:sp>
        <p:nvSpPr>
          <p:cNvPr id="6" name="TextBox 5"/>
          <p:cNvSpPr txBox="1"/>
          <p:nvPr/>
        </p:nvSpPr>
        <p:spPr>
          <a:xfrm>
            <a:off x="6868391" y="3004356"/>
            <a:ext cx="4551219" cy="3139321"/>
          </a:xfrm>
          <a:prstGeom prst="rect">
            <a:avLst/>
          </a:prstGeom>
          <a:noFill/>
        </p:spPr>
        <p:txBody>
          <a:bodyPr wrap="square" rtlCol="0">
            <a:spAutoFit/>
          </a:bodyPr>
          <a:lstStyle/>
          <a:p>
            <a:r>
              <a:rPr lang="ru-RU" dirty="0">
                <a:latin typeface="Times New Roman" pitchFamily="18" charset="0"/>
                <a:cs typeface="Times New Roman" pitchFamily="18" charset="0"/>
              </a:rPr>
              <a:t>Устройство ЭЛТ цветного изображения. </a:t>
            </a: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1 </a:t>
            </a:r>
            <a:r>
              <a:rPr lang="ru-RU" dirty="0">
                <a:latin typeface="Times New Roman" pitchFamily="18" charset="0"/>
                <a:cs typeface="Times New Roman" pitchFamily="18" charset="0"/>
              </a:rPr>
              <a:t>—Электронные пушки. </a:t>
            </a: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2</a:t>
            </a:r>
            <a:r>
              <a:rPr lang="ru-RU" dirty="0">
                <a:latin typeface="Times New Roman" pitchFamily="18" charset="0"/>
                <a:cs typeface="Times New Roman" pitchFamily="18" charset="0"/>
              </a:rPr>
              <a:t> — Электронные лучи. </a:t>
            </a: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3</a:t>
            </a:r>
            <a:r>
              <a:rPr lang="ru-RU" dirty="0">
                <a:latin typeface="Times New Roman" pitchFamily="18" charset="0"/>
                <a:cs typeface="Times New Roman" pitchFamily="18" charset="0"/>
              </a:rPr>
              <a:t> — Фокусирующая катушка. 4 — Отклоняющие катушки. 5 — Анод. </a:t>
            </a: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6</a:t>
            </a:r>
            <a:r>
              <a:rPr lang="ru-RU" dirty="0">
                <a:latin typeface="Times New Roman" pitchFamily="18" charset="0"/>
                <a:cs typeface="Times New Roman" pitchFamily="18" charset="0"/>
              </a:rPr>
              <a:t> — Маска, благодаря которой красный луч попадает на красный люминофор, и т. д. </a:t>
            </a: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7</a:t>
            </a:r>
            <a:r>
              <a:rPr lang="ru-RU" dirty="0">
                <a:latin typeface="Times New Roman" pitchFamily="18" charset="0"/>
                <a:cs typeface="Times New Roman" pitchFamily="18" charset="0"/>
              </a:rPr>
              <a:t> — Красные, зелёные и синие зёрна люминофора. </a:t>
            </a: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8</a:t>
            </a:r>
            <a:r>
              <a:rPr lang="ru-RU" dirty="0">
                <a:latin typeface="Times New Roman" pitchFamily="18" charset="0"/>
                <a:cs typeface="Times New Roman" pitchFamily="18" charset="0"/>
              </a:rPr>
              <a:t> — Маска и зёрна люминофора.</a:t>
            </a:r>
          </a:p>
          <a:p>
            <a:endParaRPr lang="ru-RU" dirty="0"/>
          </a:p>
        </p:txBody>
      </p:sp>
      <p:sp>
        <p:nvSpPr>
          <p:cNvPr id="3" name="Прямоугольник 2"/>
          <p:cNvSpPr/>
          <p:nvPr/>
        </p:nvSpPr>
        <p:spPr>
          <a:xfrm>
            <a:off x="569105" y="1040325"/>
            <a:ext cx="11326091" cy="1815882"/>
          </a:xfrm>
          <a:prstGeom prst="rect">
            <a:avLst/>
          </a:prstGeom>
        </p:spPr>
        <p:txBody>
          <a:bodyPr wrap="square">
            <a:spAutoFit/>
          </a:bodyPr>
          <a:lstStyle/>
          <a:p>
            <a:pPr algn="just"/>
            <a:r>
              <a:rPr lang="ru-RU" sz="1400" b="0" i="0" dirty="0" smtClean="0">
                <a:solidFill>
                  <a:srgbClr val="000000"/>
                </a:solidFill>
                <a:effectLst/>
                <a:latin typeface="Verdana" panose="020B0604030504040204" pitchFamily="34" charset="0"/>
              </a:rPr>
              <a:t>	Изображение на ЭЛТ-мониторе формируется с помощью пучков электронов, которые пускает электроннолучевая трубка. Высокое электрическое напряжение разгоняет эти электроны. Они попадают на поверхность экрана (с внутренней стороны), которая покрыта люминофором. В результате, создается растр.</a:t>
            </a:r>
          </a:p>
          <a:p>
            <a:pPr algn="just"/>
            <a:r>
              <a:rPr lang="ru-RU" sz="1400" b="0" i="0" dirty="0" smtClean="0">
                <a:solidFill>
                  <a:srgbClr val="000000"/>
                </a:solidFill>
                <a:effectLst/>
                <a:latin typeface="Verdana" panose="020B0604030504040204" pitchFamily="34" charset="0"/>
              </a:rPr>
              <a:t>	Растр – это результат работы системы управления электронов, которая заставляет их пробегать по всей поверхности дисплея. Электроны заполняют плоскость монитора так быстро, что человек успевает увидеть только уже сформированное изображение, а не сам процесс.</a:t>
            </a:r>
          </a:p>
          <a:p>
            <a:pPr algn="just"/>
            <a:r>
              <a:rPr lang="ru-RU" sz="1400" b="0" i="0" dirty="0" smtClean="0">
                <a:solidFill>
                  <a:srgbClr val="000000"/>
                </a:solidFill>
                <a:effectLst/>
                <a:latin typeface="Verdana" panose="020B0604030504040204" pitchFamily="34" charset="0"/>
              </a:rPr>
              <a:t>	Качество картинки напрямую зависит от размера точки изображения (пикселя). 0,25 мм – это, пожалуй, средний размер пикселя.</a:t>
            </a:r>
            <a:endParaRPr lang="ru-RU" b="0" i="0" dirty="0">
              <a:solidFill>
                <a:srgbClr val="000000"/>
              </a:solidFill>
              <a:effectLst/>
              <a:latin typeface="Verdana" panose="020B0604030504040204" pitchFamily="34" charset="0"/>
            </a:endParaRPr>
          </a:p>
        </p:txBody>
      </p:sp>
    </p:spTree>
    <p:extLst>
      <p:ext uri="{BB962C8B-B14F-4D97-AF65-F5344CB8AC3E}">
        <p14:creationId xmlns:p14="http://schemas.microsoft.com/office/powerpoint/2010/main" val="33139596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http://www.trueandfalse.ru/upload/3306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9453" y="1145203"/>
            <a:ext cx="2979016" cy="2432864"/>
          </a:xfrm>
          <a:prstGeom prst="rect">
            <a:avLst/>
          </a:prstGeom>
          <a:noFill/>
          <a:effectLst>
            <a:glow>
              <a:schemeClr val="accent1"/>
            </a:glow>
          </a:effectLst>
          <a:extLst>
            <a:ext uri="{909E8E84-426E-40DD-AFC4-6F175D3DCCD1}">
              <a14:hiddenFill xmlns:a14="http://schemas.microsoft.com/office/drawing/2010/main">
                <a:solidFill>
                  <a:srgbClr val="FFFFFF"/>
                </a:solidFill>
              </a14:hiddenFill>
            </a:ext>
          </a:extLst>
        </p:spPr>
      </p:pic>
      <p:pic>
        <p:nvPicPr>
          <p:cNvPr id="2050" name="Picture 2" descr="http://pcmarket.by/files/uploads/9f7dc445-6691-4707-9fc0-36cd5feccb8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5188" y="3418609"/>
            <a:ext cx="6706812" cy="3439391"/>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983673" y="207100"/>
            <a:ext cx="7723909" cy="684357"/>
          </a:xfrm>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path path="circle">
              <a:fillToRect l="50000" t="50000" r="50000" b="50000"/>
            </a:path>
            <a:tileRect/>
          </a:gradFill>
        </p:spPr>
        <p:style>
          <a:lnRef idx="2">
            <a:schemeClr val="accent1"/>
          </a:lnRef>
          <a:fillRef idx="1">
            <a:schemeClr val="lt1"/>
          </a:fillRef>
          <a:effectRef idx="0">
            <a:schemeClr val="accent1"/>
          </a:effectRef>
          <a:fontRef idx="minor">
            <a:schemeClr val="dk1"/>
          </a:fontRef>
        </p:style>
        <p:txBody>
          <a:bodyPr>
            <a:normAutofit/>
          </a:bodyPr>
          <a:lstStyle/>
          <a:p>
            <a:r>
              <a:rPr lang="ru-RU" dirty="0" smtClean="0">
                <a:solidFill>
                  <a:srgbClr val="002060"/>
                </a:solidFill>
              </a:rPr>
              <a:t>Жидкокристаллические мониторы</a:t>
            </a:r>
            <a:endParaRPr lang="ru-RU" dirty="0">
              <a:solidFill>
                <a:srgbClr val="002060"/>
              </a:solidFill>
            </a:endParaRPr>
          </a:p>
        </p:txBody>
      </p:sp>
      <p:sp>
        <p:nvSpPr>
          <p:cNvPr id="3" name="Объект 2"/>
          <p:cNvSpPr>
            <a:spLocks noGrp="1"/>
          </p:cNvSpPr>
          <p:nvPr>
            <p:ph idx="1"/>
          </p:nvPr>
        </p:nvSpPr>
        <p:spPr>
          <a:xfrm>
            <a:off x="3782290" y="1143000"/>
            <a:ext cx="8104910" cy="2423014"/>
          </a:xfrm>
        </p:spPr>
        <p:txBody>
          <a:bodyPr>
            <a:normAutofit/>
          </a:bodyPr>
          <a:lstStyle/>
          <a:p>
            <a:pPr marL="0" indent="0">
              <a:buNone/>
            </a:pPr>
            <a:r>
              <a:rPr lang="ru-RU" dirty="0"/>
              <a:t>ЖК-мониторы также известны как LCD-мониторы (</a:t>
            </a:r>
            <a:r>
              <a:rPr lang="ru-RU" dirty="0" err="1"/>
              <a:t>Liquid</a:t>
            </a:r>
            <a:r>
              <a:rPr lang="ru-RU" dirty="0"/>
              <a:t> </a:t>
            </a:r>
            <a:r>
              <a:rPr lang="ru-RU" dirty="0" err="1"/>
              <a:t>Crystal</a:t>
            </a:r>
            <a:r>
              <a:rPr lang="ru-RU" dirty="0"/>
              <a:t> </a:t>
            </a:r>
            <a:r>
              <a:rPr lang="ru-RU" dirty="0" err="1"/>
              <a:t>Display</a:t>
            </a:r>
            <a:r>
              <a:rPr lang="ru-RU" dirty="0"/>
              <a:t>). Такие мониторы сделаны из жидкого вещества. Они также обладает свойствами характерными для кристаллических тел.</a:t>
            </a:r>
          </a:p>
          <a:p>
            <a:pPr marL="0" indent="0">
              <a:buNone/>
            </a:pPr>
            <a:r>
              <a:rPr lang="ru-RU" dirty="0"/>
              <a:t>Изюминка данной технологии заключается в том, что электрическое напряжение может изменить форму молекулы этого жидкого вещества. В результате таких модификаций изменяются свойства светового луча и, соответственно, само изображение.</a:t>
            </a:r>
          </a:p>
          <a:p>
            <a:pPr marL="0" indent="0">
              <a:buNone/>
            </a:pPr>
            <a:endParaRPr lang="ru-RU" dirty="0"/>
          </a:p>
          <a:p>
            <a:endParaRPr lang="ru-RU" dirty="0"/>
          </a:p>
        </p:txBody>
      </p:sp>
      <p:sp>
        <p:nvSpPr>
          <p:cNvPr id="4" name="Прямоугольник 3"/>
          <p:cNvSpPr/>
          <p:nvPr/>
        </p:nvSpPr>
        <p:spPr>
          <a:xfrm>
            <a:off x="367943" y="4085559"/>
            <a:ext cx="5414952" cy="2554545"/>
          </a:xfrm>
          <a:prstGeom prst="rect">
            <a:avLst/>
          </a:prstGeom>
        </p:spPr>
        <p:txBody>
          <a:bodyPr wrap="square">
            <a:spAutoFit/>
          </a:bodyPr>
          <a:lstStyle/>
          <a:p>
            <a:r>
              <a:rPr lang="ru-RU" sz="1600" dirty="0" smtClean="0"/>
              <a:t>Сам дисплей состоит из следующих компонентов:</a:t>
            </a:r>
          </a:p>
          <a:p>
            <a:pPr marL="285750" indent="-285750">
              <a:buFont typeface="Arial" panose="020B0604020202020204" pitchFamily="34" charset="0"/>
              <a:buChar char="•"/>
            </a:pPr>
            <a:r>
              <a:rPr lang="ru-RU" sz="1600" dirty="0" smtClean="0"/>
              <a:t>Корпус;</a:t>
            </a:r>
          </a:p>
          <a:p>
            <a:pPr marL="285750" indent="-285750">
              <a:buFont typeface="Arial" panose="020B0604020202020204" pitchFamily="34" charset="0"/>
              <a:buChar char="•"/>
            </a:pPr>
            <a:r>
              <a:rPr lang="ru-RU" sz="1600" dirty="0" smtClean="0"/>
              <a:t>Источники света;</a:t>
            </a:r>
          </a:p>
          <a:p>
            <a:pPr marL="285750" indent="-285750">
              <a:buFont typeface="Arial" panose="020B0604020202020204" pitchFamily="34" charset="0"/>
              <a:buChar char="•"/>
            </a:pPr>
            <a:r>
              <a:rPr lang="ru-RU" sz="1600" dirty="0" smtClean="0"/>
              <a:t>Набор проводов;</a:t>
            </a:r>
          </a:p>
          <a:p>
            <a:pPr marL="285750" indent="-285750">
              <a:buFont typeface="Arial" panose="020B0604020202020204" pitchFamily="34" charset="0"/>
              <a:buChar char="•"/>
            </a:pPr>
            <a:r>
              <a:rPr lang="ru-RU" sz="1600" dirty="0" smtClean="0"/>
              <a:t>ЖК-матрица.</a:t>
            </a:r>
          </a:p>
          <a:p>
            <a:r>
              <a:rPr lang="ru-RU" sz="1600" dirty="0" smtClean="0"/>
              <a:t>Последняя, в свою очередь, включает в себя следующие компоненты:</a:t>
            </a:r>
          </a:p>
          <a:p>
            <a:pPr marL="285750" indent="-285750">
              <a:buFont typeface="Arial" panose="020B0604020202020204" pitchFamily="34" charset="0"/>
              <a:buChar char="•"/>
            </a:pPr>
            <a:r>
              <a:rPr lang="ru-RU" sz="1600" dirty="0" smtClean="0"/>
              <a:t>Два поляризационных фильтра;</a:t>
            </a:r>
          </a:p>
          <a:p>
            <a:pPr marL="285750" indent="-285750">
              <a:buFont typeface="Arial" panose="020B0604020202020204" pitchFamily="34" charset="0"/>
              <a:buChar char="•"/>
            </a:pPr>
            <a:r>
              <a:rPr lang="ru-RU" sz="1600" dirty="0" smtClean="0"/>
              <a:t>Два прозрачных электрода;</a:t>
            </a:r>
          </a:p>
          <a:p>
            <a:pPr marL="285750" indent="-285750">
              <a:buFont typeface="Arial" panose="020B0604020202020204" pitchFamily="34" charset="0"/>
              <a:buChar char="•"/>
            </a:pPr>
            <a:r>
              <a:rPr lang="ru-RU" sz="1600" dirty="0" smtClean="0"/>
              <a:t>Между электродами располагается слой молекул.</a:t>
            </a:r>
            <a:endParaRPr lang="ru-RU" sz="1600" dirty="0"/>
          </a:p>
        </p:txBody>
      </p:sp>
    </p:spTree>
    <p:extLst>
      <p:ext uri="{BB962C8B-B14F-4D97-AF65-F5344CB8AC3E}">
        <p14:creationId xmlns:p14="http://schemas.microsoft.com/office/powerpoint/2010/main" val="22843065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390328" y="229476"/>
            <a:ext cx="8229600" cy="664141"/>
          </a:xfrm>
          <a:blipFill>
            <a:blip r:embed="rId2"/>
            <a:tile tx="0" ty="0" sx="100000" sy="100000" flip="none" algn="tl"/>
          </a:blipFill>
        </p:spPr>
        <p:style>
          <a:lnRef idx="2">
            <a:schemeClr val="accent2"/>
          </a:lnRef>
          <a:fillRef idx="1">
            <a:schemeClr val="lt1"/>
          </a:fillRef>
          <a:effectRef idx="0">
            <a:schemeClr val="accent2"/>
          </a:effectRef>
          <a:fontRef idx="minor">
            <a:schemeClr val="dk1"/>
          </a:fontRef>
        </p:style>
        <p:txBody>
          <a:bodyPr>
            <a:noAutofit/>
          </a:bodyPr>
          <a:lstStyle/>
          <a:p>
            <a:pPr algn="ctr">
              <a:buNone/>
            </a:pPr>
            <a:r>
              <a:rPr lang="ru-RU" sz="3600" b="1" dirty="0" smtClean="0">
                <a:ln w="22225">
                  <a:solidFill>
                    <a:schemeClr val="accent2"/>
                  </a:solidFill>
                  <a:prstDash val="solid"/>
                </a:ln>
                <a:solidFill>
                  <a:schemeClr val="accent2">
                    <a:lumMod val="40000"/>
                    <a:lumOff val="60000"/>
                  </a:schemeClr>
                </a:solidFill>
                <a:latin typeface="+mj-lt"/>
                <a:cs typeface="Times New Roman" pitchFamily="18" charset="0"/>
              </a:rPr>
              <a:t>Принцип действия ЖК - монитора</a:t>
            </a:r>
            <a:endParaRPr lang="ru-RU" sz="3600" b="1" dirty="0">
              <a:ln w="22225">
                <a:solidFill>
                  <a:schemeClr val="accent2"/>
                </a:solidFill>
                <a:prstDash val="solid"/>
              </a:ln>
              <a:solidFill>
                <a:schemeClr val="accent2">
                  <a:lumMod val="40000"/>
                  <a:lumOff val="60000"/>
                </a:schemeClr>
              </a:solidFill>
              <a:latin typeface="+mj-lt"/>
              <a:cs typeface="Times New Roman" pitchFamily="18" charset="0"/>
            </a:endParaRPr>
          </a:p>
        </p:txBody>
      </p:sp>
      <p:pic>
        <p:nvPicPr>
          <p:cNvPr id="4" name="Рисунок 3" descr="http://informatika.edusite.ru/8_00451a.jpg"/>
          <p:cNvPicPr/>
          <p:nvPr/>
        </p:nvPicPr>
        <p:blipFill>
          <a:blip r:embed="rId3" cstate="print"/>
          <a:srcRect/>
          <a:stretch>
            <a:fillRect/>
          </a:stretch>
        </p:blipFill>
        <p:spPr bwMode="auto">
          <a:xfrm>
            <a:off x="576280" y="1153391"/>
            <a:ext cx="6998049" cy="4988218"/>
          </a:xfrm>
          <a:prstGeom prst="rect">
            <a:avLst/>
          </a:prstGeom>
          <a:noFill/>
          <a:ln w="9525">
            <a:noFill/>
            <a:miter lim="800000"/>
            <a:headEnd/>
            <a:tailEnd/>
          </a:ln>
        </p:spPr>
      </p:pic>
      <p:sp>
        <p:nvSpPr>
          <p:cNvPr id="2" name="Прямоугольник 1"/>
          <p:cNvSpPr/>
          <p:nvPr/>
        </p:nvSpPr>
        <p:spPr>
          <a:xfrm>
            <a:off x="7803573" y="989783"/>
            <a:ext cx="4010891" cy="2862322"/>
          </a:xfrm>
          <a:prstGeom prst="rect">
            <a:avLst/>
          </a:prstGeom>
        </p:spPr>
        <p:txBody>
          <a:bodyPr wrap="square">
            <a:spAutoFit/>
          </a:bodyPr>
          <a:lstStyle/>
          <a:p>
            <a:pPr>
              <a:buNone/>
            </a:pPr>
            <a:r>
              <a:rPr lang="ru-RU" dirty="0" smtClean="0">
                <a:latin typeface="Times New Roman" pitchFamily="18" charset="0"/>
                <a:cs typeface="Times New Roman" pitchFamily="18" charset="0"/>
              </a:rPr>
              <a:t>Каждый пиксель ЖК-матрицы состоит из слоя молекул между двумя прозрачными электродами, и двух поляризационных фильтров, плоскости поляризации которых (как правило) перпендикулярны. Если бы жидких кристаллов не было, то свет, пропускаемый первым фильтром, практически полностью блокировался бы вторым фильтром.</a:t>
            </a:r>
          </a:p>
        </p:txBody>
      </p:sp>
      <p:pic>
        <p:nvPicPr>
          <p:cNvPr id="5" name="Рисунок 4" descr="Файл:LCD subpixel (ru).png"/>
          <p:cNvPicPr/>
          <p:nvPr/>
        </p:nvPicPr>
        <p:blipFill>
          <a:blip r:embed="rId4" cstate="print"/>
          <a:srcRect/>
          <a:stretch>
            <a:fillRect/>
          </a:stretch>
        </p:blipFill>
        <p:spPr bwMode="auto">
          <a:xfrm>
            <a:off x="7980218" y="3852105"/>
            <a:ext cx="3573767" cy="2977718"/>
          </a:xfrm>
          <a:prstGeom prst="rect">
            <a:avLst/>
          </a:prstGeom>
          <a:noFill/>
          <a:ln w="9525">
            <a:noFill/>
            <a:miter lim="800000"/>
            <a:headEnd/>
            <a:tailEnd/>
          </a:ln>
        </p:spPr>
      </p:pic>
    </p:spTree>
    <p:extLst>
      <p:ext uri="{BB962C8B-B14F-4D97-AF65-F5344CB8AC3E}">
        <p14:creationId xmlns:p14="http://schemas.microsoft.com/office/powerpoint/2010/main" val="42887109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200" y="633845"/>
            <a:ext cx="5718464" cy="3408219"/>
          </a:xfrm>
        </p:spPr>
        <p:txBody>
          <a:bodyPr>
            <a:normAutofit fontScale="92500" lnSpcReduction="20000"/>
          </a:bodyPr>
          <a:lstStyle/>
          <a:p>
            <a:pPr marL="0" indent="0">
              <a:buNone/>
            </a:pPr>
            <a:r>
              <a:rPr lang="ru-RU" sz="2200" b="1" i="1" dirty="0" smtClean="0">
                <a:solidFill>
                  <a:srgbClr val="002060"/>
                </a:solidFill>
              </a:rPr>
              <a:t>Основные характеристики:</a:t>
            </a:r>
          </a:p>
          <a:p>
            <a:r>
              <a:rPr lang="ru-RU" dirty="0" smtClean="0">
                <a:solidFill>
                  <a:schemeClr val="tx1">
                    <a:lumMod val="95000"/>
                    <a:lumOff val="5000"/>
                  </a:schemeClr>
                </a:solidFill>
              </a:rPr>
              <a:t>Тип матрицы;</a:t>
            </a:r>
          </a:p>
          <a:p>
            <a:r>
              <a:rPr lang="ru-RU" dirty="0" smtClean="0">
                <a:solidFill>
                  <a:schemeClr val="tx1">
                    <a:lumMod val="95000"/>
                    <a:lumOff val="5000"/>
                  </a:schemeClr>
                </a:solidFill>
              </a:rPr>
              <a:t>Класс матрицы по стандартам ISO;</a:t>
            </a:r>
          </a:p>
          <a:p>
            <a:r>
              <a:rPr lang="ru-RU" dirty="0" smtClean="0">
                <a:solidFill>
                  <a:schemeClr val="tx1">
                    <a:lumMod val="95000"/>
                    <a:lumOff val="5000"/>
                  </a:schemeClr>
                </a:solidFill>
              </a:rPr>
              <a:t>Фиксированное разрешение экрана в пикселях;</a:t>
            </a:r>
          </a:p>
          <a:p>
            <a:r>
              <a:rPr lang="ru-RU" dirty="0" smtClean="0">
                <a:solidFill>
                  <a:schemeClr val="tx1">
                    <a:lumMod val="95000"/>
                    <a:lumOff val="5000"/>
                  </a:schemeClr>
                </a:solidFill>
              </a:rPr>
              <a:t>Размер пикселя;</a:t>
            </a:r>
          </a:p>
          <a:p>
            <a:r>
              <a:rPr lang="ru-RU" dirty="0" smtClean="0">
                <a:solidFill>
                  <a:schemeClr val="tx1">
                    <a:lumMod val="95000"/>
                    <a:lumOff val="5000"/>
                  </a:schemeClr>
                </a:solidFill>
              </a:rPr>
              <a:t>Соотношение размеров экрана;</a:t>
            </a:r>
          </a:p>
          <a:p>
            <a:r>
              <a:rPr lang="ru-RU" dirty="0" smtClean="0">
                <a:solidFill>
                  <a:schemeClr val="tx1">
                    <a:lumMod val="95000"/>
                    <a:lumOff val="5000"/>
                  </a:schemeClr>
                </a:solidFill>
              </a:rPr>
              <a:t>Угол обзора;</a:t>
            </a:r>
          </a:p>
          <a:p>
            <a:r>
              <a:rPr lang="ru-RU" dirty="0" smtClean="0">
                <a:solidFill>
                  <a:schemeClr val="tx1">
                    <a:lumMod val="95000"/>
                    <a:lumOff val="5000"/>
                  </a:schemeClr>
                </a:solidFill>
              </a:rPr>
              <a:t>Время отклика;</a:t>
            </a:r>
          </a:p>
          <a:p>
            <a:r>
              <a:rPr lang="ru-RU" dirty="0" smtClean="0">
                <a:solidFill>
                  <a:schemeClr val="tx1">
                    <a:lumMod val="95000"/>
                    <a:lumOff val="5000"/>
                  </a:schemeClr>
                </a:solidFill>
              </a:rPr>
              <a:t>Яркость;</a:t>
            </a:r>
          </a:p>
          <a:p>
            <a:r>
              <a:rPr lang="ru-RU" dirty="0" smtClean="0">
                <a:solidFill>
                  <a:schemeClr val="tx1">
                    <a:lumMod val="95000"/>
                    <a:lumOff val="5000"/>
                  </a:schemeClr>
                </a:solidFill>
              </a:rPr>
              <a:t>Контрастность.</a:t>
            </a:r>
          </a:p>
        </p:txBody>
      </p:sp>
      <p:sp>
        <p:nvSpPr>
          <p:cNvPr id="4" name="Прямоугольник 3"/>
          <p:cNvSpPr/>
          <p:nvPr/>
        </p:nvSpPr>
        <p:spPr>
          <a:xfrm>
            <a:off x="5992090" y="4172490"/>
            <a:ext cx="4783282" cy="1938992"/>
          </a:xfrm>
          <a:prstGeom prst="rect">
            <a:avLst/>
          </a:prstGeom>
        </p:spPr>
        <p:txBody>
          <a:bodyPr wrap="square">
            <a:spAutoFit/>
          </a:bodyPr>
          <a:lstStyle/>
          <a:p>
            <a:r>
              <a:rPr lang="ru-RU" sz="2000" b="1" i="1" dirty="0" smtClean="0">
                <a:solidFill>
                  <a:srgbClr val="002060"/>
                </a:solidFill>
              </a:rPr>
              <a:t>ЖК-мониторы имеют неоспоримые преимущества:</a:t>
            </a:r>
          </a:p>
          <a:p>
            <a:pPr marL="342900" indent="-342900">
              <a:buFont typeface="Arial" panose="020B0604020202020204" pitchFamily="34" charset="0"/>
              <a:buChar char="•"/>
            </a:pPr>
            <a:r>
              <a:rPr lang="ru-RU" sz="2000" dirty="0" smtClean="0"/>
              <a:t>компактность;</a:t>
            </a:r>
          </a:p>
          <a:p>
            <a:pPr marL="342900" indent="-342900">
              <a:buFont typeface="Arial" panose="020B0604020202020204" pitchFamily="34" charset="0"/>
              <a:buChar char="•"/>
            </a:pPr>
            <a:r>
              <a:rPr lang="ru-RU" sz="2000" dirty="0" smtClean="0"/>
              <a:t>минимальный вред для глаз;</a:t>
            </a:r>
          </a:p>
          <a:p>
            <a:pPr marL="342900" indent="-342900">
              <a:buFont typeface="Arial" panose="020B0604020202020204" pitchFamily="34" charset="0"/>
              <a:buChar char="•"/>
            </a:pPr>
            <a:r>
              <a:rPr lang="ru-RU" sz="2000" dirty="0" smtClean="0"/>
              <a:t>доступность;</a:t>
            </a:r>
          </a:p>
          <a:p>
            <a:pPr marL="342900" indent="-342900">
              <a:buFont typeface="Arial" panose="020B0604020202020204" pitchFamily="34" charset="0"/>
              <a:buChar char="•"/>
            </a:pPr>
            <a:r>
              <a:rPr lang="ru-RU" sz="2000" dirty="0" err="1" smtClean="0"/>
              <a:t>энергоэкономные</a:t>
            </a:r>
            <a:r>
              <a:rPr lang="ru-RU" sz="2000" dirty="0" smtClean="0"/>
              <a:t>.</a:t>
            </a:r>
            <a:endParaRPr lang="ru-RU" sz="2000" dirty="0"/>
          </a:p>
        </p:txBody>
      </p:sp>
      <p:pic>
        <p:nvPicPr>
          <p:cNvPr id="6146" name="Picture 2" descr="http://www.hiservice.ru/pics/pics26/64903_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59048" y="633845"/>
            <a:ext cx="4184073" cy="3138055"/>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http://www.azaraks.com.tr/dosyalar/images/m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393" y="4172490"/>
            <a:ext cx="5143789" cy="22771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04596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83773" y="222152"/>
            <a:ext cx="5302827" cy="746702"/>
          </a:xfrm>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path path="circle">
              <a:fillToRect l="50000" t="50000" r="50000" b="50000"/>
            </a:path>
            <a:tileRect/>
          </a:gradFill>
        </p:spPr>
        <p:style>
          <a:lnRef idx="2">
            <a:schemeClr val="accent1"/>
          </a:lnRef>
          <a:fillRef idx="1">
            <a:schemeClr val="lt1"/>
          </a:fillRef>
          <a:effectRef idx="0">
            <a:schemeClr val="accent1"/>
          </a:effectRef>
          <a:fontRef idx="minor">
            <a:schemeClr val="dk1"/>
          </a:fontRef>
        </p:style>
        <p:txBody>
          <a:bodyPr>
            <a:normAutofit/>
          </a:bodyPr>
          <a:lstStyle/>
          <a:p>
            <a:r>
              <a:rPr lang="ru-RU" dirty="0" smtClean="0">
                <a:solidFill>
                  <a:srgbClr val="002060"/>
                </a:solidFill>
              </a:rPr>
              <a:t>Плазменные панели</a:t>
            </a:r>
            <a:endParaRPr lang="ru-RU" dirty="0">
              <a:solidFill>
                <a:srgbClr val="002060"/>
              </a:solidFill>
            </a:endParaRPr>
          </a:p>
        </p:txBody>
      </p:sp>
      <p:sp>
        <p:nvSpPr>
          <p:cNvPr id="3" name="Объект 2"/>
          <p:cNvSpPr>
            <a:spLocks noGrp="1"/>
          </p:cNvSpPr>
          <p:nvPr>
            <p:ph idx="1"/>
          </p:nvPr>
        </p:nvSpPr>
        <p:spPr>
          <a:xfrm>
            <a:off x="5787736" y="1205038"/>
            <a:ext cx="6036024" cy="1631680"/>
          </a:xfrm>
        </p:spPr>
        <p:txBody>
          <a:bodyPr>
            <a:normAutofit/>
          </a:bodyPr>
          <a:lstStyle/>
          <a:p>
            <a:pPr marL="0" indent="0">
              <a:buNone/>
            </a:pPr>
            <a:r>
              <a:rPr lang="ru-RU" dirty="0" smtClean="0">
                <a:solidFill>
                  <a:schemeClr val="tx1"/>
                </a:solidFill>
              </a:rPr>
              <a:t>PDP-мониторы (</a:t>
            </a:r>
            <a:r>
              <a:rPr lang="ru-RU" dirty="0" err="1" smtClean="0">
                <a:solidFill>
                  <a:schemeClr val="tx1"/>
                </a:solidFill>
              </a:rPr>
              <a:t>Plasma</a:t>
            </a:r>
            <a:r>
              <a:rPr lang="ru-RU" dirty="0" smtClean="0">
                <a:solidFill>
                  <a:schemeClr val="tx1"/>
                </a:solidFill>
              </a:rPr>
              <a:t> </a:t>
            </a:r>
            <a:r>
              <a:rPr lang="ru-RU" dirty="0" err="1" smtClean="0">
                <a:solidFill>
                  <a:schemeClr val="tx1"/>
                </a:solidFill>
              </a:rPr>
              <a:t>Display</a:t>
            </a:r>
            <a:r>
              <a:rPr lang="ru-RU" dirty="0" smtClean="0">
                <a:solidFill>
                  <a:schemeClr val="tx1"/>
                </a:solidFill>
              </a:rPr>
              <a:t> </a:t>
            </a:r>
            <a:r>
              <a:rPr lang="ru-RU" dirty="0" err="1" smtClean="0">
                <a:solidFill>
                  <a:schemeClr val="tx1"/>
                </a:solidFill>
              </a:rPr>
              <a:t>Panels</a:t>
            </a:r>
            <a:r>
              <a:rPr lang="ru-RU" dirty="0" smtClean="0">
                <a:solidFill>
                  <a:schemeClr val="tx1"/>
                </a:solidFill>
              </a:rPr>
              <a:t>) также известны как плазменные. Лампы дневного освещения можно считать прообразом плазменных экранных матриц. </a:t>
            </a:r>
          </a:p>
        </p:txBody>
      </p:sp>
      <p:sp>
        <p:nvSpPr>
          <p:cNvPr id="5" name="Прямоугольник 4"/>
          <p:cNvSpPr/>
          <p:nvPr/>
        </p:nvSpPr>
        <p:spPr>
          <a:xfrm>
            <a:off x="417105" y="3772094"/>
            <a:ext cx="5853545" cy="2708434"/>
          </a:xfrm>
          <a:prstGeom prst="rect">
            <a:avLst/>
          </a:prstGeom>
        </p:spPr>
        <p:txBody>
          <a:bodyPr wrap="square">
            <a:spAutoFit/>
          </a:bodyPr>
          <a:lstStyle/>
          <a:p>
            <a:r>
              <a:rPr lang="ru-RU" sz="1700" dirty="0" smtClean="0">
                <a:cs typeface="Times New Roman" pitchFamily="18" charset="0"/>
              </a:rPr>
              <a:t>Плазменная панель представляет собой матрицу из крошечных флуоресцентных ламп, управляемых при помощи встроенного компьютера. Каждый пиксель является своеобразным конденсатором с электродами. Электрический разряд ионизирует газы, превращая их в плазму. Будучи электрически нейтральной, плазма содержит равное число электронов и ионов и является хорошим проводником тока. После разряда плазма испускает ультрафиолетовое излучение, заставляющий светиться фосфорное покрытие ячеек.</a:t>
            </a:r>
            <a:endParaRPr lang="ru-RU" sz="1700" dirty="0"/>
          </a:p>
        </p:txBody>
      </p:sp>
      <p:pic>
        <p:nvPicPr>
          <p:cNvPr id="4098" name="Picture 2" descr="http://guru.orsk.ru/uploads/images/image/link/3304/original_8.jpg"/>
          <p:cNvPicPr>
            <a:picLocks noChangeAspect="1" noChangeArrowheads="1"/>
          </p:cNvPicPr>
          <p:nvPr/>
        </p:nvPicPr>
        <p:blipFill rotWithShape="1">
          <a:blip r:embed="rId2">
            <a:extLst>
              <a:ext uri="{28A0092B-C50C-407E-A947-70E740481C1C}">
                <a14:useLocalDpi xmlns:a14="http://schemas.microsoft.com/office/drawing/2010/main" val="0"/>
              </a:ext>
            </a:extLst>
          </a:blip>
          <a:srcRect l="-1" t="32075" r="-113"/>
          <a:stretch/>
        </p:blipFill>
        <p:spPr bwMode="auto">
          <a:xfrm>
            <a:off x="155576" y="1052799"/>
            <a:ext cx="4823748" cy="2490501"/>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images.myshared.ru/5/490755/slide_5.jpg"/>
          <p:cNvPicPr>
            <a:picLocks noChangeAspect="1" noChangeArrowheads="1"/>
          </p:cNvPicPr>
          <p:nvPr/>
        </p:nvPicPr>
        <p:blipFill rotWithShape="1">
          <a:blip r:embed="rId3">
            <a:extLst>
              <a:ext uri="{28A0092B-C50C-407E-A947-70E740481C1C}">
                <a14:useLocalDpi xmlns:a14="http://schemas.microsoft.com/office/drawing/2010/main" val="0"/>
              </a:ext>
            </a:extLst>
          </a:blip>
          <a:srcRect l="52503" t="33592" r="565" b="25347"/>
          <a:stretch/>
        </p:blipFill>
        <p:spPr bwMode="auto">
          <a:xfrm>
            <a:off x="6270650" y="2836718"/>
            <a:ext cx="5553110" cy="36438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31872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200" y="561109"/>
            <a:ext cx="6944591" cy="5615854"/>
          </a:xfrm>
        </p:spPr>
        <p:txBody>
          <a:bodyPr>
            <a:normAutofit fontScale="92500" lnSpcReduction="10000"/>
          </a:bodyPr>
          <a:lstStyle/>
          <a:p>
            <a:pPr marL="0" indent="0">
              <a:buNone/>
            </a:pPr>
            <a:r>
              <a:rPr lang="ru-RU" sz="1900" b="1" i="1" dirty="0" smtClean="0">
                <a:solidFill>
                  <a:srgbClr val="002060"/>
                </a:solidFill>
              </a:rPr>
              <a:t>Основные технические характеристики:</a:t>
            </a:r>
          </a:p>
          <a:p>
            <a:r>
              <a:rPr lang="ru-RU" dirty="0" smtClean="0"/>
              <a:t>С</a:t>
            </a:r>
            <a:r>
              <a:rPr lang="ru-RU" dirty="0" smtClean="0">
                <a:solidFill>
                  <a:schemeClr val="tx1"/>
                </a:solidFill>
              </a:rPr>
              <a:t>оотношение сторон (габариты устройства);</a:t>
            </a:r>
          </a:p>
          <a:p>
            <a:r>
              <a:rPr lang="ru-RU" dirty="0" smtClean="0">
                <a:solidFill>
                  <a:schemeClr val="tx1"/>
                </a:solidFill>
              </a:rPr>
              <a:t>Форматы разрешения - VGA, SVGA, XGA, SXGA, UXGA;</a:t>
            </a:r>
          </a:p>
          <a:p>
            <a:r>
              <a:rPr lang="ru-RU" dirty="0" smtClean="0">
                <a:solidFill>
                  <a:schemeClr val="tx1"/>
                </a:solidFill>
              </a:rPr>
              <a:t>Размер диагонали;</a:t>
            </a:r>
          </a:p>
          <a:p>
            <a:r>
              <a:rPr lang="ru-RU" dirty="0" smtClean="0">
                <a:solidFill>
                  <a:schemeClr val="tx1"/>
                </a:solidFill>
              </a:rPr>
              <a:t>Разрешение;</a:t>
            </a:r>
          </a:p>
          <a:p>
            <a:r>
              <a:rPr lang="ru-RU" dirty="0" smtClean="0">
                <a:solidFill>
                  <a:schemeClr val="tx1"/>
                </a:solidFill>
              </a:rPr>
              <a:t>Разъемы и порты.</a:t>
            </a:r>
          </a:p>
          <a:p>
            <a:pPr marL="0" indent="0">
              <a:buNone/>
            </a:pPr>
            <a:r>
              <a:rPr lang="ru-RU" dirty="0" smtClean="0">
                <a:solidFill>
                  <a:schemeClr val="tx1"/>
                </a:solidFill>
              </a:rPr>
              <a:t>Пока </a:t>
            </a:r>
            <a:r>
              <a:rPr lang="ru-RU" dirty="0">
                <a:solidFill>
                  <a:schemeClr val="tx1"/>
                </a:solidFill>
              </a:rPr>
              <a:t>PDP-мониторы немного дороже, чем LCD. Также они встречаются относительно редко. Но со временем составят серьезную конкуренцию LCD-технологии.</a:t>
            </a:r>
          </a:p>
          <a:p>
            <a:pPr marL="0" indent="0">
              <a:buNone/>
            </a:pPr>
            <a:r>
              <a:rPr lang="ru-RU" sz="1900" b="1" i="1" dirty="0">
                <a:solidFill>
                  <a:srgbClr val="002060"/>
                </a:solidFill>
              </a:rPr>
              <a:t>Преимущества:</a:t>
            </a:r>
          </a:p>
          <a:p>
            <a:pPr marL="0" indent="0">
              <a:buNone/>
            </a:pPr>
            <a:r>
              <a:rPr lang="ru-RU" dirty="0">
                <a:solidFill>
                  <a:schemeClr val="tx1"/>
                </a:solidFill>
              </a:rPr>
              <a:t>— высокая яркость и контрастность картинки;</a:t>
            </a:r>
          </a:p>
          <a:p>
            <a:pPr marL="0" indent="0">
              <a:buNone/>
            </a:pPr>
            <a:r>
              <a:rPr lang="ru-RU" dirty="0">
                <a:solidFill>
                  <a:schemeClr val="tx1"/>
                </a:solidFill>
              </a:rPr>
              <a:t>— очень компактные.</a:t>
            </a:r>
          </a:p>
          <a:p>
            <a:pPr marL="0" indent="0">
              <a:buNone/>
            </a:pPr>
            <a:r>
              <a:rPr lang="ru-RU" sz="1900" b="1" i="1" dirty="0">
                <a:solidFill>
                  <a:srgbClr val="002060"/>
                </a:solidFill>
              </a:rPr>
              <a:t>Недостатки:</a:t>
            </a:r>
          </a:p>
          <a:p>
            <a:pPr marL="0" indent="0">
              <a:buNone/>
            </a:pPr>
            <a:r>
              <a:rPr lang="ru-RU" dirty="0">
                <a:solidFill>
                  <a:schemeClr val="tx1"/>
                </a:solidFill>
              </a:rPr>
              <a:t>— низкая разрешающая способность;</a:t>
            </a:r>
          </a:p>
          <a:p>
            <a:pPr marL="0" indent="0">
              <a:buNone/>
            </a:pPr>
            <a:r>
              <a:rPr lang="ru-RU" dirty="0">
                <a:solidFill>
                  <a:schemeClr val="tx1"/>
                </a:solidFill>
              </a:rPr>
              <a:t>— высокая стоимость;</a:t>
            </a:r>
          </a:p>
          <a:p>
            <a:pPr marL="0" indent="0">
              <a:buNone/>
            </a:pPr>
            <a:r>
              <a:rPr lang="ru-RU" dirty="0">
                <a:solidFill>
                  <a:schemeClr val="tx1"/>
                </a:solidFill>
              </a:rPr>
              <a:t>— употребляют много электроэнергии.</a:t>
            </a:r>
          </a:p>
          <a:p>
            <a:endParaRPr lang="ru-RU" dirty="0"/>
          </a:p>
        </p:txBody>
      </p:sp>
      <p:pic>
        <p:nvPicPr>
          <p:cNvPr id="5122" name="Picture 2" descr="http://www.rulinia.ru/files/larisa/plazmennaya-pane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3902" y="142792"/>
            <a:ext cx="3346161" cy="3140696"/>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3.bp.blogspot.com/-APZCN2D55d4/T6bK8VWzpDI/AAAAAAAAAAY/_hi9N7G4Hek/s1600/50FD995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38265" y="3140696"/>
            <a:ext cx="3761798" cy="34545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7524761"/>
      </p:ext>
    </p:extLst>
  </p:cSld>
  <p:clrMapOvr>
    <a:masterClrMapping/>
  </p:clrMapOvr>
</p:sld>
</file>

<file path=ppt/theme/theme1.xml><?xml version="1.0" encoding="utf-8"?>
<a:theme xmlns:a="http://schemas.openxmlformats.org/drawingml/2006/main" name="Грань">
  <a:themeElements>
    <a:clrScheme name="Грань">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Грань">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рань">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162</TotalTime>
  <Words>746</Words>
  <Application>Microsoft Office PowerPoint</Application>
  <PresentationFormat>Широкоэкранный</PresentationFormat>
  <Paragraphs>88</Paragraphs>
  <Slides>10</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10</vt:i4>
      </vt:variant>
    </vt:vector>
  </HeadingPairs>
  <TitlesOfParts>
    <vt:vector size="17" baseType="lpstr">
      <vt:lpstr>Arial</vt:lpstr>
      <vt:lpstr>Monotype Corsiva</vt:lpstr>
      <vt:lpstr>Times New Roman</vt:lpstr>
      <vt:lpstr>Trebuchet MS</vt:lpstr>
      <vt:lpstr>Verdana</vt:lpstr>
      <vt:lpstr>Wingdings 3</vt:lpstr>
      <vt:lpstr>Грань</vt:lpstr>
      <vt:lpstr>Стандартное устройство вывода информации – монитор</vt:lpstr>
      <vt:lpstr>Монитор – средство вывода визуальной информации.  Диалог между пользователем и компьютером в значительной степени зависит от этого устройства. Поэтому специфика работы монитора и его характеристики сильно влияют на результативность работы, здоровье (зрение), а также общий комфорт человека. </vt:lpstr>
      <vt:lpstr>Монитор на основе ЭЛТ</vt:lpstr>
      <vt:lpstr>Принцип действия монитора на ЭЛТ</vt:lpstr>
      <vt:lpstr>Жидкокристаллические мониторы</vt:lpstr>
      <vt:lpstr>Презентация PowerPoint</vt:lpstr>
      <vt:lpstr>Презентация PowerPoint</vt:lpstr>
      <vt:lpstr>Плазменные панели</vt:lpstr>
      <vt:lpstr>Презентация PowerPoint</vt:lpstr>
      <vt:lpstr>Другие виды мониторов</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Стандартное устройство вывода информации – монитор</dc:title>
  <dc:creator>Рус</dc:creator>
  <cp:lastModifiedBy>Рус1</cp:lastModifiedBy>
  <cp:revision>21</cp:revision>
  <dcterms:created xsi:type="dcterms:W3CDTF">2017-03-30T11:46:14Z</dcterms:created>
  <dcterms:modified xsi:type="dcterms:W3CDTF">2017-09-03T12:23:50Z</dcterms:modified>
</cp:coreProperties>
</file>