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sldIdLst>
    <p:sldId id="266" r:id="rId2"/>
    <p:sldId id="258" r:id="rId3"/>
    <p:sldId id="260" r:id="rId4"/>
    <p:sldId id="269" r:id="rId5"/>
    <p:sldId id="261" r:id="rId6"/>
    <p:sldId id="262" r:id="rId7"/>
    <p:sldId id="263" r:id="rId8"/>
    <p:sldId id="264" r:id="rId9"/>
    <p:sldId id="267" r:id="rId10"/>
    <p:sldId id="265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82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BA9A2-5BF7-43AA-AE75-5EA66DD6DB2F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7926-A6C6-455E-8B1A-B60CDBDEA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BA9A2-5BF7-43AA-AE75-5EA66DD6DB2F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7926-A6C6-455E-8B1A-B60CDBDEA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BA9A2-5BF7-43AA-AE75-5EA66DD6DB2F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7926-A6C6-455E-8B1A-B60CDBDEA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BA9A2-5BF7-43AA-AE75-5EA66DD6DB2F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7926-A6C6-455E-8B1A-B60CDBDEA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BA9A2-5BF7-43AA-AE75-5EA66DD6DB2F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7926-A6C6-455E-8B1A-B60CDBDEA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BA9A2-5BF7-43AA-AE75-5EA66DD6DB2F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7926-A6C6-455E-8B1A-B60CDBDEA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BA9A2-5BF7-43AA-AE75-5EA66DD6DB2F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7926-A6C6-455E-8B1A-B60CDBDEA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BA9A2-5BF7-43AA-AE75-5EA66DD6DB2F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7926-A6C6-455E-8B1A-B60CDBDEA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BA9A2-5BF7-43AA-AE75-5EA66DD6DB2F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7926-A6C6-455E-8B1A-B60CDBDEA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BA9A2-5BF7-43AA-AE75-5EA66DD6DB2F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7926-A6C6-455E-8B1A-B60CDBDEA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BA9A2-5BF7-43AA-AE75-5EA66DD6DB2F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7926-A6C6-455E-8B1A-B60CDBDEA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BA9A2-5BF7-43AA-AE75-5EA66DD6DB2F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67926-A6C6-455E-8B1A-B60CDBDEAD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edg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unsuslik.ru/content/post/HWv0Z37ynzCl2rDth1oa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28596" y="500042"/>
            <a:ext cx="7215238" cy="2862322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«Воспитание детей дошкольного возраста средствами народной культуры»</a:t>
            </a:r>
            <a:r>
              <a:rPr lang="ru-RU" sz="3600" dirty="0" smtClean="0">
                <a:latin typeface="Arial Black" pitchFamily="34" charset="0"/>
              </a:rPr>
              <a:t/>
            </a:r>
            <a:br>
              <a:rPr lang="ru-RU" sz="3600" dirty="0" smtClean="0">
                <a:latin typeface="Arial Black" pitchFamily="34" charset="0"/>
              </a:rPr>
            </a:br>
            <a:r>
              <a:rPr lang="ru-RU" sz="3600" dirty="0" smtClean="0">
                <a:latin typeface="Arial Black" pitchFamily="34" charset="0"/>
              </a:rPr>
              <a:t> 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4714884"/>
            <a:ext cx="4681410" cy="1815882"/>
          </a:xfrm>
          <a:prstGeom prst="rect">
            <a:avLst/>
          </a:prstGeom>
          <a:scene3d>
            <a:camera prst="isometricOffAxis2Left"/>
            <a:lightRig rig="threePt" dir="t"/>
          </a:scene3d>
        </p:spPr>
        <p:txBody>
          <a:bodyPr wrap="none">
            <a:spAutoFit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Воспитатель: Шевелева Е.И</a:t>
            </a:r>
            <a:endParaRPr lang="ru-RU" sz="2800" dirty="0"/>
          </a:p>
        </p:txBody>
      </p:sp>
    </p:spTree>
  </p:cSld>
  <p:clrMapOvr>
    <a:masterClrMapping/>
  </p:clrMapOvr>
  <p:transition spd="med" advTm="4328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64" cy="939784"/>
          </a:xfrm>
          <a:scene3d>
            <a:camera prst="perspectiveLeft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Знакомство с фольклором 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C:\Users\User\Desktop\DSCF918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428604"/>
            <a:ext cx="307183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LeftFacing"/>
            <a:lightRig rig="threePt" dir="t"/>
          </a:scene3d>
        </p:spPr>
      </p:pic>
      <p:pic>
        <p:nvPicPr>
          <p:cNvPr id="5" name="Рисунок 4" descr="C:\Users\7899\Desktop\DSCF8603 (2)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1428736"/>
            <a:ext cx="4335070" cy="3214710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</p:pic>
      <p:pic>
        <p:nvPicPr>
          <p:cNvPr id="6" name="Рисунок 5" descr="C:\Users\User\Desktop\DSCF929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929066"/>
            <a:ext cx="4500594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Left"/>
            <a:lightRig rig="threePt" dir="t"/>
          </a:scene3d>
        </p:spPr>
      </p:pic>
    </p:spTree>
  </p:cSld>
  <p:clrMapOvr>
    <a:masterClrMapping/>
  </p:clrMapOvr>
  <p:transition spd="med" advTm="7454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1143000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  <a:sp3d>
            <a:bevelT prst="relaxedInset"/>
          </a:sp3d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Спасибо за внимание</a:t>
            </a:r>
            <a:r>
              <a:rPr lang="ru-RU" sz="7200" dirty="0" smtClean="0">
                <a:solidFill>
                  <a:srgbClr val="FF0000"/>
                </a:solidFill>
              </a:rPr>
              <a:t>!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img0.liveinternet.ru/images/attach/c/7/96/885/96885758_3215539_0_3f734_9c5f35c_XL.pn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5072074"/>
            <a:ext cx="7429520" cy="1785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img0.liveinternet.ru/images/attach/c/7/96/885/96885758_3215539_0_3f734_9c5f35c_XL.pn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214415" y="0"/>
            <a:ext cx="7929586" cy="164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3078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643470"/>
          </a:xfrm>
          <a:scene3d>
            <a:camera prst="perspectiveContrastingLeftFacing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Актуальность :</a:t>
            </a:r>
            <a:br>
              <a:rPr lang="ru-RU" sz="2800" b="1" dirty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>Одним из наиболее важным средством эстетического воспитания и формирования активной познает традиции, обычаи, особенности своего народа, приобщается к его культуре .Народное творчество богато </a:t>
            </a:r>
            <a:r>
              <a:rPr lang="ru-RU" sz="2800" dirty="0" smtClean="0">
                <a:solidFill>
                  <a:srgbClr val="C00000"/>
                </a:solidFill>
              </a:rPr>
              <a:t>ритмами и </a:t>
            </a:r>
            <a:r>
              <a:rPr lang="ru-RU" sz="2800" dirty="0">
                <a:solidFill>
                  <a:srgbClr val="C00000"/>
                </a:solidFill>
              </a:rPr>
              <a:t>повторами, оно несет в себе конкретные образы, краски  доступно и интересно ребенку, что является основой для пробуждения и упрочнения и эмоционально-положительного отношения детей к нему.</a:t>
            </a:r>
            <a:br>
              <a:rPr lang="ru-RU" sz="2800" dirty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://www.coollady.ru/pic/0003/068/28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71538" y="5572140"/>
            <a:ext cx="7429584" cy="1285860"/>
          </a:xfrm>
          <a:prstGeom prst="rect">
            <a:avLst/>
          </a:prstGeom>
          <a:noFill/>
          <a:ln>
            <a:noFill/>
          </a:ln>
          <a:scene3d>
            <a:camera prst="perspectiveLeft"/>
            <a:lightRig rig="threePt" dir="t"/>
          </a:scene3d>
        </p:spPr>
      </p:pic>
    </p:spTree>
  </p:cSld>
  <p:clrMapOvr>
    <a:masterClrMapping/>
  </p:clrMapOvr>
  <p:transition spd="med" advTm="9907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71538" y="571480"/>
            <a:ext cx="764386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perspectiveHeroicExtremeRightFacing"/>
            <a:lightRig rig="threePt" dir="t"/>
          </a:scene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Приобщение детей к истокам народной культуре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проекта: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Познакомить детей  с малыми формами  фольклора: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</a:t>
            </a:r>
            <a:r>
              <a:rPr kumimoji="0" lang="ru-RU" sz="2000" i="0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тешками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песнями ,загадками,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сказками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Познакомить с народными игрушками ,играми.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Познакомить детей с культурой, бытом и ,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традициями своего народа.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img0.liveinternet.ru/images/attach/c/7/96/885/96885758_3215539_0_3f734_9c5f35c_XL.pn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42910" y="4286256"/>
            <a:ext cx="7215238" cy="1928826"/>
          </a:xfrm>
          <a:prstGeom prst="rect">
            <a:avLst/>
          </a:prstGeom>
          <a:noFill/>
          <a:ln>
            <a:noFill/>
          </a:ln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spd="med" advTm="9906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714620"/>
            <a:ext cx="7772400" cy="1500187"/>
          </a:xfrm>
          <a:scene3d>
            <a:camera prst="perspectiveContrastingLeftFacing"/>
            <a:lightRig rig="threePt" dir="t"/>
          </a:scene3d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Тип проекта: 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познавательно - творческий,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 групповой,</a:t>
            </a:r>
            <a:r>
              <a:rPr lang="ru-RU" sz="4000" dirty="0" smtClean="0">
                <a:solidFill>
                  <a:srgbClr val="FF0000"/>
                </a:solidFill>
              </a:rPr>
              <a:t> дети 4-7 </a:t>
            </a:r>
            <a:r>
              <a:rPr lang="ru-RU" sz="4000" dirty="0" smtClean="0">
                <a:solidFill>
                  <a:srgbClr val="FF0000"/>
                </a:solidFill>
              </a:rPr>
              <a:t>лет, </a:t>
            </a:r>
            <a:r>
              <a:rPr lang="ru-RU" sz="4000" dirty="0" smtClean="0">
                <a:solidFill>
                  <a:srgbClr val="FF0000"/>
                </a:solidFill>
              </a:rPr>
              <a:t>родители и воспитатели</a:t>
            </a:r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dirty="0" smtClean="0">
                <a:solidFill>
                  <a:srgbClr val="FF0000"/>
                </a:solidFill>
              </a:rPr>
              <a:t> среднесрочный</a:t>
            </a:r>
          </a:p>
        </p:txBody>
      </p:sp>
      <p:pic>
        <p:nvPicPr>
          <p:cNvPr id="4" name="Рисунок 3" descr="http://www.coollady.ru/pic/0003/068/28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4143380"/>
            <a:ext cx="8858280" cy="2500306"/>
          </a:xfrm>
          <a:prstGeom prst="rect">
            <a:avLst/>
          </a:prstGeom>
          <a:noFill/>
          <a:ln>
            <a:noFill/>
          </a:ln>
          <a:scene3d>
            <a:camera prst="perspectiveLeft"/>
            <a:lightRig rig="threePt" dir="t"/>
          </a:scene3d>
        </p:spPr>
      </p:pic>
    </p:spTree>
  </p:cSld>
  <p:clrMapOvr>
    <a:masterClrMapping/>
  </p:clrMapOvr>
  <p:transition spd="med" advTm="10204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3440114"/>
          </a:xfrm>
          <a:scene3d>
            <a:camera prst="perspectiveContrastingLeftFacing"/>
            <a:lightRig rig="threePt" dir="t"/>
          </a:scene3d>
        </p:spPr>
        <p:txBody>
          <a:bodyPr>
            <a:normAutofit fontScale="90000"/>
          </a:bodyPr>
          <a:lstStyle/>
          <a:p>
            <a:pPr fontAlgn="base"/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C00000"/>
                </a:solidFill>
              </a:rPr>
              <a:t>Предполагаемый </a:t>
            </a:r>
            <a:r>
              <a:rPr lang="ru-RU" sz="2800" b="1" dirty="0">
                <a:solidFill>
                  <a:srgbClr val="C00000"/>
                </a:solidFill>
              </a:rPr>
              <a:t>результат:</a:t>
            </a: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Сформированы представления о культуре своего народа, обычаях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Обогатился словарный запас, дети знают </a:t>
            </a:r>
            <a:r>
              <a:rPr lang="ru-RU" sz="2800" dirty="0" err="1" smtClean="0">
                <a:solidFill>
                  <a:srgbClr val="FF0000"/>
                </a:solidFill>
              </a:rPr>
              <a:t>потешки</a:t>
            </a:r>
            <a:r>
              <a:rPr lang="ru-RU" sz="2800" dirty="0" smtClean="0">
                <a:solidFill>
                  <a:srgbClr val="FF0000"/>
                </a:solidFill>
              </a:rPr>
              <a:t>, </a:t>
            </a:r>
            <a:r>
              <a:rPr lang="ru-RU" sz="2800" dirty="0" err="1" smtClean="0">
                <a:solidFill>
                  <a:srgbClr val="FF0000"/>
                </a:solidFill>
              </a:rPr>
              <a:t>заклички</a:t>
            </a:r>
            <a:r>
              <a:rPr lang="ru-RU" sz="2800" dirty="0" smtClean="0">
                <a:solidFill>
                  <a:srgbClr val="FF0000"/>
                </a:solidFill>
              </a:rPr>
              <a:t>, названия предметов быта, элементов русского костюма .</a:t>
            </a: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http://img0.liveinternet.ru/images/attach/c/7/96/885/96885758_3215539_0_3f734_9c5f35c_XL.pn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0034" y="4572008"/>
            <a:ext cx="8001056" cy="1928826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</p:spPr>
      </p:pic>
    </p:spTree>
  </p:cSld>
  <p:clrMapOvr>
    <a:masterClrMapping/>
  </p:clrMapOvr>
  <p:transition spd="med" advTm="13172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00438"/>
            <a:ext cx="8229600" cy="2571768"/>
          </a:xfrm>
          <a:scene3d>
            <a:camera prst="isometricOffAxis1Right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ru-RU" sz="2700" b="1" u="sng" dirty="0">
                <a:solidFill>
                  <a:srgbClr val="C00000"/>
                </a:solidFill>
              </a:rPr>
              <a:t>Основные формы работы с детьми:</a:t>
            </a:r>
            <a:r>
              <a:rPr lang="ru-RU" sz="2700" dirty="0">
                <a:solidFill>
                  <a:srgbClr val="C00000"/>
                </a:solidFill>
              </a:rPr>
              <a:t/>
            </a:r>
            <a:br>
              <a:rPr lang="ru-RU" sz="2700" dirty="0">
                <a:solidFill>
                  <a:srgbClr val="C00000"/>
                </a:solidFill>
              </a:rPr>
            </a:br>
            <a:r>
              <a:rPr lang="ru-RU" sz="2700" dirty="0">
                <a:solidFill>
                  <a:srgbClr val="C00000"/>
                </a:solidFill>
              </a:rPr>
              <a:t>Непосредственно-образовательная деятельность.</a:t>
            </a:r>
            <a:br>
              <a:rPr lang="ru-RU" sz="2700" dirty="0">
                <a:solidFill>
                  <a:srgbClr val="C00000"/>
                </a:solidFill>
              </a:rPr>
            </a:br>
            <a:r>
              <a:rPr lang="ru-RU" sz="2700" dirty="0">
                <a:solidFill>
                  <a:srgbClr val="C00000"/>
                </a:solidFill>
              </a:rPr>
              <a:t>Беседы, рассматривание картин, иллюстраций, наглядно-дидактического материала.</a:t>
            </a:r>
            <a:br>
              <a:rPr lang="ru-RU" sz="2700" dirty="0">
                <a:solidFill>
                  <a:srgbClr val="C00000"/>
                </a:solidFill>
              </a:rPr>
            </a:br>
            <a:r>
              <a:rPr lang="ru-RU" sz="2700" dirty="0">
                <a:solidFill>
                  <a:srgbClr val="C00000"/>
                </a:solidFill>
              </a:rPr>
              <a:t>Игры-забавы, подвижные, хороводные игры, игры-драматизации.</a:t>
            </a:r>
            <a:br>
              <a:rPr lang="ru-RU" sz="2700" dirty="0">
                <a:solidFill>
                  <a:srgbClr val="C00000"/>
                </a:solidFill>
              </a:rPr>
            </a:br>
            <a:r>
              <a:rPr lang="ru-RU" sz="2700" dirty="0">
                <a:solidFill>
                  <a:srgbClr val="C00000"/>
                </a:solidFill>
              </a:rPr>
              <a:t>Знакомство с художественной  </a:t>
            </a:r>
            <a:r>
              <a:rPr lang="ru-RU" sz="2700" dirty="0" smtClean="0">
                <a:solidFill>
                  <a:srgbClr val="C00000"/>
                </a:solidFill>
              </a:rPr>
              <a:t>литературой.</a:t>
            </a:r>
            <a:r>
              <a:rPr lang="ru-RU" sz="2700" dirty="0">
                <a:solidFill>
                  <a:srgbClr val="C00000"/>
                </a:solidFill>
              </a:rPr>
              <a:t/>
            </a:r>
            <a:br>
              <a:rPr lang="ru-RU" sz="2700" dirty="0">
                <a:solidFill>
                  <a:srgbClr val="C00000"/>
                </a:solidFill>
              </a:rPr>
            </a:br>
            <a:r>
              <a:rPr lang="ru-RU" sz="2700" dirty="0">
                <a:solidFill>
                  <a:srgbClr val="C00000"/>
                </a:solidFill>
              </a:rPr>
              <a:t> 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http://www.coollady.ru/pic/0003/068/28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85786" y="500043"/>
            <a:ext cx="8001056" cy="1500198"/>
          </a:xfrm>
          <a:prstGeom prst="rect">
            <a:avLst/>
          </a:prstGeom>
          <a:noFill/>
          <a:ln>
            <a:noFill/>
          </a:ln>
          <a:scene3d>
            <a:camera prst="perspectiveContrastingLeftFacing"/>
            <a:lightRig rig="threePt" dir="t"/>
          </a:scene3d>
        </p:spPr>
      </p:pic>
    </p:spTree>
  </p:cSld>
  <p:clrMapOvr>
    <a:masterClrMapping/>
  </p:clrMapOvr>
  <p:transition spd="med" advTm="8531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i="1" dirty="0" smtClean="0">
                <a:solidFill>
                  <a:srgbClr val="C00000"/>
                </a:solidFill>
              </a:rPr>
              <a:t>НОД «Знакомство с народной игрушкой- матрешкой</a:t>
            </a:r>
            <a:r>
              <a:rPr lang="ru-RU" sz="2800" b="1" i="1" dirty="0" smtClean="0">
                <a:solidFill>
                  <a:srgbClr val="C00000"/>
                </a:solidFill>
              </a:rPr>
              <a:t>»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User\Desktop\народная культ\DSCF426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714752"/>
            <a:ext cx="442915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LeftFacing"/>
            <a:lightRig rig="threePt" dir="t"/>
          </a:scene3d>
        </p:spPr>
      </p:pic>
      <p:pic>
        <p:nvPicPr>
          <p:cNvPr id="5" name="Рисунок 4" descr="C:\Users\User\Desktop\народная культ\DSCF426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571876"/>
            <a:ext cx="421484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  <p:pic>
        <p:nvPicPr>
          <p:cNvPr id="6" name="Рисунок 5" descr="C:\Users\User\Desktop\народная культ\DSCF427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1357298"/>
            <a:ext cx="371477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bliqueTopRight"/>
            <a:lightRig rig="threePt" dir="t"/>
          </a:scene3d>
        </p:spPr>
      </p:pic>
      <p:pic>
        <p:nvPicPr>
          <p:cNvPr id="7" name="Рисунок 6" descr="http://img0.liveinternet.ru/images/attach/c/7/96/885/96885758_3215539_0_3f734_9c5f35c_XL.png"/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279498" y="4993498"/>
            <a:ext cx="2800343" cy="92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img0.liveinternet.ru/images/attach/c/7/96/885/96885758_3215539_0_3f734_9c5f35c_XL.png"/>
          <p:cNvPicPr/>
          <p:nvPr/>
        </p:nvPicPr>
        <p:blipFill>
          <a:blip r:embed="rId6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214462" y="2857512"/>
            <a:ext cx="3429024" cy="100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Tm="7719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http://s47.radikal.ru/i118/1102/5f/d1923776680f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214282" y="2500306"/>
            <a:ext cx="3241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endParaRPr lang="ru-RU" sz="4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3000372"/>
            <a:ext cx="8734892" cy="769441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Экскурсия в музей русская изба      </a:t>
            </a:r>
            <a:endParaRPr lang="ru-RU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 advTm="6984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народная культ\DSCF96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643314"/>
            <a:ext cx="4357718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  <p:pic>
        <p:nvPicPr>
          <p:cNvPr id="3" name="Рисунок 2" descr="C:\Users\User\Desktop\DSCF96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728"/>
            <a:ext cx="2514255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  <p:pic>
        <p:nvPicPr>
          <p:cNvPr id="4" name="Рисунок 3" descr="C:\Users\User\Desktop\народная культ\DSCF961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714356"/>
            <a:ext cx="3714776" cy="264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1Right"/>
            <a:lightRig rig="threePt" dir="t"/>
          </a:scene3d>
        </p:spPr>
      </p:pic>
      <p:pic>
        <p:nvPicPr>
          <p:cNvPr id="5" name="Рисунок 4" descr="C:\Users\User\Desktop\народная культ\DSCF961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214290"/>
            <a:ext cx="335755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</p:spPr>
      </p:pic>
      <p:pic>
        <p:nvPicPr>
          <p:cNvPr id="6" name="Рисунок 5" descr="C:\Users\User\Desktop\DSCF961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2" y="3500438"/>
            <a:ext cx="421484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spd="med" advTm="7641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</TotalTime>
  <Words>71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Актуальность : Одним из наиболее важным средством эстетического воспитания и формирования активной познает традиции, обычаи, особенности своего народа, приобщается к его культуре .Народное творчество богато ритмами и повторами, оно несет в себе конкретные образы, краски  доступно и интересно ребенку, что является основой для пробуждения и упрочнения и эмоционально-положительного отношения детей к нему. </vt:lpstr>
      <vt:lpstr>Цель: Приобщение детей к истокам народной культуре.  Задачи проекта: Познакомить детей  с малыми формами  фольклора: Потешками, песнями ,загадками, сказками Познакомить с народными игрушками ,играми. Познакомить детей с культурой, бытом и , традициями своего народа.</vt:lpstr>
      <vt:lpstr>Слайд 4</vt:lpstr>
      <vt:lpstr>  Предполагаемый результат:  Сформированы представления о культуре своего народа, обычаях  Обогатился словарный запас, дети знают потешки, заклички, названия предметов быта, элементов русского костюма . </vt:lpstr>
      <vt:lpstr>Основные формы работы с детьми: Непосредственно-образовательная деятельность. Беседы, рассматривание картин, иллюстраций, наглядно-дидактического материала. Игры-забавы, подвижные, хороводные игры, игры-драматизации. Знакомство с художественной  литературой.     </vt:lpstr>
      <vt:lpstr>НОД «Знакомство с народной игрушкой- матрешкой»</vt:lpstr>
      <vt:lpstr> </vt:lpstr>
      <vt:lpstr>Слайд 9</vt:lpstr>
      <vt:lpstr>Знакомство с фольклором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«Воспитание детей дошкольного возраста средствами народной культуры»</dc:title>
  <dc:creator>User</dc:creator>
  <cp:lastModifiedBy>User</cp:lastModifiedBy>
  <cp:revision>25</cp:revision>
  <dcterms:created xsi:type="dcterms:W3CDTF">2016-10-29T12:34:57Z</dcterms:created>
  <dcterms:modified xsi:type="dcterms:W3CDTF">2016-11-01T12:19:05Z</dcterms:modified>
</cp:coreProperties>
</file>