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7" r:id="rId5"/>
    <p:sldId id="261" r:id="rId6"/>
    <p:sldId id="263" r:id="rId7"/>
    <p:sldId id="264" r:id="rId8"/>
    <p:sldId id="265" r:id="rId9"/>
    <p:sldId id="266" r:id="rId10"/>
    <p:sldId id="269" r:id="rId11"/>
    <p:sldId id="268" r:id="rId12"/>
    <p:sldId id="258" r:id="rId13"/>
    <p:sldId id="270"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4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t>02.09.2015</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02.09.2015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t>02.09.2015</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t>02.09.2015</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t>02.09.2015</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t>02.09.2015</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02.09.2015</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02.09.2015</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t>02.09.2015</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t>02.09.2015</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t>02.09.2015</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sz="3600" dirty="0" smtClean="0"/>
              <a:t>Литература и её роль в духовной жизни человека</a:t>
            </a:r>
            <a:endParaRPr lang="ru-RU" sz="3600"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34345425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700808"/>
            <a:ext cx="7834064" cy="3888432"/>
          </a:xfrm>
        </p:spPr>
        <p:txBody>
          <a:bodyPr/>
          <a:lstStyle/>
          <a:p>
            <a:r>
              <a:rPr lang="ru-RU" dirty="0" smtClean="0"/>
              <a:t>* Что из себя представляет данное произведение?</a:t>
            </a:r>
          </a:p>
          <a:p>
            <a:r>
              <a:rPr lang="ru-RU" dirty="0" smtClean="0"/>
              <a:t>* Почему, в каких условиях возникло?</a:t>
            </a:r>
          </a:p>
          <a:p>
            <a:r>
              <a:rPr lang="ru-RU" dirty="0" smtClean="0"/>
              <a:t>* Каким потребностям общества отвечало?</a:t>
            </a:r>
          </a:p>
          <a:p>
            <a:r>
              <a:rPr lang="ru-RU" dirty="0" smtClean="0"/>
              <a:t>* Как соотносится с творческим путем писателя, с движением литературы в целом?</a:t>
            </a:r>
          </a:p>
          <a:p>
            <a:r>
              <a:rPr lang="ru-RU" dirty="0" smtClean="0"/>
              <a:t>* Какое значение для общества и литературы имело и имеет?</a:t>
            </a:r>
            <a:endParaRPr lang="ru-RU" dirty="0"/>
          </a:p>
        </p:txBody>
      </p:sp>
      <p:sp>
        <p:nvSpPr>
          <p:cNvPr id="3" name="Заголовок 2"/>
          <p:cNvSpPr>
            <a:spLocks noGrp="1"/>
          </p:cNvSpPr>
          <p:nvPr>
            <p:ph type="title"/>
          </p:nvPr>
        </p:nvSpPr>
        <p:spPr>
          <a:xfrm>
            <a:off x="467544" y="260648"/>
            <a:ext cx="7853496" cy="1296144"/>
          </a:xfrm>
        </p:spPr>
        <p:txBody>
          <a:bodyPr/>
          <a:lstStyle/>
          <a:p>
            <a:r>
              <a:rPr lang="ru-RU" sz="3200" dirty="0" smtClean="0"/>
              <a:t>- На какие основные вопросы отвечает история литературы?</a:t>
            </a:r>
            <a:endParaRPr lang="ru-RU" sz="3200" dirty="0"/>
          </a:p>
        </p:txBody>
      </p:sp>
    </p:spTree>
    <p:extLst>
      <p:ext uri="{BB962C8B-B14F-4D97-AF65-F5344CB8AC3E}">
        <p14:creationId xmlns:p14="http://schemas.microsoft.com/office/powerpoint/2010/main" val="2325146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96752"/>
            <a:ext cx="7925504" cy="3384376"/>
          </a:xfrm>
        </p:spPr>
        <p:txBody>
          <a:bodyPr/>
          <a:lstStyle/>
          <a:p>
            <a:r>
              <a:rPr lang="ru-RU" sz="3200" dirty="0" smtClean="0"/>
              <a:t>- Почему для понимания каждого значительного произведения литературы важно знать имя автора и дату написания?</a:t>
            </a:r>
            <a:br>
              <a:rPr lang="ru-RU" sz="3200" dirty="0" smtClean="0"/>
            </a:br>
            <a:r>
              <a:rPr lang="ru-RU" sz="3200" dirty="0"/>
              <a:t/>
            </a:r>
            <a:br>
              <a:rPr lang="ru-RU" sz="3200" dirty="0"/>
            </a:br>
            <a:endParaRPr lang="ru-RU" sz="3200" dirty="0"/>
          </a:p>
        </p:txBody>
      </p:sp>
    </p:spTree>
    <p:extLst>
      <p:ext uri="{BB962C8B-B14F-4D97-AF65-F5344CB8AC3E}">
        <p14:creationId xmlns:p14="http://schemas.microsoft.com/office/powerpoint/2010/main" val="4871577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43608" y="2420888"/>
            <a:ext cx="6096000" cy="3657599"/>
          </a:xfrm>
        </p:spPr>
        <p:txBody>
          <a:bodyPr/>
          <a:lstStyle/>
          <a:p>
            <a:r>
              <a:rPr lang="ru-RU" dirty="0" smtClean="0"/>
              <a:t>* Былина «Садко»</a:t>
            </a:r>
          </a:p>
          <a:p>
            <a:r>
              <a:rPr lang="ru-RU" dirty="0" smtClean="0"/>
              <a:t>* «После бала» Л.Н. Толстого</a:t>
            </a:r>
          </a:p>
          <a:p>
            <a:r>
              <a:rPr lang="ru-RU" dirty="0" smtClean="0"/>
              <a:t>*»Бородино» М.Ю. Лермонтова</a:t>
            </a:r>
          </a:p>
          <a:p>
            <a:r>
              <a:rPr lang="ru-RU" dirty="0" smtClean="0"/>
              <a:t>* «Повесть о Петре и </a:t>
            </a:r>
            <a:r>
              <a:rPr lang="ru-RU" dirty="0" err="1" smtClean="0"/>
              <a:t>Февронии</a:t>
            </a:r>
            <a:r>
              <a:rPr lang="ru-RU" dirty="0" smtClean="0"/>
              <a:t> Муромских»</a:t>
            </a:r>
          </a:p>
          <a:p>
            <a:r>
              <a:rPr lang="ru-RU" dirty="0" smtClean="0"/>
              <a:t>* «Песнь о Вещем Олеге» А.С. Пушкина</a:t>
            </a:r>
          </a:p>
          <a:p>
            <a:r>
              <a:rPr lang="ru-RU" dirty="0" smtClean="0"/>
              <a:t>* «Песня о Соколе» М. Горького</a:t>
            </a:r>
          </a:p>
          <a:p>
            <a:endParaRPr lang="ru-RU" dirty="0"/>
          </a:p>
        </p:txBody>
      </p:sp>
      <p:sp>
        <p:nvSpPr>
          <p:cNvPr id="3" name="Заголовок 2"/>
          <p:cNvSpPr>
            <a:spLocks noGrp="1"/>
          </p:cNvSpPr>
          <p:nvPr>
            <p:ph type="title"/>
          </p:nvPr>
        </p:nvSpPr>
        <p:spPr>
          <a:xfrm>
            <a:off x="683568" y="908720"/>
            <a:ext cx="7637472" cy="1800200"/>
          </a:xfrm>
        </p:spPr>
        <p:txBody>
          <a:bodyPr/>
          <a:lstStyle/>
          <a:p>
            <a:r>
              <a:rPr lang="ru-RU" sz="3600" dirty="0" smtClean="0"/>
              <a:t>Расположите в хронологическом порядке следующие произведения:</a:t>
            </a:r>
            <a:endParaRPr lang="ru-RU" sz="3600" dirty="0"/>
          </a:p>
        </p:txBody>
      </p:sp>
    </p:spTree>
    <p:extLst>
      <p:ext uri="{BB962C8B-B14F-4D97-AF65-F5344CB8AC3E}">
        <p14:creationId xmlns:p14="http://schemas.microsoft.com/office/powerpoint/2010/main" val="32624552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15616" y="1916833"/>
            <a:ext cx="6168008" cy="3456384"/>
          </a:xfrm>
        </p:spPr>
        <p:txBody>
          <a:bodyPr/>
          <a:lstStyle/>
          <a:p>
            <a:r>
              <a:rPr lang="ru-RU" dirty="0" smtClean="0"/>
              <a:t>1.   Былина «Садко»</a:t>
            </a:r>
          </a:p>
          <a:p>
            <a:r>
              <a:rPr lang="ru-RU" dirty="0" smtClean="0"/>
              <a:t>2. «Повесть о Петре и </a:t>
            </a:r>
            <a:r>
              <a:rPr lang="ru-RU" dirty="0" err="1" smtClean="0"/>
              <a:t>Февронии</a:t>
            </a:r>
            <a:r>
              <a:rPr lang="ru-RU" dirty="0" smtClean="0"/>
              <a:t> Муромских»</a:t>
            </a:r>
          </a:p>
          <a:p>
            <a:r>
              <a:rPr lang="ru-RU" dirty="0" smtClean="0"/>
              <a:t>3. «Песнь о </a:t>
            </a:r>
            <a:r>
              <a:rPr lang="ru-RU" dirty="0"/>
              <a:t>В</a:t>
            </a:r>
            <a:r>
              <a:rPr lang="ru-RU" dirty="0" smtClean="0"/>
              <a:t>ещем Олеге» А.С. Пушкина </a:t>
            </a:r>
          </a:p>
          <a:p>
            <a:r>
              <a:rPr lang="ru-RU" dirty="0" smtClean="0"/>
              <a:t>4. «Бородино» М.Ю. Лермонтова</a:t>
            </a:r>
          </a:p>
          <a:p>
            <a:r>
              <a:rPr lang="ru-RU" dirty="0" smtClean="0"/>
              <a:t>5. «После бала» Л. Н. Толстого</a:t>
            </a:r>
          </a:p>
          <a:p>
            <a:r>
              <a:rPr lang="ru-RU" dirty="0" smtClean="0"/>
              <a:t>6. «Песня о Соколе» М. Горького</a:t>
            </a:r>
            <a:endParaRPr lang="ru-RU" dirty="0"/>
          </a:p>
        </p:txBody>
      </p:sp>
      <p:sp>
        <p:nvSpPr>
          <p:cNvPr id="3" name="Заголовок 2"/>
          <p:cNvSpPr>
            <a:spLocks noGrp="1"/>
          </p:cNvSpPr>
          <p:nvPr>
            <p:ph type="title"/>
          </p:nvPr>
        </p:nvSpPr>
        <p:spPr>
          <a:xfrm>
            <a:off x="683568" y="692696"/>
            <a:ext cx="7637472" cy="1224136"/>
          </a:xfrm>
        </p:spPr>
        <p:txBody>
          <a:bodyPr/>
          <a:lstStyle/>
          <a:p>
            <a:pPr algn="ctr"/>
            <a:r>
              <a:rPr lang="ru-RU" sz="2400" dirty="0" smtClean="0"/>
              <a:t>Проверьте себя</a:t>
            </a:r>
            <a:endParaRPr lang="ru-RU" sz="2400" dirty="0"/>
          </a:p>
        </p:txBody>
      </p:sp>
    </p:spTree>
    <p:extLst>
      <p:ext uri="{BB962C8B-B14F-4D97-AF65-F5344CB8AC3E}">
        <p14:creationId xmlns:p14="http://schemas.microsoft.com/office/powerpoint/2010/main" val="410864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340768"/>
            <a:ext cx="7565464" cy="3010272"/>
          </a:xfrm>
        </p:spPr>
        <p:txBody>
          <a:bodyPr/>
          <a:lstStyle/>
          <a:p>
            <a:r>
              <a:rPr lang="ru-RU" sz="2400" dirty="0" smtClean="0"/>
              <a:t>Говоря об истории русской литературы, мы приобщаемся к главному национальному богатству, так как великие произведения прошлого и настоящего, словно зеркало, отразили в себе исторический путь народа, становление его самосознания.</a:t>
            </a:r>
            <a:br>
              <a:rPr lang="ru-RU" sz="2400" dirty="0" smtClean="0"/>
            </a:br>
            <a:r>
              <a:rPr lang="ru-RU" sz="2400" dirty="0"/>
              <a:t/>
            </a:r>
            <a:br>
              <a:rPr lang="ru-RU" sz="2400" dirty="0"/>
            </a:br>
            <a:r>
              <a:rPr lang="ru-RU" sz="2400" dirty="0" smtClean="0"/>
              <a:t>Обратимся к учебнику: литература -9, стр.4.</a:t>
            </a:r>
            <a:endParaRPr lang="ru-RU" sz="2400" dirty="0"/>
          </a:p>
        </p:txBody>
      </p:sp>
    </p:spTree>
    <p:extLst>
      <p:ext uri="{BB962C8B-B14F-4D97-AF65-F5344CB8AC3E}">
        <p14:creationId xmlns:p14="http://schemas.microsoft.com/office/powerpoint/2010/main" val="3201758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548680"/>
            <a:ext cx="7978080" cy="4464495"/>
          </a:xfrm>
        </p:spPr>
        <p:txBody>
          <a:bodyPr>
            <a:noAutofit/>
          </a:bodyPr>
          <a:lstStyle/>
          <a:p>
            <a:endParaRPr lang="ru-RU" sz="2400" dirty="0" smtClean="0"/>
          </a:p>
          <a:p>
            <a:endParaRPr lang="ru-RU" sz="2400" dirty="0"/>
          </a:p>
          <a:p>
            <a:endParaRPr lang="ru-RU" sz="2400" dirty="0" smtClean="0"/>
          </a:p>
          <a:p>
            <a:r>
              <a:rPr lang="ru-RU" sz="2400" dirty="0" smtClean="0"/>
              <a:t>Словесность как вид искусства существует на Земле столько же, сколько существует на ней человечество. На протяжении тысячелетий люди создавали культурные ценности, среди которых важное место занимали разные виды искусства. Может показаться, что развитие человеческой культуры сходно с постепенным восхождением на высокую гору: от примитивных орудий труда люди шли к высоким технологиям, языческие обряды сменялись созданием театральных действ, на месте холодных землянок появлялись удобные дома… Менялись представления людей об окружающем мире, менялось и искусство.</a:t>
            </a:r>
            <a:endParaRPr lang="ru-RU" sz="2400" dirty="0"/>
          </a:p>
        </p:txBody>
      </p:sp>
      <p:sp>
        <p:nvSpPr>
          <p:cNvPr id="3" name="Заголовок 2"/>
          <p:cNvSpPr>
            <a:spLocks noGrp="1"/>
          </p:cNvSpPr>
          <p:nvPr>
            <p:ph type="title"/>
          </p:nvPr>
        </p:nvSpPr>
        <p:spPr>
          <a:xfrm>
            <a:off x="179512" y="5517232"/>
            <a:ext cx="8141528" cy="1224136"/>
          </a:xfrm>
        </p:spPr>
        <p:txBody>
          <a:bodyPr/>
          <a:lstStyle/>
          <a:p>
            <a:endParaRPr lang="ru-RU" sz="2800" dirty="0"/>
          </a:p>
        </p:txBody>
      </p:sp>
    </p:spTree>
    <p:extLst>
      <p:ext uri="{BB962C8B-B14F-4D97-AF65-F5344CB8AC3E}">
        <p14:creationId xmlns:p14="http://schemas.microsoft.com/office/powerpoint/2010/main" val="84724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620688"/>
            <a:ext cx="7618040" cy="5112567"/>
          </a:xfrm>
        </p:spPr>
        <p:txBody>
          <a:bodyPr/>
          <a:lstStyle/>
          <a:p>
            <a:r>
              <a:rPr lang="ru-RU" sz="3600" dirty="0" smtClean="0"/>
              <a:t>Внутри каждой цивилизации действует своя закономерность культурного развития, своя национальная традиция, имеются свои стадии развития. Поступательное развитие литературы внутри цивилизации называется </a:t>
            </a:r>
            <a:r>
              <a:rPr lang="ru-RU" sz="3600" b="1" dirty="0" smtClean="0"/>
              <a:t>литературным процессом</a:t>
            </a:r>
            <a:r>
              <a:rPr lang="ru-RU" dirty="0" smtClean="0"/>
              <a:t>.</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6328343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5868144" y="1844824"/>
            <a:ext cx="3168352" cy="4320479"/>
          </a:xfrm>
        </p:spPr>
        <p:txBody>
          <a:bodyPr/>
          <a:lstStyle/>
          <a:p>
            <a:r>
              <a:rPr lang="ru-RU" sz="2000" dirty="0" smtClean="0"/>
              <a:t>Фольклор</a:t>
            </a:r>
            <a:r>
              <a:rPr lang="ru-RU" dirty="0" smtClean="0"/>
              <a:t> – устное народное творчество, возникшее в </a:t>
            </a:r>
            <a:r>
              <a:rPr lang="ru-RU" u="sng" dirty="0" err="1" smtClean="0"/>
              <a:t>долитературный</a:t>
            </a:r>
            <a:r>
              <a:rPr lang="ru-RU" dirty="0" smtClean="0"/>
              <a:t> период, оказавшее значительное влияние на формирование литературы.</a:t>
            </a:r>
            <a:endParaRPr lang="ru-RU" dirty="0"/>
          </a:p>
        </p:txBody>
      </p:sp>
      <p:sp>
        <p:nvSpPr>
          <p:cNvPr id="4" name="Заголовок 3"/>
          <p:cNvSpPr>
            <a:spLocks noGrp="1"/>
          </p:cNvSpPr>
          <p:nvPr>
            <p:ph type="title"/>
          </p:nvPr>
        </p:nvSpPr>
        <p:spPr>
          <a:xfrm>
            <a:off x="755576" y="332656"/>
            <a:ext cx="7565464" cy="1008112"/>
          </a:xfrm>
        </p:spPr>
        <p:txBody>
          <a:bodyPr/>
          <a:lstStyle/>
          <a:p>
            <a:pPr algn="ctr"/>
            <a:r>
              <a:rPr lang="ru-RU" sz="3200" dirty="0" smtClean="0"/>
              <a:t>Устное народное творчество</a:t>
            </a:r>
            <a:endParaRPr lang="ru-RU" sz="32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10" y="1772816"/>
            <a:ext cx="5664629"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1900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766436216"/>
              </p:ext>
            </p:extLst>
          </p:nvPr>
        </p:nvGraphicFramePr>
        <p:xfrm>
          <a:off x="899592" y="3645024"/>
          <a:ext cx="7259268" cy="2347456"/>
        </p:xfrm>
        <a:graphic>
          <a:graphicData uri="http://schemas.openxmlformats.org/drawingml/2006/table">
            <a:tbl>
              <a:tblPr firstRow="1" bandRow="1">
                <a:tableStyleId>{5C22544A-7EE6-4342-B048-85BDC9FD1C3A}</a:tableStyleId>
              </a:tblPr>
              <a:tblGrid>
                <a:gridCol w="1814817"/>
                <a:gridCol w="1814817"/>
                <a:gridCol w="1814817"/>
                <a:gridCol w="1814817"/>
              </a:tblGrid>
              <a:tr h="586864">
                <a:tc>
                  <a:txBody>
                    <a:bodyPr/>
                    <a:lstStyle/>
                    <a:p>
                      <a:r>
                        <a:rPr lang="ru-RU" dirty="0" smtClean="0"/>
                        <a:t>Фольклор</a:t>
                      </a:r>
                      <a:endParaRPr lang="ru-RU" dirty="0"/>
                    </a:p>
                  </a:txBody>
                  <a:tcPr/>
                </a:tc>
                <a:tc>
                  <a:txBody>
                    <a:bodyPr/>
                    <a:lstStyle/>
                    <a:p>
                      <a:r>
                        <a:rPr lang="ru-RU" dirty="0" smtClean="0"/>
                        <a:t>Эпос</a:t>
                      </a:r>
                      <a:endParaRPr lang="ru-RU" dirty="0"/>
                    </a:p>
                  </a:txBody>
                  <a:tcPr/>
                </a:tc>
                <a:tc>
                  <a:txBody>
                    <a:bodyPr/>
                    <a:lstStyle/>
                    <a:p>
                      <a:r>
                        <a:rPr lang="ru-RU" dirty="0" smtClean="0"/>
                        <a:t>Лирика</a:t>
                      </a:r>
                      <a:endParaRPr lang="ru-RU" dirty="0"/>
                    </a:p>
                  </a:txBody>
                  <a:tcPr/>
                </a:tc>
                <a:tc>
                  <a:txBody>
                    <a:bodyPr/>
                    <a:lstStyle/>
                    <a:p>
                      <a:r>
                        <a:rPr lang="ru-RU" dirty="0" smtClean="0"/>
                        <a:t>Драма</a:t>
                      </a:r>
                      <a:endParaRPr lang="ru-RU" dirty="0"/>
                    </a:p>
                  </a:txBody>
                  <a:tcPr/>
                </a:tc>
              </a:tr>
              <a:tr h="586864">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86864">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86864">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
        <p:nvSpPr>
          <p:cNvPr id="3" name="Заголовок 2"/>
          <p:cNvSpPr>
            <a:spLocks noGrp="1"/>
          </p:cNvSpPr>
          <p:nvPr>
            <p:ph type="title"/>
          </p:nvPr>
        </p:nvSpPr>
        <p:spPr>
          <a:xfrm>
            <a:off x="179512" y="0"/>
            <a:ext cx="8141528" cy="3501008"/>
          </a:xfrm>
        </p:spPr>
        <p:txBody>
          <a:bodyPr/>
          <a:lstStyle/>
          <a:p>
            <a:r>
              <a:rPr lang="ru-RU" sz="3600" dirty="0" smtClean="0"/>
              <a:t>Жанры: </a:t>
            </a:r>
            <a:r>
              <a:rPr lang="ru-RU" sz="3200" dirty="0" smtClean="0"/>
              <a:t>трагедия, рассказ, лирическая песня, былина, пословица, комедия, лирическое стихотворение, сказка, роман, историческая песня, загадка.</a:t>
            </a:r>
            <a:br>
              <a:rPr lang="ru-RU" sz="3200" dirty="0" smtClean="0"/>
            </a:br>
            <a:r>
              <a:rPr lang="ru-RU" sz="3200" dirty="0"/>
              <a:t/>
            </a:r>
            <a:br>
              <a:rPr lang="ru-RU" sz="3200" dirty="0"/>
            </a:br>
            <a:r>
              <a:rPr lang="ru-RU" sz="3200" dirty="0" smtClean="0"/>
              <a:t>	- Распределите жанры в таблице</a:t>
            </a:r>
            <a:endParaRPr lang="ru-RU" sz="3200" dirty="0"/>
          </a:p>
        </p:txBody>
      </p:sp>
    </p:spTree>
    <p:extLst>
      <p:ext uri="{BB962C8B-B14F-4D97-AF65-F5344CB8AC3E}">
        <p14:creationId xmlns:p14="http://schemas.microsoft.com/office/powerpoint/2010/main" val="2587425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656650461"/>
              </p:ext>
            </p:extLst>
          </p:nvPr>
        </p:nvGraphicFramePr>
        <p:xfrm>
          <a:off x="1259633" y="1916833"/>
          <a:ext cx="6168280" cy="3456385"/>
        </p:xfrm>
        <a:graphic>
          <a:graphicData uri="http://schemas.openxmlformats.org/drawingml/2006/table">
            <a:tbl>
              <a:tblPr firstRow="1" bandRow="1">
                <a:tableStyleId>{5C22544A-7EE6-4342-B048-85BDC9FD1C3A}</a:tableStyleId>
              </a:tblPr>
              <a:tblGrid>
                <a:gridCol w="1542070"/>
                <a:gridCol w="1542070"/>
                <a:gridCol w="1542070"/>
                <a:gridCol w="1542070"/>
              </a:tblGrid>
              <a:tr h="376030">
                <a:tc>
                  <a:txBody>
                    <a:bodyPr/>
                    <a:lstStyle/>
                    <a:p>
                      <a:r>
                        <a:rPr lang="ru-RU" dirty="0" smtClean="0"/>
                        <a:t>фольклор</a:t>
                      </a:r>
                      <a:endParaRPr lang="ru-RU" dirty="0"/>
                    </a:p>
                  </a:txBody>
                  <a:tcPr/>
                </a:tc>
                <a:tc>
                  <a:txBody>
                    <a:bodyPr/>
                    <a:lstStyle/>
                    <a:p>
                      <a:r>
                        <a:rPr lang="ru-RU" dirty="0" smtClean="0"/>
                        <a:t>эпос</a:t>
                      </a:r>
                      <a:endParaRPr lang="ru-RU" dirty="0"/>
                    </a:p>
                  </a:txBody>
                  <a:tcPr/>
                </a:tc>
                <a:tc>
                  <a:txBody>
                    <a:bodyPr/>
                    <a:lstStyle/>
                    <a:p>
                      <a:r>
                        <a:rPr lang="ru-RU" dirty="0" smtClean="0"/>
                        <a:t>лирика</a:t>
                      </a:r>
                      <a:endParaRPr lang="ru-RU" dirty="0"/>
                    </a:p>
                  </a:txBody>
                  <a:tcPr/>
                </a:tc>
                <a:tc>
                  <a:txBody>
                    <a:bodyPr/>
                    <a:lstStyle/>
                    <a:p>
                      <a:r>
                        <a:rPr lang="ru-RU" dirty="0" smtClean="0"/>
                        <a:t>драма</a:t>
                      </a:r>
                      <a:endParaRPr lang="ru-RU" dirty="0"/>
                    </a:p>
                  </a:txBody>
                  <a:tcPr/>
                </a:tc>
              </a:tr>
              <a:tr h="927197">
                <a:tc>
                  <a:txBody>
                    <a:bodyPr/>
                    <a:lstStyle/>
                    <a:p>
                      <a:r>
                        <a:rPr lang="ru-RU" dirty="0" smtClean="0"/>
                        <a:t>лирическая песня</a:t>
                      </a:r>
                      <a:endParaRPr lang="ru-RU" dirty="0"/>
                    </a:p>
                  </a:txBody>
                  <a:tcPr/>
                </a:tc>
                <a:tc>
                  <a:txBody>
                    <a:bodyPr/>
                    <a:lstStyle/>
                    <a:p>
                      <a:r>
                        <a:rPr lang="ru-RU" dirty="0" smtClean="0"/>
                        <a:t>рассказ</a:t>
                      </a:r>
                      <a:endParaRPr lang="ru-RU" dirty="0"/>
                    </a:p>
                  </a:txBody>
                  <a:tcPr/>
                </a:tc>
                <a:tc>
                  <a:txBody>
                    <a:bodyPr/>
                    <a:lstStyle/>
                    <a:p>
                      <a:r>
                        <a:rPr lang="ru-RU" dirty="0" smtClean="0"/>
                        <a:t>лирическое</a:t>
                      </a:r>
                      <a:r>
                        <a:rPr lang="ru-RU" baseline="0" dirty="0" smtClean="0"/>
                        <a:t> стихотворение</a:t>
                      </a:r>
                      <a:endParaRPr lang="ru-RU" dirty="0"/>
                    </a:p>
                  </a:txBody>
                  <a:tcPr/>
                </a:tc>
                <a:tc>
                  <a:txBody>
                    <a:bodyPr/>
                    <a:lstStyle/>
                    <a:p>
                      <a:r>
                        <a:rPr lang="ru-RU" dirty="0" smtClean="0"/>
                        <a:t>трагедия</a:t>
                      </a:r>
                      <a:endParaRPr lang="ru-RU" dirty="0"/>
                    </a:p>
                  </a:txBody>
                  <a:tcPr/>
                </a:tc>
              </a:tr>
              <a:tr h="376030">
                <a:tc>
                  <a:txBody>
                    <a:bodyPr/>
                    <a:lstStyle/>
                    <a:p>
                      <a:r>
                        <a:rPr lang="ru-RU" dirty="0" smtClean="0"/>
                        <a:t>былина</a:t>
                      </a:r>
                      <a:endParaRPr lang="ru-RU" dirty="0"/>
                    </a:p>
                  </a:txBody>
                  <a:tcPr/>
                </a:tc>
                <a:tc>
                  <a:txBody>
                    <a:bodyPr/>
                    <a:lstStyle/>
                    <a:p>
                      <a:r>
                        <a:rPr lang="ru-RU" dirty="0" smtClean="0"/>
                        <a:t>роман</a:t>
                      </a:r>
                      <a:endParaRPr lang="ru-RU" dirty="0"/>
                    </a:p>
                  </a:txBody>
                  <a:tcPr/>
                </a:tc>
                <a:tc>
                  <a:txBody>
                    <a:bodyPr/>
                    <a:lstStyle/>
                    <a:p>
                      <a:endParaRPr lang="ru-RU"/>
                    </a:p>
                  </a:txBody>
                  <a:tcPr/>
                </a:tc>
                <a:tc>
                  <a:txBody>
                    <a:bodyPr/>
                    <a:lstStyle/>
                    <a:p>
                      <a:r>
                        <a:rPr lang="ru-RU" dirty="0" smtClean="0"/>
                        <a:t>комедия</a:t>
                      </a:r>
                      <a:endParaRPr lang="ru-RU" dirty="0"/>
                    </a:p>
                  </a:txBody>
                  <a:tcPr/>
                </a:tc>
              </a:tr>
              <a:tr h="376030">
                <a:tc>
                  <a:txBody>
                    <a:bodyPr/>
                    <a:lstStyle/>
                    <a:p>
                      <a:r>
                        <a:rPr lang="ru-RU" dirty="0" smtClean="0"/>
                        <a:t>пословица</a:t>
                      </a:r>
                      <a:endParaRPr lang="ru-RU" dirty="0"/>
                    </a:p>
                  </a:txBody>
                  <a:tcPr/>
                </a:tc>
                <a:tc>
                  <a:txBody>
                    <a:bodyPr/>
                    <a:lstStyle/>
                    <a:p>
                      <a:endParaRPr lang="ru-RU"/>
                    </a:p>
                  </a:txBody>
                  <a:tcPr/>
                </a:tc>
                <a:tc>
                  <a:txBody>
                    <a:bodyPr/>
                    <a:lstStyle/>
                    <a:p>
                      <a:endParaRPr lang="ru-RU"/>
                    </a:p>
                  </a:txBody>
                  <a:tcPr/>
                </a:tc>
                <a:tc>
                  <a:txBody>
                    <a:bodyPr/>
                    <a:lstStyle/>
                    <a:p>
                      <a:endParaRPr lang="ru-RU"/>
                    </a:p>
                  </a:txBody>
                  <a:tcPr/>
                </a:tc>
              </a:tr>
              <a:tr h="376030">
                <a:tc>
                  <a:txBody>
                    <a:bodyPr/>
                    <a:lstStyle/>
                    <a:p>
                      <a:r>
                        <a:rPr lang="ru-RU" dirty="0" smtClean="0"/>
                        <a:t>сказка</a:t>
                      </a:r>
                      <a:endParaRPr lang="ru-RU" dirty="0"/>
                    </a:p>
                  </a:txBody>
                  <a:tcPr/>
                </a:tc>
                <a:tc>
                  <a:txBody>
                    <a:bodyPr/>
                    <a:lstStyle/>
                    <a:p>
                      <a:endParaRPr lang="ru-RU"/>
                    </a:p>
                  </a:txBody>
                  <a:tcPr/>
                </a:tc>
                <a:tc>
                  <a:txBody>
                    <a:bodyPr/>
                    <a:lstStyle/>
                    <a:p>
                      <a:endParaRPr lang="ru-RU"/>
                    </a:p>
                  </a:txBody>
                  <a:tcPr/>
                </a:tc>
                <a:tc>
                  <a:txBody>
                    <a:bodyPr/>
                    <a:lstStyle/>
                    <a:p>
                      <a:endParaRPr lang="ru-RU"/>
                    </a:p>
                  </a:txBody>
                  <a:tcPr/>
                </a:tc>
              </a:tr>
              <a:tr h="649038">
                <a:tc>
                  <a:txBody>
                    <a:bodyPr/>
                    <a:lstStyle/>
                    <a:p>
                      <a:r>
                        <a:rPr lang="ru-RU" dirty="0" smtClean="0"/>
                        <a:t>Историческая песня</a:t>
                      </a:r>
                      <a:endParaRPr lang="ru-RU" dirty="0"/>
                    </a:p>
                  </a:txBody>
                  <a:tcPr/>
                </a:tc>
                <a:tc>
                  <a:txBody>
                    <a:bodyPr/>
                    <a:lstStyle/>
                    <a:p>
                      <a:endParaRPr lang="ru-RU"/>
                    </a:p>
                  </a:txBody>
                  <a:tcPr/>
                </a:tc>
                <a:tc>
                  <a:txBody>
                    <a:bodyPr/>
                    <a:lstStyle/>
                    <a:p>
                      <a:endParaRPr lang="ru-RU"/>
                    </a:p>
                  </a:txBody>
                  <a:tcPr/>
                </a:tc>
                <a:tc>
                  <a:txBody>
                    <a:bodyPr/>
                    <a:lstStyle/>
                    <a:p>
                      <a:endParaRPr lang="ru-RU"/>
                    </a:p>
                  </a:txBody>
                  <a:tcPr/>
                </a:tc>
              </a:tr>
              <a:tr h="376030">
                <a:tc>
                  <a:txBody>
                    <a:bodyPr/>
                    <a:lstStyle/>
                    <a:p>
                      <a:r>
                        <a:rPr lang="ru-RU" dirty="0" smtClean="0"/>
                        <a:t>загадка</a:t>
                      </a:r>
                      <a:endParaRPr lang="ru-RU" dirty="0"/>
                    </a:p>
                  </a:txBody>
                  <a:tcPr/>
                </a:tc>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
        <p:nvSpPr>
          <p:cNvPr id="3" name="Заголовок 2"/>
          <p:cNvSpPr>
            <a:spLocks noGrp="1"/>
          </p:cNvSpPr>
          <p:nvPr>
            <p:ph type="title"/>
          </p:nvPr>
        </p:nvSpPr>
        <p:spPr>
          <a:xfrm>
            <a:off x="755576" y="692696"/>
            <a:ext cx="7565464" cy="1080120"/>
          </a:xfrm>
        </p:spPr>
        <p:txBody>
          <a:bodyPr/>
          <a:lstStyle/>
          <a:p>
            <a:pPr algn="ctr"/>
            <a:r>
              <a:rPr lang="ru-RU" sz="3200" dirty="0" smtClean="0"/>
              <a:t>Проверь себя</a:t>
            </a:r>
            <a:endParaRPr lang="ru-RU" sz="3200" dirty="0"/>
          </a:p>
        </p:txBody>
      </p:sp>
    </p:spTree>
    <p:extLst>
      <p:ext uri="{BB962C8B-B14F-4D97-AF65-F5344CB8AC3E}">
        <p14:creationId xmlns:p14="http://schemas.microsoft.com/office/powerpoint/2010/main" val="289725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1052736"/>
            <a:ext cx="7560840" cy="4737719"/>
          </a:xfrm>
        </p:spPr>
        <p:txBody>
          <a:bodyPr/>
          <a:lstStyle/>
          <a:p>
            <a:r>
              <a:rPr lang="ru-RU" dirty="0" smtClean="0"/>
              <a:t>- Какие фольклорные жанры сегодня являются архаичными, а какие – живые?</a:t>
            </a:r>
          </a:p>
          <a:p>
            <a:r>
              <a:rPr lang="ru-RU" dirty="0" smtClean="0"/>
              <a:t>- Из каких жанров устного народного творчества сформировались отдельные литературные жанры? Установите возможные параллели.</a:t>
            </a:r>
          </a:p>
          <a:p>
            <a:endParaRPr lang="ru-RU"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24640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87624" y="2276872"/>
            <a:ext cx="6912768" cy="3657599"/>
          </a:xfrm>
        </p:spPr>
        <p:txBody>
          <a:bodyPr/>
          <a:lstStyle/>
          <a:p>
            <a:r>
              <a:rPr lang="ru-RU" dirty="0" smtClean="0"/>
              <a:t>1. Размах и величие изображаемых событий, гиперболизация образов, характеров (в сказках и былинах).</a:t>
            </a:r>
          </a:p>
          <a:p>
            <a:r>
              <a:rPr lang="ru-RU" dirty="0" smtClean="0"/>
              <a:t>2. Поэтика повтора (повторение тем, сюжетов, эпизодов, реплик, речевых оборотов), экспрессивная тавтология («думу думать»).</a:t>
            </a:r>
          </a:p>
          <a:p>
            <a:r>
              <a:rPr lang="ru-RU" dirty="0" smtClean="0"/>
              <a:t>3. Наличие постоянных эпитетов.</a:t>
            </a:r>
          </a:p>
          <a:p>
            <a:r>
              <a:rPr lang="ru-RU" dirty="0" smtClean="0"/>
              <a:t>4. Использование традиционных сравнений и символов, психологический параллелизм.</a:t>
            </a:r>
          </a:p>
          <a:p>
            <a:endParaRPr lang="ru-RU" dirty="0" smtClean="0"/>
          </a:p>
          <a:p>
            <a:endParaRPr lang="ru-RU" dirty="0"/>
          </a:p>
        </p:txBody>
      </p:sp>
      <p:sp>
        <p:nvSpPr>
          <p:cNvPr id="3" name="Заголовок 2"/>
          <p:cNvSpPr>
            <a:spLocks noGrp="1"/>
          </p:cNvSpPr>
          <p:nvPr>
            <p:ph type="title"/>
          </p:nvPr>
        </p:nvSpPr>
        <p:spPr>
          <a:xfrm>
            <a:off x="683568" y="620688"/>
            <a:ext cx="7637472" cy="1152128"/>
          </a:xfrm>
        </p:spPr>
        <p:txBody>
          <a:bodyPr/>
          <a:lstStyle/>
          <a:p>
            <a:pPr algn="ctr"/>
            <a:r>
              <a:rPr lang="ru-RU" sz="3200" dirty="0" smtClean="0"/>
              <a:t>Поэтика фольклора</a:t>
            </a:r>
            <a:endParaRPr lang="ru-RU" sz="3200" dirty="0"/>
          </a:p>
        </p:txBody>
      </p:sp>
    </p:spTree>
    <p:extLst>
      <p:ext uri="{BB962C8B-B14F-4D97-AF65-F5344CB8AC3E}">
        <p14:creationId xmlns:p14="http://schemas.microsoft.com/office/powerpoint/2010/main" val="1140931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7975848" cy="5040560"/>
          </a:xfrm>
        </p:spPr>
        <p:txBody>
          <a:bodyPr/>
          <a:lstStyle/>
          <a:p>
            <a:r>
              <a:rPr lang="ru-RU" sz="2400" dirty="0" smtClean="0"/>
              <a:t>В прошлом существовали древнекитайская, древнеегипетская, античная литературы, но они развивались сами по себе, не образуя единого художественного процесса. Внутри каждой из этих литератур появлялись подлинные художественные шедевры, которыми по праву гордится всё человечество, но эти шедевры остаются достоянием отдельных национальных литератур. </a:t>
            </a:r>
            <a:r>
              <a:rPr lang="ru-RU" sz="2400" u="sng" dirty="0" smtClean="0"/>
              <a:t>Мировая литература</a:t>
            </a:r>
            <a:r>
              <a:rPr lang="ru-RU" sz="2400" dirty="0" smtClean="0"/>
              <a:t> начала складываться лишь тогда, когда стали появляться произведения, выходящие за пределы своей национальной традиции, оказывающие влияние на читателей и писателей народов, говорящих на другом языке.</a:t>
            </a:r>
            <a:endParaRPr lang="ru-RU" sz="2400" dirty="0"/>
          </a:p>
        </p:txBody>
      </p:sp>
    </p:spTree>
    <p:extLst>
      <p:ext uri="{BB962C8B-B14F-4D97-AF65-F5344CB8AC3E}">
        <p14:creationId xmlns:p14="http://schemas.microsoft.com/office/powerpoint/2010/main" val="9000166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94</TotalTime>
  <Words>580</Words>
  <Application>Microsoft Office PowerPoint</Application>
  <PresentationFormat>Экран (4:3)</PresentationFormat>
  <Paragraphs>59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Базовая</vt:lpstr>
      <vt:lpstr>Литература и её роль в духовной жизни человека</vt:lpstr>
      <vt:lpstr>Презентация PowerPoint</vt:lpstr>
      <vt:lpstr>Презентация PowerPoint</vt:lpstr>
      <vt:lpstr>Устное народное творчество</vt:lpstr>
      <vt:lpstr>Жанры: трагедия, рассказ, лирическая песня, былина, пословица, комедия, лирическое стихотворение, сказка, роман, историческая песня, загадка.   - Распределите жанры в таблице</vt:lpstr>
      <vt:lpstr>Проверь себя</vt:lpstr>
      <vt:lpstr>Презентация PowerPoint</vt:lpstr>
      <vt:lpstr>Поэтика фольклора</vt:lpstr>
      <vt:lpstr>В прошлом существовали древнекитайская, древнеегипетская, античная литературы, но они развивались сами по себе, не образуя единого художественного процесса. Внутри каждой из этих литератур появлялись подлинные художественные шедевры, которыми по праву гордится всё человечество, но эти шедевры остаются достоянием отдельных национальных литератур. Мировая литература начала складываться лишь тогда, когда стали появляться произведения, выходящие за пределы своей национальной традиции, оказывающие влияние на читателей и писателей народов, говорящих на другом языке.</vt:lpstr>
      <vt:lpstr>- На какие основные вопросы отвечает история литературы?</vt:lpstr>
      <vt:lpstr>- Почему для понимания каждого значительного произведения литературы важно знать имя автора и дату написания?  </vt:lpstr>
      <vt:lpstr>Расположите в хронологическом порядке следующие произведения:</vt:lpstr>
      <vt:lpstr>Проверьте себя</vt:lpstr>
      <vt:lpstr>Говоря об истории русской литературы, мы приобщаемся к главному национальному богатству, так как великие произведения прошлого и настоящего, словно зеркало, отразили в себе исторический путь народа, становление его самосознания.  Обратимся к учебнику: литература -9, стр.4.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Литература и её роль в духовной жизни человека</dc:title>
  <dc:creator>Александр Дубовицкий</dc:creator>
  <cp:lastModifiedBy>Алекс</cp:lastModifiedBy>
  <cp:revision>11</cp:revision>
  <dcterms:created xsi:type="dcterms:W3CDTF">2015-09-02T10:46:31Z</dcterms:created>
  <dcterms:modified xsi:type="dcterms:W3CDTF">2015-09-02T12:37:11Z</dcterms:modified>
</cp:coreProperties>
</file>