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8"/>
  </p:notesMasterIdLst>
  <p:sldIdLst>
    <p:sldId id="354" r:id="rId2"/>
    <p:sldId id="377" r:id="rId3"/>
    <p:sldId id="383" r:id="rId4"/>
    <p:sldId id="379" r:id="rId5"/>
    <p:sldId id="372" r:id="rId6"/>
    <p:sldId id="373" r:id="rId7"/>
    <p:sldId id="374" r:id="rId8"/>
    <p:sldId id="376" r:id="rId9"/>
    <p:sldId id="382" r:id="rId10"/>
    <p:sldId id="378" r:id="rId11"/>
    <p:sldId id="380" r:id="rId12"/>
    <p:sldId id="366" r:id="rId13"/>
    <p:sldId id="338" r:id="rId14"/>
    <p:sldId id="361" r:id="rId15"/>
    <p:sldId id="381" r:id="rId16"/>
    <p:sldId id="3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80"/>
    <a:srgbClr val="008000"/>
    <a:srgbClr val="FFFFCC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909" autoAdjust="0"/>
  </p:normalViewPr>
  <p:slideViewPr>
    <p:cSldViewPr>
      <p:cViewPr>
        <p:scale>
          <a:sx n="59" d="100"/>
          <a:sy n="59" d="100"/>
        </p:scale>
        <p:origin x="-81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04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F76B5-0E55-4B02-9DB2-DAAEC9170785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EB7A3-0050-4C2A-ADE0-6C9794AA1B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3170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EB7A3-0050-4C2A-ADE0-6C9794AA1B53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7A8AD-2C8A-4CF5-A322-10F325AE2138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6B915-3367-46E3-BFBA-10521D8A6BD4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05F6-F047-4451-A6C3-590FA43A624C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B5E6-5005-47C6-A608-F8E59216BB0F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E4BC-F512-42EB-BD3F-AE2A07F53C47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B75FB-D0C7-4FB5-9680-4C7FCA96660C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1BAEC-0FDA-4975-B98C-E68F2507890A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90F3-6CA5-40E4-A951-F142F8EF950B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D2D7D-7787-434D-A51A-38A05DD06455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6A7ED-F60C-4A73-8FE4-580C6AEA5384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85A6B-5B43-4273-BDC9-9F08A4A64CCF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1585F4-C442-4887-AF34-1CEE40ED4DF6}" type="datetime1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EAFA59-81C1-46E8-882D-AA7E2CE1D3D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4.jpeg"/><Relationship Id="rId5" Type="http://schemas.openxmlformats.org/officeDocument/2006/relationships/image" Target="../media/image13.jpeg"/><Relationship Id="rId10" Type="http://schemas.openxmlformats.org/officeDocument/2006/relationships/image" Target="../media/image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3.jpeg"/><Relationship Id="rId4" Type="http://schemas.openxmlformats.org/officeDocument/2006/relationships/image" Target="../media/image19.jpeg"/><Relationship Id="rId9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.jpeg"/><Relationship Id="rId4" Type="http://schemas.openxmlformats.org/officeDocument/2006/relationships/image" Target="../media/image29.jpeg"/><Relationship Id="rId9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8502659" cy="121274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    Формирование мотивации  обучающихся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  к выполнению испытаний физкультурно-спортивного комплекса «Готов к труду и обороне»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MG_20170215_09302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2132856"/>
            <a:ext cx="6429420" cy="385765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924800" y="3736677"/>
            <a:ext cx="762000" cy="365125"/>
          </a:xfrm>
        </p:spPr>
        <p:txBody>
          <a:bodyPr/>
          <a:lstStyle/>
          <a:p>
            <a:fld id="{ACEAFA59-81C1-46E8-882D-AA7E2CE1D3D6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12485" y="6027003"/>
            <a:ext cx="51315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spc="100" dirty="0" smtClean="0">
                <a:solidFill>
                  <a:srgbClr val="002060"/>
                </a:solidFill>
                <a:cs typeface="Times New Roman" pitchFamily="18" charset="0"/>
              </a:rPr>
              <a:t>Лебедева Елена Петровна,</a:t>
            </a:r>
            <a:r>
              <a:rPr lang="ru-RU" b="1" spc="100" dirty="0" smtClean="0">
                <a:cs typeface="Times New Roman" pitchFamily="18" charset="0"/>
              </a:rPr>
              <a:t> </a:t>
            </a:r>
          </a:p>
          <a:p>
            <a:pPr algn="r"/>
            <a:r>
              <a:rPr lang="ru-RU" sz="1400" b="1" spc="100" dirty="0" smtClean="0">
                <a:cs typeface="Times New Roman" pitchFamily="18" charset="0"/>
              </a:rPr>
              <a:t>учитель физической культуры </a:t>
            </a:r>
          </a:p>
          <a:p>
            <a:pPr algn="r"/>
            <a:r>
              <a:rPr lang="ru-RU" sz="1400" b="1" spc="100" dirty="0" smtClean="0">
                <a:cs typeface="Times New Roman" pitchFamily="18" charset="0"/>
              </a:rPr>
              <a:t>МБОУ г. Мценска «Средняя школа № 9»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0"/>
            <a:ext cx="1350005" cy="105273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0"/>
            <a:ext cx="1099756" cy="105273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000107"/>
            <a:ext cx="903649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муниципальный этап </a:t>
            </a:r>
            <a:r>
              <a:rPr lang="ru-RU" b="1" i="1" dirty="0">
                <a:solidFill>
                  <a:srgbClr val="002060"/>
                </a:solidFill>
              </a:rPr>
              <a:t>зимнего фестиваля ВСФК «Готов к труду и обороне</a:t>
            </a:r>
            <a:r>
              <a:rPr lang="ru-RU" b="1" i="1" dirty="0" smtClean="0">
                <a:solidFill>
                  <a:srgbClr val="002060"/>
                </a:solidFill>
              </a:rPr>
              <a:t>»: 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МБОУ г. Мценска «Средняя школа № 9» – </a:t>
            </a:r>
            <a:r>
              <a:rPr lang="ru-RU" sz="2000" b="1" i="1" dirty="0" smtClean="0">
                <a:solidFill>
                  <a:srgbClr val="FF0000"/>
                </a:solidFill>
              </a:rPr>
              <a:t>48 </a:t>
            </a:r>
            <a:r>
              <a:rPr lang="ru-RU" sz="2000" b="1" i="1" dirty="0" smtClean="0">
                <a:solidFill>
                  <a:srgbClr val="002060"/>
                </a:solidFill>
              </a:rPr>
              <a:t>обучающихся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72098" y="1472539"/>
            <a:ext cx="5220817" cy="3250679"/>
            <a:chOff x="2423899" y="669784"/>
            <a:chExt cx="5220818" cy="3250679"/>
          </a:xfrm>
        </p:grpSpPr>
        <p:pic>
          <p:nvPicPr>
            <p:cNvPr id="1026" name="Picture 2" descr="http://sjs-dev.telecom-assist.ru/upload/main/d50/d5019dec547edcade464e6fd1f41e2a6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899" y="1597479"/>
              <a:ext cx="2322984" cy="2322984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Стрелка вниз 5"/>
            <p:cNvSpPr/>
            <p:nvPr/>
          </p:nvSpPr>
          <p:spPr>
            <a:xfrm rot="3549625">
              <a:off x="3781267" y="1129427"/>
              <a:ext cx="585220" cy="936104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525016" y="669784"/>
              <a:ext cx="3119701" cy="101566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3600" b="1" dirty="0">
                  <a:solidFill>
                    <a:srgbClr val="FF0000"/>
                  </a:solidFill>
                </a:rPr>
                <a:t>1</a:t>
              </a:r>
              <a:r>
                <a:rPr lang="ru-RU" sz="2400" b="1" dirty="0"/>
                <a:t>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место</a:t>
              </a:r>
            </a:p>
            <a:p>
              <a:pPr algn="ctr"/>
              <a:r>
                <a:rPr lang="ru-RU" sz="2400" b="1" dirty="0" smtClean="0"/>
                <a:t> </a:t>
              </a:r>
              <a:r>
                <a:rPr lang="ru-RU" sz="2400" b="1" i="1" dirty="0">
                  <a:solidFill>
                    <a:srgbClr val="002060"/>
                  </a:solidFill>
                </a:rPr>
                <a:t>по городу Мценску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843808" y="2616104"/>
            <a:ext cx="6267228" cy="1671507"/>
            <a:chOff x="2929183" y="1971425"/>
            <a:chExt cx="6267228" cy="1671507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929183" y="1971425"/>
              <a:ext cx="62672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 нормах ГТО приняли 20 </a:t>
              </a:r>
              <a:r>
                <a:rPr lang="ru-RU" b="1" i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обучающихся 9 и 11 классов:</a:t>
              </a:r>
              <a:endPara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28" name="Picture 4" descr="https://im0-tub-ru.yandex.net/i?id=6a4d6e0213a7007c63587c9ce96ea808-l&amp;n=1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 flipH="1" flipV="1">
              <a:off x="3425094" y="2312793"/>
              <a:ext cx="908620" cy="9318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s://im0-tub-ru.yandex.net/i?id=6a4d6e0213a7007c63587c9ce96ea808-l&amp;n=13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 flipH="1" flipV="1">
              <a:off x="5478291" y="2309922"/>
              <a:ext cx="826121" cy="9002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https://im0-tub-ru.yandex.net/i?id=6a4d6e0213a7007c63587c9ce96ea808-l&amp;n=13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 flipH="1" flipV="1">
              <a:off x="7134229" y="2330560"/>
              <a:ext cx="849223" cy="85892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3614896" y="3181267"/>
              <a:ext cx="60305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FF0000"/>
                  </a:solidFill>
                  <a:latin typeface="Century Schoolbook" panose="02040604050505020304" pitchFamily="18" charset="0"/>
                </a:rPr>
                <a:t>11</a:t>
              </a:r>
              <a:r>
                <a:rPr lang="ru-RU" b="1" dirty="0">
                  <a:latin typeface="Century Schoolbook" panose="02040604050505020304" pitchFamily="18" charset="0"/>
                </a:rPr>
                <a:t> </a:t>
              </a:r>
              <a:endParaRPr lang="ru-RU" b="1" dirty="0" smtClean="0">
                <a:latin typeface="Century Schoolbook" panose="02040604050505020304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677991" y="3174629"/>
              <a:ext cx="4267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400" b="1" dirty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7</a:t>
              </a:r>
              <a:r>
                <a:rPr lang="ru-RU" b="1" dirty="0">
                  <a:latin typeface="Century Schoolbook" panose="02040604050505020304" pitchFamily="18" charset="0"/>
                </a:rPr>
                <a:t> </a:t>
              </a:r>
              <a:endParaRPr lang="ru-RU" b="1" dirty="0" smtClean="0">
                <a:latin typeface="Century Schoolbook" panose="02040604050505020304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345480" y="3174628"/>
              <a:ext cx="466880" cy="461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5">
                      <a:lumMod val="50000"/>
                    </a:schemeClr>
                  </a:solidFill>
                  <a:latin typeface="Century Schoolbook" panose="02040604050505020304" pitchFamily="18" charset="0"/>
                </a:rPr>
                <a:t>2</a:t>
              </a:r>
              <a:r>
                <a:rPr lang="ru-RU" b="1" dirty="0" smtClean="0">
                  <a:latin typeface="Century Schoolbook" panose="02040604050505020304" pitchFamily="18" charset="0"/>
                </a:rPr>
                <a:t> 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835903" y="4384333"/>
            <a:ext cx="482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Работники школы: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22758" y="571480"/>
            <a:ext cx="2419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Обучающиеся: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43608" y="4707456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Всего приняли участие </a:t>
            </a:r>
            <a:r>
              <a:rPr lang="ru-RU" b="1" i="1" dirty="0">
                <a:solidFill>
                  <a:srgbClr val="FF0000"/>
                </a:solidFill>
              </a:rPr>
              <a:t>3</a:t>
            </a:r>
            <a:r>
              <a:rPr lang="ru-RU" b="1" i="1" dirty="0">
                <a:solidFill>
                  <a:srgbClr val="7030A0"/>
                </a:solidFill>
              </a:rPr>
              <a:t> работника </a:t>
            </a:r>
            <a:r>
              <a:rPr lang="ru-RU" b="1" i="1" dirty="0" smtClean="0">
                <a:solidFill>
                  <a:srgbClr val="7030A0"/>
                </a:solidFill>
              </a:rPr>
              <a:t>– </a:t>
            </a:r>
            <a:r>
              <a:rPr lang="ru-RU" b="1" i="1" dirty="0" smtClean="0">
                <a:solidFill>
                  <a:srgbClr val="0070C0"/>
                </a:solidFill>
              </a:rPr>
              <a:t>6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>
                <a:solidFill>
                  <a:srgbClr val="7030A0"/>
                </a:solidFill>
              </a:rPr>
              <a:t>и  </a:t>
            </a:r>
            <a:r>
              <a:rPr lang="ru-RU" b="1" i="1" dirty="0">
                <a:solidFill>
                  <a:srgbClr val="0070C0"/>
                </a:solidFill>
              </a:rPr>
              <a:t>7</a:t>
            </a:r>
            <a:r>
              <a:rPr lang="ru-RU" b="1" i="1" dirty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ступени:</a:t>
            </a:r>
            <a:endParaRPr lang="ru-RU" b="1" i="1" dirty="0">
              <a:solidFill>
                <a:srgbClr val="7030A0"/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92622" y="5050573"/>
            <a:ext cx="1891380" cy="1318105"/>
            <a:chOff x="107504" y="5349044"/>
            <a:chExt cx="2266447" cy="1530526"/>
          </a:xfrm>
        </p:grpSpPr>
        <p:pic>
          <p:nvPicPr>
            <p:cNvPr id="23" name="Picture 4" descr="https://im0-tub-ru.yandex.net/i?id=6a4d6e0213a7007c63587c9ce96ea808-l&amp;n=13"/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 flipH="1" flipV="1">
              <a:off x="724045" y="5349044"/>
              <a:ext cx="1173743" cy="11740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107504" y="6356350"/>
              <a:ext cx="22664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rgbClr val="FF0000"/>
                  </a:solidFill>
                  <a:latin typeface="Century Schoolbook" panose="02040604050505020304" pitchFamily="18" charset="0"/>
                </a:rPr>
                <a:t>Занина В.О.</a:t>
              </a:r>
              <a:r>
                <a:rPr lang="ru-RU" sz="1400" b="1" i="1" dirty="0" smtClean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,</a:t>
              </a:r>
              <a:r>
                <a:rPr lang="ru-RU" sz="1400" b="1" i="1" dirty="0" smtClean="0">
                  <a:latin typeface="Century Schoolbook" panose="02040604050505020304" pitchFamily="18" charset="0"/>
                </a:rPr>
                <a:t> </a:t>
              </a:r>
            </a:p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секретарь школы</a:t>
              </a:r>
              <a:r>
                <a:rPr lang="ru-RU" sz="1400" b="1" i="1" dirty="0" smtClean="0">
                  <a:latin typeface="Century Schoolbook" panose="02040604050505020304" pitchFamily="18" charset="0"/>
                </a:rPr>
                <a:t> </a:t>
              </a:r>
              <a:endParaRPr lang="ru-RU" sz="1400" b="1" i="1" dirty="0">
                <a:latin typeface="Century Schoolbook" panose="020406040505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3084609" y="5034373"/>
            <a:ext cx="2117525" cy="1198959"/>
            <a:chOff x="2302959" y="5053941"/>
            <a:chExt cx="3600400" cy="1829748"/>
          </a:xfrm>
        </p:grpSpPr>
        <p:pic>
          <p:nvPicPr>
            <p:cNvPr id="24" name="Picture 4" descr="https://im0-tub-ru.yandex.net/i?id=6a4d6e0213a7007c63587c9ce96ea808-l&amp;n=13"/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 flipH="1" flipV="1">
              <a:off x="3344686" y="5053941"/>
              <a:ext cx="1559243" cy="141500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302959" y="6360469"/>
              <a:ext cx="36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rgbClr val="FF0000"/>
                  </a:solidFill>
                  <a:latin typeface="Century Schoolbook" panose="02040604050505020304" pitchFamily="18" charset="0"/>
                </a:rPr>
                <a:t>Егорочкин М.С.</a:t>
              </a:r>
              <a:r>
                <a:rPr lang="ru-RU" sz="1400" b="1" i="1" dirty="0" smtClean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,</a:t>
              </a:r>
              <a:r>
                <a:rPr lang="ru-RU" sz="1400" b="1" i="1" dirty="0" smtClean="0">
                  <a:latin typeface="Century Schoolbook" panose="02040604050505020304" pitchFamily="18" charset="0"/>
                </a:rPr>
                <a:t> </a:t>
              </a:r>
            </a:p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учитель физической культуры</a:t>
              </a:r>
              <a:r>
                <a:rPr lang="ru-RU" sz="1400" b="1" i="1" dirty="0" smtClean="0">
                  <a:latin typeface="Century Schoolbook" panose="02040604050505020304" pitchFamily="18" charset="0"/>
                </a:rPr>
                <a:t> </a:t>
              </a:r>
              <a:endParaRPr lang="ru-RU" sz="1400" b="1" i="1" dirty="0">
                <a:latin typeface="Century Schoolbook" panose="02040604050505020304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444208" y="5013176"/>
            <a:ext cx="1815191" cy="1531731"/>
            <a:chOff x="5843235" y="5232737"/>
            <a:chExt cx="3600400" cy="1105459"/>
          </a:xfrm>
        </p:grpSpPr>
        <p:pic>
          <p:nvPicPr>
            <p:cNvPr id="25" name="Picture 4" descr="https://im0-tub-ru.yandex.net/i?id=6a4d6e0213a7007c63587c9ce96ea808-l&amp;n=13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 flipH="1" flipV="1">
              <a:off x="6739107" y="5232737"/>
              <a:ext cx="1713412" cy="62107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843235" y="5814976"/>
              <a:ext cx="3600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>
                  <a:solidFill>
                    <a:srgbClr val="FF0000"/>
                  </a:solidFill>
                  <a:latin typeface="Century Schoolbook" panose="02040604050505020304" pitchFamily="18" charset="0"/>
                </a:rPr>
                <a:t>Лебедева Е.П.</a:t>
              </a:r>
              <a:r>
                <a:rPr lang="ru-RU" sz="1400" b="1" i="1" dirty="0" smtClean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,</a:t>
              </a:r>
              <a:r>
                <a:rPr lang="ru-RU" sz="1400" b="1" i="1" dirty="0" smtClean="0">
                  <a:latin typeface="Century Schoolbook" panose="02040604050505020304" pitchFamily="18" charset="0"/>
                </a:rPr>
                <a:t> </a:t>
              </a:r>
            </a:p>
            <a:p>
              <a:pPr algn="ctr"/>
              <a:r>
                <a:rPr lang="ru-RU" sz="1400" b="1" i="1" dirty="0" smtClean="0">
                  <a:solidFill>
                    <a:srgbClr val="002060"/>
                  </a:solidFill>
                  <a:latin typeface="Century Schoolbook" panose="02040604050505020304" pitchFamily="18" charset="0"/>
                </a:rPr>
                <a:t>учитель физической культуры</a:t>
              </a:r>
              <a:r>
                <a:rPr lang="ru-RU" sz="1400" b="1" i="1" dirty="0" smtClean="0">
                  <a:latin typeface="Century Schoolbook" panose="02040604050505020304" pitchFamily="18" charset="0"/>
                </a:rPr>
                <a:t> </a:t>
              </a:r>
              <a:endParaRPr lang="ru-RU" sz="1400" b="1" i="1" dirty="0">
                <a:latin typeface="Century Schoolbook" panose="02040604050505020304" pitchFamily="18" charset="0"/>
              </a:endParaRPr>
            </a:p>
          </p:txBody>
        </p:sp>
      </p:grpSp>
      <p:pic>
        <p:nvPicPr>
          <p:cNvPr id="30" name="Рисунок 2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194973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tr.stockfresh.com/thumbs/robertosch/2530173_%C3%A7ocuklar-afi%C5%9F-beyaz-arka-plan-soyut-vekt%C3%B6r.jpg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 dirty="0"/>
          </a:p>
        </p:txBody>
      </p:sp>
      <p:sp>
        <p:nvSpPr>
          <p:cNvPr id="3" name="AutoShape 4" descr="http://tr.stockfresh.com/thumbs/robertosch/2530173_%C3%A7ocuklar-afi%C5%9F-beyaz-arka-plan-soyut-vekt%C3%B6r.jpg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 dirty="0"/>
          </a:p>
        </p:txBody>
      </p:sp>
      <p:sp>
        <p:nvSpPr>
          <p:cNvPr id="5" name="AutoShape 6" descr="http://tr.stockfresh.com/thumbs/robertosch/2530173_%C3%A7ocuklar-afi%C5%9F-beyaz-arka-plan-soyut-vekt%C3%B6r.jpg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81" y="1121707"/>
            <a:ext cx="3315327" cy="248649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3375632" y="1381237"/>
            <a:ext cx="259426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Segoe Print" panose="02000600000000000000" pitchFamily="2" charset="0"/>
              </a:rPr>
              <a:t>Встреча 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Segoe Print" panose="02000600000000000000" pitchFamily="2" charset="0"/>
              </a:rPr>
              <a:t>с олимпийскими чемпионами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295" y="1121707"/>
            <a:ext cx="3315327" cy="248649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08" y="2921977"/>
            <a:ext cx="2226594" cy="296879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Picture 12" descr="https://im0-tub-ru.yandex.net/i?id=3fbbc8a3e13e890af6e7851690d41ad4-l&amp;n=1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0992" y="3638106"/>
            <a:ext cx="1842608" cy="19106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0-tub-ru.yandex.net/i?id=3fbbc8a3e13e890af6e7851690d41ad4-l&amp;n=13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46783" y="3608202"/>
            <a:ext cx="1416230" cy="14742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s://im0-tub-ru.yandex.net/i?id=3fbbc8a3e13e890af6e7851690d41ad4-l&amp;n=13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36894" y="4499425"/>
            <a:ext cx="1285424" cy="13228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38249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98029"/>
            <a:ext cx="2304256" cy="348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008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Ветеран</a:t>
            </a:r>
            <a:endParaRPr lang="ru-RU" sz="3100" b="1" dirty="0">
              <a:solidFill>
                <a:srgbClr val="008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8"/>
            <a:ext cx="8229600" cy="5324492"/>
          </a:xfrm>
        </p:spPr>
        <p:txBody>
          <a:bodyPr>
            <a:normAutofit/>
          </a:bodyPr>
          <a:lstStyle/>
          <a:p>
            <a:pPr marL="6350" indent="355600" algn="just">
              <a:buNone/>
              <a:tabLst>
                <a:tab pos="85725" algn="l"/>
              </a:tabLst>
            </a:pPr>
            <a:r>
              <a:rPr lang="ru-RU" sz="1800" dirty="0" smtClean="0"/>
              <a:t> </a:t>
            </a:r>
            <a:r>
              <a:rPr lang="ru-RU" sz="1800" b="1" i="1" dirty="0" smtClean="0">
                <a:solidFill>
                  <a:srgbClr val="002060"/>
                </a:solidFill>
              </a:rPr>
              <a:t>В </a:t>
            </a:r>
            <a:r>
              <a:rPr lang="ru-RU" sz="1800" b="1" i="1" dirty="0">
                <a:solidFill>
                  <a:srgbClr val="002060"/>
                </a:solidFill>
              </a:rPr>
              <a:t>зимнем фестивале ГТО </a:t>
            </a:r>
            <a:r>
              <a:rPr lang="ru-RU" sz="1800" b="1" i="1" dirty="0" smtClean="0">
                <a:solidFill>
                  <a:srgbClr val="002060"/>
                </a:solidFill>
              </a:rPr>
              <a:t>принял участие всем  известный в городе человек, спортсмен-общественник - Василий Иванович Раннев. </a:t>
            </a:r>
          </a:p>
          <a:p>
            <a:pPr marL="6350" indent="355600" algn="just">
              <a:buNone/>
              <a:tabLst>
                <a:tab pos="85725" algn="l"/>
              </a:tabLst>
            </a:pPr>
            <a:r>
              <a:rPr lang="ru-RU" sz="1800" b="1" i="1" dirty="0" smtClean="0">
                <a:solidFill>
                  <a:srgbClr val="002060"/>
                </a:solidFill>
              </a:rPr>
              <a:t>Ветеран живёт интересной жизнью: вместе с нами участвует в спортивных праздниках,  спортивных соревнованиях и экскурсиях. Часто выезжает в населенные пункты нашего района, посещает интересные места.   Демонстрирует свою силу перед учениками, с некоторыми даже соревнуется по бегу. Его ставим в пример. Для многих ребят он - легенда.</a:t>
            </a:r>
            <a:endParaRPr lang="ru-RU" sz="1800" b="1" i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/>
          <a:srcRect/>
          <a:stretch/>
        </p:blipFill>
        <p:spPr>
          <a:xfrm>
            <a:off x="3448182" y="3645024"/>
            <a:ext cx="4968552" cy="2606421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6664708" y="1"/>
            <a:ext cx="2462743" cy="1052737"/>
            <a:chOff x="6664708" y="1"/>
            <a:chExt cx="2462743" cy="105273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7446" y="1"/>
              <a:ext cx="1350005" cy="1052737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4708" y="2"/>
              <a:ext cx="1112738" cy="105273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00174"/>
            <a:ext cx="8568952" cy="5097178"/>
          </a:xfrm>
        </p:spPr>
        <p:txBody>
          <a:bodyPr>
            <a:normAutofit/>
          </a:bodyPr>
          <a:lstStyle/>
          <a:p>
            <a:pPr indent="3429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По имеющимся на сегодняшний день результатам можно с уверенностью сказать, что внедрение комплекса проходит успешно. Учащиеся заинтересованы в успешном прохождении испытаний ГТО, а также в получении золотого, серебряного</a:t>
            </a:r>
            <a:r>
              <a:rPr lang="en-US" sz="1800" b="1" dirty="0" smtClean="0">
                <a:solidFill>
                  <a:srgbClr val="002060"/>
                </a:solidFill>
              </a:rPr>
              <a:t>,</a:t>
            </a:r>
            <a:r>
              <a:rPr lang="ru-RU" sz="1800" b="1" dirty="0" smtClean="0">
                <a:solidFill>
                  <a:srgbClr val="002060"/>
                </a:solidFill>
              </a:rPr>
              <a:t> бронзового знаков отличия, которые им помогут при поступлении в ССУЗы и ВУЗы.    </a:t>
            </a:r>
          </a:p>
          <a:p>
            <a:pPr indent="3429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Очевидно, что комплекс ГТО будет являться  стимулом для разностороннего развития физических качеств детей и, как следствие, приведет к мотивации   занятием разнообразными формами физической культуры. </a:t>
            </a:r>
          </a:p>
          <a:p>
            <a:pPr>
              <a:lnSpc>
                <a:spcPct val="150000"/>
              </a:lnSpc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  <a:p>
            <a:pPr marL="0" lvl="0" indent="382588">
              <a:spcBef>
                <a:spcPts val="1200"/>
              </a:spcBef>
              <a:buNone/>
            </a:pPr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446" y="1"/>
            <a:ext cx="1350005" cy="1052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421" y="2"/>
            <a:ext cx="1099756" cy="105273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821514"/>
            <a:ext cx="6500826" cy="242889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Gungsuh" panose="02030600000101010101" pitchFamily="18" charset="-127"/>
              </a:rPr>
              <a:t>Малушкин Кирилл - 2 место в муниципальном этапе зимнего фестиваля ВФСК «Готов к труду и обороне» среди мальчиков 9-10 лет 2 ступень с результатом                       307 очков. 16.02.2017 год </a:t>
            </a:r>
            <a:r>
              <a:rPr lang="ru-RU" sz="18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Gungsuh" panose="02030600000101010101" pitchFamily="18" charset="-127"/>
              </a:rPr>
              <a:t/>
            </a:r>
            <a:br>
              <a:rPr lang="ru-RU" sz="1800" b="1" i="1" dirty="0" smtClean="0">
                <a:solidFill>
                  <a:srgbClr val="002060"/>
                </a:solidFill>
                <a:latin typeface="Comic Sans MS" panose="030F0702030302020204" pitchFamily="66" charset="0"/>
                <a:ea typeface="Gungsuh" panose="02030600000101010101" pitchFamily="18" charset="-127"/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   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ageукенгшщ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714357"/>
            <a:ext cx="2025981" cy="2643206"/>
          </a:xfrm>
          <a:effectLst>
            <a:softEdge rad="1270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28596" y="3500438"/>
            <a:ext cx="2000264" cy="307183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" name="TextBox 12"/>
          <p:cNvSpPr txBox="1"/>
          <p:nvPr/>
        </p:nvSpPr>
        <p:spPr>
          <a:xfrm>
            <a:off x="2571736" y="4429132"/>
            <a:ext cx="6464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Козодой Антон - 1 место в муниципальном этапе зимнего фестиваля ВФСК «Готов к труду и обороне» среди юношей 13-15 лет 4 ступень с результатом 229 очков. 16.02.2017 год</a:t>
            </a:r>
            <a:endParaRPr lang="ru-RU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tr.stockfresh.com/thumbs/robertosch/2530173_%C3%A7ocuklar-afi%C5%9F-beyaz-arka-plan-soyut-vekt%C3%B6r.jpg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 dirty="0"/>
          </a:p>
        </p:txBody>
      </p:sp>
      <p:sp>
        <p:nvSpPr>
          <p:cNvPr id="3" name="AutoShape 4" descr="http://tr.stockfresh.com/thumbs/robertosch/2530173_%C3%A7ocuklar-afi%C5%9F-beyaz-arka-plan-soyut-vekt%C3%B6r.jpg"/>
          <p:cNvSpPr>
            <a:spLocks noChangeAspect="1" noChangeArrowheads="1"/>
          </p:cNvSpPr>
          <p:nvPr/>
        </p:nvSpPr>
        <p:spPr bwMode="auto">
          <a:xfrm>
            <a:off x="230981" y="8632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 dirty="0"/>
          </a:p>
        </p:txBody>
      </p:sp>
      <p:sp>
        <p:nvSpPr>
          <p:cNvPr id="5" name="AutoShape 6" descr="http://tr.stockfresh.com/thumbs/robertosch/2530173_%C3%A7ocuklar-afi%C5%9F-beyaz-arka-plan-soyut-vekt%C3%B6r.jpg"/>
          <p:cNvSpPr>
            <a:spLocks noChangeAspect="1" noChangeArrowheads="1"/>
          </p:cNvSpPr>
          <p:nvPr/>
        </p:nvSpPr>
        <p:spPr bwMode="auto">
          <a:xfrm>
            <a:off x="345281" y="9775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 dirty="0"/>
          </a:p>
        </p:txBody>
      </p:sp>
      <p:pic>
        <p:nvPicPr>
          <p:cNvPr id="1026" name="Picture 2" descr="https://i.mycdn.me/image?id=804682589623&amp;t=3&amp;plc=WEB&amp;tkn=*Bw3S4KN32-1b-cuUEy2xoJ-Ys5w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3516"/>
            <a:ext cx="3290775" cy="218993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mycdn.me/image?id=804682525623&amp;t=3&amp;plc=WEB&amp;tkn=*bdgVhnuIMmiHBS47CHmiO7MbHYs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5" y="3983446"/>
            <a:ext cx="2665622" cy="177390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mycdn.me/image?id=837999182451&amp;t=3&amp;plc=WEB&amp;tkn=*T6COjwAAGsvS0Wzttrf9y-C5JXk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130" y="1206205"/>
            <a:ext cx="3123002" cy="277724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mycdn.me/image?id=837999085171&amp;t=3&amp;plc=WEB&amp;tkn=*dUpPrAlgi7SMGSZIV4imueLZ_fs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18408" y="1790194"/>
            <a:ext cx="2362439" cy="191189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.mycdn.me/image?id=837999073651&amp;t=3&amp;plc=WEB&amp;tkn=*T1B-4J-7_YzfTheKPa3F4ZNyRkE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671" y="3920484"/>
            <a:ext cx="2541914" cy="177782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5282" y="888391"/>
            <a:ext cx="84046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Segoe Print" panose="02000600000000000000" pitchFamily="2" charset="0"/>
              </a:rPr>
              <a:t>Первый</a:t>
            </a:r>
            <a:r>
              <a:rPr lang="en-US" b="1" dirty="0">
                <a:solidFill>
                  <a:srgbClr val="002060"/>
                </a:solidFill>
                <a:latin typeface="Segoe Print" panose="02000600000000000000" pitchFamily="2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Segoe Print" panose="02000600000000000000" pitchFamily="2" charset="0"/>
              </a:rPr>
              <a:t>всероссийский фестиваль ГТО (г. Белгород, г. Владимир)</a:t>
            </a:r>
          </a:p>
        </p:txBody>
      </p:sp>
      <p:pic>
        <p:nvPicPr>
          <p:cNvPr id="1036" name="Picture 12" descr="https://pp.userapi.com/c629114/v629114044/10128/8p7w6E6WiYo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57" y="3899221"/>
            <a:ext cx="2734803" cy="182035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5729446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116" y="1688793"/>
            <a:ext cx="8229600" cy="1143000"/>
          </a:xfrm>
        </p:spPr>
        <p:txBody>
          <a:bodyPr>
            <a:prstTxWarp prst="textArchUp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Спасибо за внимание!</a:t>
            </a:r>
            <a:endParaRPr lang="ru-RU" b="1" dirty="0">
              <a:solidFill>
                <a:srgbClr val="008000"/>
              </a:solidFill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4" y="3559111"/>
            <a:ext cx="1928826" cy="216183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239" y="1"/>
            <a:ext cx="1099756" cy="10527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03848" y="2889797"/>
            <a:ext cx="4857784" cy="3500461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2</a:t>
            </a:fld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6694239" y="0"/>
            <a:ext cx="2449761" cy="1052737"/>
            <a:chOff x="6677690" y="1"/>
            <a:chExt cx="2449761" cy="1052737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7446" y="1"/>
              <a:ext cx="1350005" cy="1052737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7690" y="2"/>
              <a:ext cx="1099756" cy="1052736"/>
            </a:xfrm>
            <a:prstGeom prst="rect">
              <a:avLst/>
            </a:prstGeom>
          </p:spPr>
        </p:pic>
      </p:grp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28596" y="1194338"/>
            <a:ext cx="814393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 Президент России Владимир Путин подписал Указ № 172 от 24 марта 2014 года о возрождении в стране  ВФСК ГТО, который  стал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программной и нормативной основой физического воспитания населения.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Поэтому сегодня задача образовательной организации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 состоит в том, чтобы привлечь наибольшее количество обучающихся школы,  учителей и родителей к участию в сдаче норм ВФСК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ГТО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а также положительно мотивировать  их к увеличению  своей двигательной активности, ведению здорового образа жизни.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 Для решения данной задачи наше образовательное учреждение  в системе физического воспитания определило несколько направлений деятельности: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- информационное сопровождение и проведение  информационно-разъяснительной кампании в условиях урочной и внеурочной деятельности;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lang="ru-RU" dirty="0" smtClean="0">
                <a:solidFill>
                  <a:srgbClr val="80008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несение изменений в рабочие программы по физической культуре с  целью  обеспечения подготовки  обучающихся  к сдаче норм  комплекса ГТО;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-  организация в школе  спортивных кружков и секций;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- вовлечение обучающихся в соревновательную деятельность различных уровней.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2062135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10" y="754275"/>
            <a:ext cx="8001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Урочная деятельность.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В рабочие программы всех учителей физической культуры  включены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средства для комплексного развития двигательных, новые вид двигательной активности - лапта.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Раздел «Основы знаний» дополнен информацией  об истории комплекса «ГТО»,  его значении в патриотическом воспитании населения, содержании ступеней комплекса.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Информационно - разъяснительная кампания.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Организация и проведение специальных рекламных акций, церемоний награждения знаками ГТО, вручения грамот и призов, посвященным окончанию учебного года и значимым для учебного заведения спортивным событиям – победам на соревнованиях, присуждения знаков ГТО членам сборной команды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Выпуск газет  и буклетов на спортивную тематику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На официальном сайте  ОУ  вкладки «Движение ГТО», предполагающую публикацию новостей, анонса событий, результатов соревнований, фото- отчетов, видеороликов и прочее.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 CYR" charset="-52"/>
                <a:ea typeface="Times New Roman" pitchFamily="18" charset="0"/>
                <a:cs typeface="Arial" pitchFamily="34" charset="0"/>
              </a:rPr>
              <a:t>Оформление в классных уголках раздела: «Движение ГТО».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694239" y="0"/>
            <a:ext cx="2449761" cy="1052737"/>
            <a:chOff x="6677690" y="1"/>
            <a:chExt cx="2449761" cy="1052737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7446" y="1"/>
              <a:ext cx="1350005" cy="1052737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7690" y="2"/>
              <a:ext cx="1099756" cy="105273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Урочная деятельность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0181" y="478448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«Скажи мне - и я забуду, 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покажи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мне - и я запомню, 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вовлеки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меня - и я научусь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</a:p>
          <a:p>
            <a:pPr algn="r"/>
            <a:r>
              <a:rPr lang="ru-RU" sz="1600" b="1" i="1" dirty="0" smtClean="0"/>
              <a:t> </a:t>
            </a:r>
            <a:r>
              <a:rPr lang="ru-RU" sz="1600" b="1" i="1" dirty="0"/>
              <a:t>(Китайская </a:t>
            </a:r>
            <a:r>
              <a:rPr lang="ru-RU" sz="1600" b="1" i="1" dirty="0" smtClean="0"/>
              <a:t>пословица)</a:t>
            </a:r>
            <a:endParaRPr lang="ru-RU" sz="1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97494" y="2163694"/>
            <a:ext cx="3483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8000"/>
                </a:solidFill>
                <a:latin typeface="Garamond" panose="02020404030301010803" pitchFamily="18" charset="0"/>
              </a:rPr>
              <a:t>Начальная школа</a:t>
            </a:r>
            <a:endParaRPr lang="ru-RU" sz="2400" b="1" dirty="0">
              <a:solidFill>
                <a:srgbClr val="008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8206671">
            <a:off x="2024531" y="3666454"/>
            <a:ext cx="5527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aramond" panose="02020404030301010803" pitchFamily="18" charset="0"/>
              </a:rPr>
              <a:t>Основная и средняя школа</a:t>
            </a:r>
            <a:endParaRPr lang="ru-RU" sz="2400" b="1" dirty="0">
              <a:solidFill>
                <a:srgbClr val="C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99915" y="2658045"/>
            <a:ext cx="2357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Мультфрагменты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6888" y="3016204"/>
            <a:ext cx="1702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Дни </a:t>
            </a:r>
            <a:r>
              <a:rPr lang="ru-RU" b="1" i="1" dirty="0">
                <a:solidFill>
                  <a:srgbClr val="00B0F0"/>
                </a:solidFill>
              </a:rPr>
              <a:t>здоровья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7071" y="2980972"/>
            <a:ext cx="805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Игры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21102" y="3446945"/>
            <a:ext cx="1892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Игровые </a:t>
            </a:r>
            <a:r>
              <a:rPr lang="ru-RU" b="1" i="1" dirty="0">
                <a:solidFill>
                  <a:srgbClr val="0070C0"/>
                </a:solidFill>
              </a:rPr>
              <a:t>уроки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8256" y="3457334"/>
            <a:ext cx="2015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Игровые </a:t>
            </a:r>
            <a:r>
              <a:rPr lang="ru-RU" b="1" i="1" dirty="0">
                <a:solidFill>
                  <a:srgbClr val="FF0000"/>
                </a:solidFill>
              </a:rPr>
              <a:t>формы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34987" y="3994388"/>
            <a:ext cx="1548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Картотека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88873" y="4004777"/>
            <a:ext cx="2158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800080"/>
                </a:solidFill>
              </a:rPr>
              <a:t>Весёлые </a:t>
            </a:r>
            <a:r>
              <a:rPr lang="ru-RU" b="1" i="1" dirty="0">
                <a:solidFill>
                  <a:srgbClr val="800080"/>
                </a:solidFill>
              </a:rPr>
              <a:t>старты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4047" y="4511043"/>
            <a:ext cx="30330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chemeClr val="accent2"/>
                </a:solidFill>
              </a:rPr>
              <a:t>День </a:t>
            </a:r>
            <a:r>
              <a:rPr lang="ru-RU" b="1" i="1" dirty="0" smtClean="0">
                <a:solidFill>
                  <a:schemeClr val="accent2"/>
                </a:solidFill>
              </a:rPr>
              <a:t>здоровья</a:t>
            </a:r>
          </a:p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 </a:t>
            </a:r>
            <a:r>
              <a:rPr lang="ru-RU" b="1" i="1" dirty="0">
                <a:solidFill>
                  <a:schemeClr val="accent2"/>
                </a:solidFill>
              </a:rPr>
              <a:t>«От игры к значку ГТО»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71932" y="2295289"/>
            <a:ext cx="2860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Тематические </a:t>
            </a:r>
            <a:r>
              <a:rPr lang="ru-RU" b="1" i="1" dirty="0">
                <a:solidFill>
                  <a:srgbClr val="002060"/>
                </a:solidFill>
              </a:rPr>
              <a:t>линейки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37021" y="2682679"/>
            <a:ext cx="2098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Классные 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</a:rPr>
              <a:t>часы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799166" y="3049596"/>
            <a:ext cx="3293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Информационные </a:t>
            </a:r>
            <a:r>
              <a:rPr lang="ru-RU" b="1" i="1" dirty="0">
                <a:solidFill>
                  <a:srgbClr val="C00000"/>
                </a:solidFill>
              </a:rPr>
              <a:t>стенды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485348" y="3437846"/>
            <a:ext cx="2935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Наглядные </a:t>
            </a:r>
            <a:r>
              <a:rPr lang="ru-RU" b="1" i="1" dirty="0">
                <a:solidFill>
                  <a:schemeClr val="accent3">
                    <a:lumMod val="75000"/>
                  </a:schemeClr>
                </a:solidFill>
              </a:rPr>
              <a:t>материалы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230956" y="3839555"/>
            <a:ext cx="3093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Выполнение нормативов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976085" y="4254196"/>
            <a:ext cx="3508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Сдача </a:t>
            </a:r>
            <a:r>
              <a:rPr lang="ru-RU" b="1" i="1" dirty="0">
                <a:solidFill>
                  <a:srgbClr val="00B050"/>
                </a:solidFill>
              </a:rPr>
              <a:t>норм </a:t>
            </a:r>
            <a:r>
              <a:rPr lang="ru-RU" b="1" dirty="0">
                <a:solidFill>
                  <a:srgbClr val="FF0000"/>
                </a:solidFill>
              </a:rPr>
              <a:t>ГТО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74463" y="4621642"/>
            <a:ext cx="39144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нутришкольные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соревнования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294425" y="5034076"/>
            <a:ext cx="46938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800080"/>
                </a:solidFill>
              </a:rPr>
              <a:t>Выявление </a:t>
            </a:r>
            <a:r>
              <a:rPr lang="ru-RU" b="1" i="1" dirty="0">
                <a:solidFill>
                  <a:srgbClr val="800080"/>
                </a:solidFill>
              </a:rPr>
              <a:t>одарённых </a:t>
            </a:r>
            <a:r>
              <a:rPr lang="ru-RU" b="1" i="1" dirty="0" smtClean="0">
                <a:solidFill>
                  <a:srgbClr val="800080"/>
                </a:solidFill>
              </a:rPr>
              <a:t>и </a:t>
            </a:r>
            <a:r>
              <a:rPr lang="ru-RU" b="1" i="1" dirty="0">
                <a:solidFill>
                  <a:srgbClr val="800080"/>
                </a:solidFill>
              </a:rPr>
              <a:t>талантливых </a:t>
            </a:r>
            <a:endParaRPr lang="ru-RU" b="1" i="1" dirty="0" smtClean="0">
              <a:solidFill>
                <a:srgbClr val="80008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800080"/>
                </a:solidFill>
              </a:rPr>
              <a:t>в спорте детей</a:t>
            </a:r>
            <a:endParaRPr lang="ru-RU" b="1" i="1" dirty="0">
              <a:solidFill>
                <a:srgbClr val="80008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52031" y="5736193"/>
            <a:ext cx="55171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Использование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материала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по 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</a:rPr>
              <a:t>пропаганде </a:t>
            </a:r>
            <a:r>
              <a:rPr lang="ru-RU" b="1" dirty="0" smtClean="0">
                <a:solidFill>
                  <a:srgbClr val="FF0000"/>
                </a:solidFill>
              </a:rPr>
              <a:t>ГТО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Работа по новой программе  включающая раздел  лапты.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18314" y="1887918"/>
            <a:ext cx="1702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Дни </a:t>
            </a:r>
            <a:r>
              <a:rPr lang="ru-RU" b="1" i="1" dirty="0">
                <a:solidFill>
                  <a:srgbClr val="7030A0"/>
                </a:solidFill>
              </a:rPr>
              <a:t>здоровья</a:t>
            </a:r>
          </a:p>
        </p:txBody>
      </p:sp>
      <p:pic>
        <p:nvPicPr>
          <p:cNvPr id="2050" name="Picture 2" descr="http://ds185-nvk.ucoz.ru/11-2016/fizo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232" y="1048506"/>
            <a:ext cx="1292220" cy="15389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khovrino.mos.ru/upload/medialibrary/008/sportivnyy-prazdni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857" y="114613"/>
            <a:ext cx="2614351" cy="176263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dswarschkar.educhel.ru/uploads/5000/20545/section/321930/3244147_24877-650x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57" y="5351509"/>
            <a:ext cx="1197973" cy="119797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0379830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389120"/>
          </a:xfrm>
        </p:spPr>
        <p:txBody>
          <a:bodyPr/>
          <a:lstStyle/>
          <a:p>
            <a:pPr marL="0" indent="361950" algn="just"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В старших классах День здоровья (не реже 3 раз в год), туристический слет, фестивали, классные часы, школьные соревнования, тематические линейки, акции.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1560" y="2420888"/>
            <a:ext cx="5715040" cy="3739856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</a:t>
            </a:r>
            <a:r>
              <a:rPr lang="ru-RU" sz="3100" b="1" dirty="0" smtClean="0">
                <a:solidFill>
                  <a:schemeClr val="tx1"/>
                </a:solidFill>
              </a:rPr>
              <a:t>Внеурочная деятельность: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800" dirty="0" smtClean="0"/>
              <a:t>По учебному плану   ФГОС ООО при пятидневной неделе на физическую культуру выделено два часа в неделю. С целью сохранения рекомендуемого трёхчасового курса физической культуры в 5-7 классах   введён третий час в каждом классе за счёт внеурочной деятельности: в 5-7 классах -  «Школа мяча» (все 5-6 и 7</a:t>
            </a:r>
            <a:r>
              <a:rPr lang="en-US" sz="1800" dirty="0" smtClean="0"/>
              <a:t>a</a:t>
            </a:r>
            <a:r>
              <a:rPr lang="ru-RU" sz="1800" dirty="0" smtClean="0"/>
              <a:t>, б, в классы),  «От игры к вершине ГТО</a:t>
            </a:r>
            <a:r>
              <a:rPr lang="ru-RU" sz="1800" dirty="0"/>
              <a:t>» - </a:t>
            </a:r>
            <a:r>
              <a:rPr lang="ru-RU" sz="1800" dirty="0" smtClean="0"/>
              <a:t>7г класс.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 Повышенная двигательная активность – биологическая потребность детей. </a:t>
            </a:r>
            <a:r>
              <a:rPr lang="ru-RU" sz="1800" dirty="0"/>
              <a:t>О</a:t>
            </a:r>
            <a:r>
              <a:rPr lang="ru-RU" sz="1800" dirty="0" smtClean="0"/>
              <a:t>на необходима им для нормального роста и развития.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«Школа мяча» в себя включает разделы по баскетболу,  волейболу, лапте и настольному теннису. </a:t>
            </a:r>
            <a:r>
              <a:rPr lang="ru-RU" sz="1800" dirty="0"/>
              <a:t> </a:t>
            </a:r>
            <a:r>
              <a:rPr lang="ru-RU" sz="1800" dirty="0" smtClean="0"/>
              <a:t>В «От игры - к вершине ГТО»  учащиеся плавно переходят от игры к сдаче норм ГТО.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625" y="0"/>
            <a:ext cx="1099756" cy="1052736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90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              Общешкольные мероприятия:</a:t>
            </a:r>
            <a:r>
              <a:rPr lang="ru-RU" sz="3100" dirty="0" smtClean="0">
                <a:solidFill>
                  <a:schemeClr val="tx1"/>
                </a:solidFill>
              </a:rPr>
              <a:t>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               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Календарь                                            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                       спортивно-массовых и физкультурно-оздоровительных                     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                                                       мероприятий школы №9.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G_20170206_12023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714480" y="2000250"/>
            <a:ext cx="5214974" cy="485775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857224" y="1571612"/>
            <a:ext cx="7333248" cy="50639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 школьный информационный стенд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ВФСК «ГТО»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708" y="2"/>
            <a:ext cx="1099756" cy="10527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995" y="0"/>
            <a:ext cx="1350005" cy="10527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28723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301038" cy="10001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1008455"/>
          <a:ext cx="8215368" cy="5635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228"/>
                <a:gridCol w="1369228"/>
                <a:gridCol w="1369228"/>
                <a:gridCol w="1369228"/>
                <a:gridCol w="1369228"/>
                <a:gridCol w="1369228"/>
              </a:tblGrid>
              <a:tr h="48123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Место проведения.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2014 год.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2015 год.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2016 год.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2017 год.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Результат.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866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Муниципальный зимний фестиваль ГТО.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22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        </a:t>
                      </a:r>
                      <a:r>
                        <a:rPr lang="ru-RU" sz="1200" dirty="0" smtClean="0"/>
                        <a:t>32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      1 место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866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Муниципальный летний фестиваль ГТО.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11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 22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27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49 зарегистрировано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1 место</a:t>
                      </a:r>
                      <a:endParaRPr lang="ru-RU" sz="1200" dirty="0"/>
                    </a:p>
                  </a:txBody>
                  <a:tcPr/>
                </a:tc>
              </a:tr>
              <a:tr h="866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зимний фестиваль ГТО.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baseline="0" dirty="0" smtClean="0"/>
                        <a:t>          -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baseline="0" dirty="0" smtClean="0"/>
                        <a:t>          -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  -</a:t>
                      </a:r>
                      <a:endParaRPr lang="ru-RU" sz="1200" dirty="0"/>
                    </a:p>
                  </a:txBody>
                  <a:tcPr/>
                </a:tc>
              </a:tr>
              <a:tr h="866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Региональный летний фестиваль ГТО.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 (Халиков И.)</a:t>
                      </a:r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ru-RU" sz="1200" dirty="0" smtClean="0"/>
                    </a:p>
                    <a:p>
                      <a:r>
                        <a:rPr lang="ru-RU" sz="1200" b="1" dirty="0" smtClean="0"/>
                        <a:t>( Зимакова Полина)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  (Халиков И.)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r>
                        <a:rPr lang="ru-RU" sz="1200" dirty="0" smtClean="0"/>
                        <a:t>      Золото</a:t>
                      </a:r>
                      <a:endParaRPr lang="en-US" sz="1200" dirty="0" smtClean="0"/>
                    </a:p>
                  </a:txBody>
                  <a:tcPr/>
                </a:tc>
              </a:tr>
              <a:tr h="866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Всероссийский фестиваль ГТО в</a:t>
                      </a:r>
                      <a:r>
                        <a:rPr kumimoji="0" lang="ru-RU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Белгороде</a:t>
                      </a: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       </a:t>
                      </a:r>
                    </a:p>
                    <a:p>
                      <a:r>
                        <a:rPr lang="ru-RU" sz="1200" dirty="0" smtClean="0"/>
                        <a:t> 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 (Халиков И.)</a:t>
                      </a:r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ru-RU" sz="1200" dirty="0" smtClean="0"/>
                    </a:p>
                    <a:p>
                      <a:r>
                        <a:rPr lang="ru-RU" sz="1200" b="1" dirty="0" smtClean="0"/>
                        <a:t>( Зимакова Полина)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Золото</a:t>
                      </a:r>
                      <a:endParaRPr lang="ru-RU" sz="1200" dirty="0"/>
                    </a:p>
                  </a:txBody>
                  <a:tcPr/>
                </a:tc>
              </a:tr>
              <a:tr h="616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Всероссийский фестиваль ГТО во Владимире.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  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  (Халиков И.)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      Золото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AFA59-81C1-46E8-882D-AA7E2CE1D3D6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42852"/>
            <a:ext cx="828680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                 </a:t>
            </a:r>
            <a:r>
              <a:rPr lang="ru-RU" sz="2400" b="1" dirty="0" smtClean="0"/>
              <a:t>Состав школы: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         С  2014 года – начали сдавать нормы ГТО обучающие ОУ.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4035</TotalTime>
  <Words>1046</Words>
  <Application>Microsoft Office PowerPoint</Application>
  <PresentationFormat>Экран (4:3)</PresentationFormat>
  <Paragraphs>180</Paragraphs>
  <Slides>16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  Формирование мотивации  обучающихся   к выполнению испытаний физкультурно-спортивного комплекса «Готов к труду и обороне»</vt:lpstr>
      <vt:lpstr>Слайд 2</vt:lpstr>
      <vt:lpstr>Слайд 3</vt:lpstr>
      <vt:lpstr>Слайд 4</vt:lpstr>
      <vt:lpstr>Слайд 5</vt:lpstr>
      <vt:lpstr>              Внеурочная деятельность: </vt:lpstr>
      <vt:lpstr>              Общешкольные мероприятия:                                           Календарь                                                                      спортивно-массовых и физкультурно-оздоровительных                                                                              мероприятий школы №9. </vt:lpstr>
      <vt:lpstr>Слайд 8</vt:lpstr>
      <vt:lpstr>       </vt:lpstr>
      <vt:lpstr>Слайд 10</vt:lpstr>
      <vt:lpstr>Слайд 11</vt:lpstr>
      <vt:lpstr>Ветеран</vt:lpstr>
      <vt:lpstr>Слайд 13</vt:lpstr>
      <vt:lpstr>Малушкин Кирилл - 2 место в муниципальном этапе зимнего фестиваля ВФСК «Готов к труду и обороне» среди мальчиков 9-10 лет 2 ступень с результатом                       307 очков. 16.02.2017 год                         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АБВГДЕЖЗ абвгдежз</dc:title>
  <dc:creator>user</dc:creator>
  <cp:lastModifiedBy>xXx</cp:lastModifiedBy>
  <cp:revision>465</cp:revision>
  <cp:lastPrinted>2015-05-20T07:52:17Z</cp:lastPrinted>
  <dcterms:created xsi:type="dcterms:W3CDTF">2015-05-07T12:34:00Z</dcterms:created>
  <dcterms:modified xsi:type="dcterms:W3CDTF">2017-09-03T18:53:11Z</dcterms:modified>
</cp:coreProperties>
</file>