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3" r:id="rId1"/>
  </p:sldMasterIdLst>
  <p:sldIdLst>
    <p:sldId id="256" r:id="rId2"/>
    <p:sldId id="257" r:id="rId3"/>
    <p:sldId id="259" r:id="rId4"/>
    <p:sldId id="258" r:id="rId5"/>
    <p:sldId id="260" r:id="rId6"/>
    <p:sldId id="271" r:id="rId7"/>
    <p:sldId id="273" r:id="rId8"/>
    <p:sldId id="272" r:id="rId9"/>
    <p:sldId id="274" r:id="rId10"/>
    <p:sldId id="275" r:id="rId11"/>
    <p:sldId id="276" r:id="rId12"/>
    <p:sldId id="277" r:id="rId13"/>
    <p:sldId id="278" r:id="rId14"/>
    <p:sldId id="261" r:id="rId15"/>
    <p:sldId id="262" r:id="rId16"/>
    <p:sldId id="263" r:id="rId17"/>
    <p:sldId id="279" r:id="rId18"/>
    <p:sldId id="280" r:id="rId19"/>
    <p:sldId id="281" r:id="rId20"/>
    <p:sldId id="264" r:id="rId21"/>
    <p:sldId id="265" r:id="rId22"/>
    <p:sldId id="266" r:id="rId23"/>
    <p:sldId id="267" r:id="rId24"/>
    <p:sldId id="268" r:id="rId25"/>
    <p:sldId id="282" r:id="rId26"/>
    <p:sldId id="283" r:id="rId27"/>
    <p:sldId id="284" r:id="rId28"/>
    <p:sldId id="269" r:id="rId29"/>
    <p:sldId id="270" r:id="rId30"/>
    <p:sldId id="285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94660"/>
  </p:normalViewPr>
  <p:slideViewPr>
    <p:cSldViewPr>
      <p:cViewPr varScale="1">
        <p:scale>
          <a:sx n="104" d="100"/>
          <a:sy n="104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730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32973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73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73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73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73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73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973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2973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973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974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974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6A8D9B-CB0F-4297-8DBC-33617106E4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9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9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7" grpId="0"/>
      <p:bldP spid="329738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9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97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97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76168-CFBF-4060-88D2-D879DE8A94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055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27060-4B3B-4CF2-899F-F37A07EAE5E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9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8F8DB-6CD8-4892-8CAD-2EF933F63C3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236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B18F7-A99E-4079-8BFF-EC0F69651E1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37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81990-7175-41C9-92D9-71F645D8683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82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FADEB-ADD6-48D6-9655-B60FBCA85AC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446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E47A4-36A0-4F74-8B94-BCCCDE30B9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791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EF6D4-E909-4C30-A11A-4071B00EBED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66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B363C-65FB-40DC-A377-309BAF7A59B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811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B977E-CE52-4ACA-9015-F2D5CB5CE14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168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70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2870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70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70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71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71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71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71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71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871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2871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2871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999FE8B-E8FB-45CE-8869-D64527D2E5B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2871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871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8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8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8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8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87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87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87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87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87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87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87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87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18" grpId="0"/>
      <p:bldP spid="328719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87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87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87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87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87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87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87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87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87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87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87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87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87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87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87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596900"/>
            <a:ext cx="7748587" cy="3581400"/>
          </a:xfrm>
        </p:spPr>
        <p:txBody>
          <a:bodyPr/>
          <a:lstStyle/>
          <a:p>
            <a:r>
              <a:rPr lang="ru-RU" dirty="0"/>
              <a:t>Занимательный материал </a:t>
            </a:r>
            <a:br>
              <a:rPr lang="ru-RU" dirty="0"/>
            </a:br>
            <a:r>
              <a:rPr lang="ru-RU" dirty="0"/>
              <a:t>на уроках математики.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Егорова Людмила Владимировна 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МБОУ СШ №2 </a:t>
            </a:r>
          </a:p>
          <a:p>
            <a:r>
              <a:rPr lang="ru-RU" dirty="0" err="1" smtClean="0"/>
              <a:t>г.Вязьма</a:t>
            </a:r>
            <a:r>
              <a:rPr lang="ru-RU" dirty="0" smtClean="0"/>
              <a:t> Смоленская область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71450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93541" name="Picture 5" descr="IMG_159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239" y="602197"/>
            <a:ext cx="7271146" cy="545411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71450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94567" name="Picture 7" descr="IMG_16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4863" y="637911"/>
            <a:ext cx="7223521" cy="5418402"/>
          </a:xfrm>
          <a:noFill/>
          <a:ln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95589" name="Picture 5" descr="IMG_160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7" y="492204"/>
            <a:ext cx="7416824" cy="5563390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96613" name="Picture 5" descr="IMG_160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7" y="602344"/>
            <a:ext cx="7200800" cy="5400601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7263"/>
          </a:xfrm>
        </p:spPr>
        <p:txBody>
          <a:bodyPr/>
          <a:lstStyle/>
          <a:p>
            <a:r>
              <a:rPr lang="ru-RU"/>
              <a:t>Логические упражнения. </a:t>
            </a:r>
          </a:p>
        </p:txBody>
      </p:sp>
      <p:sp>
        <p:nvSpPr>
          <p:cNvPr id="1177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268413"/>
            <a:ext cx="8229600" cy="47879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    Это задачи на нахождение пропущенной фигуры, продолжение ряда фигур, знаков, на поиск чисел, на нахождение закономерностей.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      Назначение – активизация умственной деятельности, оживление процесса обучения.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      Используются с целью развития умения осуществлять последовательные умственные действия анализировать, сравнивать, обобщать, целенаправленно думать.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    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  <p:bldP spid="11776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>
          <a:xfrm flipV="1">
            <a:off x="539750" y="0"/>
            <a:ext cx="8243888" cy="1158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1878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341438"/>
            <a:ext cx="2182812" cy="1425575"/>
          </a:xfrm>
          <a:ln/>
        </p:spPr>
      </p:pic>
      <p:pic>
        <p:nvPicPr>
          <p:cNvPr id="11878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1341438"/>
            <a:ext cx="21209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644900"/>
            <a:ext cx="19939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3644900"/>
            <a:ext cx="19939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644900"/>
            <a:ext cx="1368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3644900"/>
            <a:ext cx="22320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900113" y="620713"/>
            <a:ext cx="4027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>
                <a:latin typeface="Verdana" pitchFamily="34" charset="0"/>
              </a:rPr>
              <a:t>Найди 2 одинаковых предмета. </a:t>
            </a:r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900113" y="3068638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>
                <a:latin typeface="Verdana" pitchFamily="34" charset="0"/>
              </a:rPr>
              <a:t>Какая фигура здесь лишняя и почему? </a:t>
            </a:r>
          </a:p>
        </p:txBody>
      </p:sp>
      <p:pic>
        <p:nvPicPr>
          <p:cNvPr id="118796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341438"/>
            <a:ext cx="2052637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15888"/>
            <a:ext cx="8243887" cy="649287"/>
          </a:xfrm>
        </p:spPr>
        <p:txBody>
          <a:bodyPr/>
          <a:lstStyle/>
          <a:p>
            <a:r>
              <a:rPr lang="ru-RU" sz="4000"/>
              <a:t>Найди закономерность.</a:t>
            </a:r>
          </a:p>
        </p:txBody>
      </p:sp>
      <p:pic>
        <p:nvPicPr>
          <p:cNvPr id="11981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341438"/>
            <a:ext cx="2224088" cy="1800225"/>
          </a:xfrm>
          <a:ln/>
        </p:spPr>
      </p:pic>
      <p:pic>
        <p:nvPicPr>
          <p:cNvPr id="11981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1412875"/>
            <a:ext cx="17780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929059"/>
            <a:ext cx="2016224" cy="147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3860800"/>
            <a:ext cx="18351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6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894713"/>
            <a:ext cx="2016919" cy="147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7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337" y="3929059"/>
            <a:ext cx="1443181" cy="1444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9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484313"/>
            <a:ext cx="3554413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20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420938"/>
            <a:ext cx="3527425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97637" name="Picture 5" descr="IMG_159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5" y="602344"/>
            <a:ext cx="7200800" cy="5400601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98663" name="Picture 7" descr="IMG_160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239" y="548183"/>
            <a:ext cx="7343154" cy="550813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71450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99685" name="Picture 5" descr="IMG_160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5" y="600792"/>
            <a:ext cx="7272808" cy="545537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Головоломки, задачи на смекалку.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100"/>
              <a:t>. Из всего многообразия головоломок наиболее приемлемы в начальной школе головоломки с палочками. Их называют задачами на смекалку геометрического характера. В ходе решения идёт трансфигурация, преобразование одних фигур в другие, а не только изменение их количества. Задачи на смекалку различны по степени сложности, трансфигурации. Их нельзя решать ранее усвоенным способом. В ходе решения каждой новой задачи обучающийся включается в активную умственную деятельность, стремится достичь конечной цели – видоизменить или построить пространственную фигуру.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481013"/>
          </a:xfrm>
        </p:spPr>
        <p:txBody>
          <a:bodyPr/>
          <a:lstStyle/>
          <a:p>
            <a:r>
              <a:rPr lang="ru-RU" sz="4000"/>
              <a:t>Поиск признака отличия.</a:t>
            </a:r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836613"/>
            <a:ext cx="8229600" cy="5219700"/>
          </a:xfrm>
        </p:spPr>
        <p:txBody>
          <a:bodyPr/>
          <a:lstStyle/>
          <a:p>
            <a:r>
              <a:rPr lang="ru-RU" sz="2800"/>
              <a:t>Задачи представлены в графическом изображении двумя группами фигур.</a:t>
            </a:r>
          </a:p>
          <a:p>
            <a:r>
              <a:rPr lang="ru-RU" sz="2800"/>
              <a:t>Решение заключается в нахождении главного признака отличия (форма, расположение, цвет, размер ).</a:t>
            </a:r>
          </a:p>
          <a:p>
            <a:r>
              <a:rPr lang="ru-RU" sz="2800"/>
              <a:t>Решение осуществляется в результате зрительного и мыслительного анализа.</a:t>
            </a:r>
          </a:p>
          <a:p>
            <a:r>
              <a:rPr lang="ru-RU" sz="2800"/>
              <a:t>Для решения задач необходимо абстрагироваться от частных признаков сходства и различия.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rrowheads="1"/>
          </p:cNvSpPr>
          <p:nvPr>
            <p:ph type="title"/>
          </p:nvPr>
        </p:nvSpPr>
        <p:spPr>
          <a:xfrm flipV="1">
            <a:off x="442913" y="0"/>
            <a:ext cx="8243887" cy="1031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8022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476250"/>
            <a:ext cx="3960813" cy="1584325"/>
          </a:xfrm>
          <a:ln/>
        </p:spPr>
      </p:pic>
      <p:pic>
        <p:nvPicPr>
          <p:cNvPr id="1802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2420938"/>
            <a:ext cx="399573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4437063"/>
            <a:ext cx="388778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3354388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492375"/>
            <a:ext cx="350043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365625"/>
            <a:ext cx="3527425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331788"/>
            <a:ext cx="8374062" cy="1241425"/>
          </a:xfrm>
        </p:spPr>
        <p:txBody>
          <a:bodyPr/>
          <a:lstStyle/>
          <a:p>
            <a:r>
              <a:rPr lang="ru-RU"/>
              <a:t>Составление плоскостных изображений.</a:t>
            </a:r>
          </a:p>
        </p:txBody>
      </p:sp>
      <p:sp>
        <p:nvSpPr>
          <p:cNvPr id="1822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2349500"/>
            <a:ext cx="8229600" cy="37068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        </a:t>
            </a:r>
            <a:r>
              <a:rPr lang="ru-RU" sz="3600">
                <a:solidFill>
                  <a:srgbClr val="FFFF00"/>
                </a:solidFill>
              </a:rPr>
              <a:t>Игра «Танграм»</a:t>
            </a:r>
          </a:p>
          <a:p>
            <a:r>
              <a:rPr lang="ru-RU"/>
              <a:t>Квадрат 8*8 разрезан на 7 частей.</a:t>
            </a:r>
          </a:p>
          <a:p>
            <a:r>
              <a:rPr lang="ru-RU"/>
              <a:t>Успешность игры зависит от уровня сенсорного развития.</a:t>
            </a:r>
          </a:p>
        </p:txBody>
      </p:sp>
      <p:pic>
        <p:nvPicPr>
          <p:cNvPr id="1822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4221163"/>
            <a:ext cx="2303462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rrowheads="1"/>
          </p:cNvSpPr>
          <p:nvPr>
            <p:ph type="title"/>
          </p:nvPr>
        </p:nvSpPr>
        <p:spPr>
          <a:xfrm flipV="1">
            <a:off x="323850" y="115888"/>
            <a:ext cx="8243888" cy="730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1832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260350"/>
            <a:ext cx="8229600" cy="5795963"/>
          </a:xfrm>
        </p:spPr>
        <p:txBody>
          <a:bodyPr/>
          <a:lstStyle/>
          <a:p>
            <a:r>
              <a:rPr lang="ru-RU"/>
              <a:t>1 этап - ознакомление, составление фигур из 2-3 деталей.</a:t>
            </a:r>
          </a:p>
          <a:p>
            <a:r>
              <a:rPr lang="ru-RU"/>
              <a:t>2 этап – составление фигур – силуэтов по расчленённым образцам. </a:t>
            </a:r>
          </a:p>
        </p:txBody>
      </p:sp>
      <p:pic>
        <p:nvPicPr>
          <p:cNvPr id="1833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363402"/>
            <a:ext cx="2375495" cy="258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3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3391483"/>
            <a:ext cx="5255964" cy="248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184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333375"/>
            <a:ext cx="8229600" cy="5722938"/>
          </a:xfrm>
        </p:spPr>
        <p:txBody>
          <a:bodyPr/>
          <a:lstStyle/>
          <a:p>
            <a:r>
              <a:rPr lang="ru-RU"/>
              <a:t>3 этап – воссоздание фигур по образцам контурного характера.</a:t>
            </a:r>
          </a:p>
        </p:txBody>
      </p:sp>
      <p:pic>
        <p:nvPicPr>
          <p:cNvPr id="1843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557338"/>
            <a:ext cx="4608513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628775"/>
            <a:ext cx="2794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2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3933825"/>
            <a:ext cx="439261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71450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200709" name="Picture 5" descr="IMG_160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239" y="548183"/>
            <a:ext cx="7343154" cy="550813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201733" name="Picture 5" descr="IMG_160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7" y="600230"/>
            <a:ext cx="7272808" cy="54553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202757" name="Picture 5" descr="IMG_161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239" y="494169"/>
            <a:ext cx="7415162" cy="556214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54000"/>
            <a:ext cx="8385175" cy="1100138"/>
          </a:xfrm>
        </p:spPr>
        <p:txBody>
          <a:bodyPr/>
          <a:lstStyle/>
          <a:p>
            <a:r>
              <a:rPr lang="ru-RU" sz="4000"/>
              <a:t>Игры на составление объёмных фигур из кубиков.</a:t>
            </a:r>
          </a:p>
        </p:txBody>
      </p:sp>
      <p:sp>
        <p:nvSpPr>
          <p:cNvPr id="185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557338"/>
            <a:ext cx="8229600" cy="4895850"/>
          </a:xfrm>
        </p:spPr>
        <p:txBody>
          <a:bodyPr/>
          <a:lstStyle/>
          <a:p>
            <a:r>
              <a:rPr lang="ru-RU"/>
              <a:t>«Куб – хамелеон»- набор из 8 кубиков, окрашенных определённым цветом.</a:t>
            </a:r>
          </a:p>
        </p:txBody>
      </p:sp>
      <p:pic>
        <p:nvPicPr>
          <p:cNvPr id="18534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924944"/>
            <a:ext cx="65532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1863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333375"/>
            <a:ext cx="8229600" cy="57229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 </a:t>
            </a:r>
            <a:r>
              <a:rPr lang="ru-RU" sz="2000" dirty="0"/>
              <a:t>Задачи на смекалку, головоломки, занимательные игры вызывают у детей большой интерес. Они могут, не отвлекаясь, подолгу упражняться в преобразовании фигур, перекладывая палочки или другие предметы по заданному образцу, по собственному замыслу. Таким образом: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- формируются важные качества личности ребёнка: самостоятельность, наблюдательность, находчивость,    сообразительность,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- вырабатывается усидчивость,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- развиваются конструктивные умения,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-развиваются поисковые действия практического и мыслительного характера.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       Занимательный математический материал можно включать: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- в основную часть урока по формированию математических представлений,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- использовать в конце урока, когда наблюдается снижение умственной активности детей,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- эффективно использование в качестве «умственной гимнастики»,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- для </a:t>
            </a:r>
            <a:r>
              <a:rPr lang="ru-RU" sz="2400" dirty="0"/>
              <a:t>организации</a:t>
            </a:r>
            <a:r>
              <a:rPr lang="ru-RU" sz="2000" dirty="0"/>
              <a:t> самостоятельной деятельности</a:t>
            </a:r>
            <a:r>
              <a:rPr lang="ru-RU" sz="1800" dirty="0"/>
              <a:t>  детей.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243887" cy="647700"/>
          </a:xfrm>
        </p:spPr>
        <p:txBody>
          <a:bodyPr/>
          <a:lstStyle/>
          <a:p>
            <a:r>
              <a:rPr lang="ru-RU" sz="4000"/>
              <a:t>Головоломки.</a:t>
            </a:r>
          </a:p>
        </p:txBody>
      </p:sp>
      <p:pic>
        <p:nvPicPr>
          <p:cNvPr id="11571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3288" y="2405063"/>
            <a:ext cx="3362325" cy="1004887"/>
          </a:xfrm>
          <a:ln/>
        </p:spPr>
      </p:pic>
      <p:pic>
        <p:nvPicPr>
          <p:cNvPr id="11571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133600"/>
            <a:ext cx="279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4797425"/>
            <a:ext cx="29083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4797425"/>
            <a:ext cx="27178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20" name="Rectangle 8"/>
          <p:cNvSpPr>
            <a:spLocks noChangeArrowheads="1"/>
          </p:cNvSpPr>
          <p:nvPr/>
        </p:nvSpPr>
        <p:spPr bwMode="auto">
          <a:xfrm>
            <a:off x="323850" y="758825"/>
            <a:ext cx="33845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Verdana" pitchFamily="34" charset="0"/>
              </a:rPr>
              <a:t>. В фигуре, состоящей из 5 квадратов, убрать 4 палочки, оставив один прямоугольник.</a:t>
            </a:r>
          </a:p>
        </p:txBody>
      </p:sp>
      <p:sp>
        <p:nvSpPr>
          <p:cNvPr id="115721" name="Rectangle 9"/>
          <p:cNvSpPr>
            <a:spLocks noChangeArrowheads="1"/>
          </p:cNvSpPr>
          <p:nvPr/>
        </p:nvSpPr>
        <p:spPr bwMode="auto">
          <a:xfrm>
            <a:off x="5219700" y="828675"/>
            <a:ext cx="3600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Verdana" pitchFamily="34" charset="0"/>
              </a:rPr>
              <a:t>. В фигуре, состоящей из б квадратов, убрать 2 палочки, чтобы осталось 4 равных квадрата.</a:t>
            </a:r>
          </a:p>
        </p:txBody>
      </p:sp>
      <p:sp>
        <p:nvSpPr>
          <p:cNvPr id="115723" name="Rectangle 11"/>
          <p:cNvSpPr>
            <a:spLocks noChangeArrowheads="1"/>
          </p:cNvSpPr>
          <p:nvPr/>
        </p:nvSpPr>
        <p:spPr bwMode="auto">
          <a:xfrm>
            <a:off x="250825" y="3500438"/>
            <a:ext cx="38893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Составить домик из б палочек, а затем переложить 2 палочки так, чтобы получился флажок </a:t>
            </a:r>
          </a:p>
        </p:txBody>
      </p:sp>
      <p:sp>
        <p:nvSpPr>
          <p:cNvPr id="115724" name="Rectangle 12"/>
          <p:cNvSpPr>
            <a:spLocks noChangeArrowheads="1"/>
          </p:cNvSpPr>
          <p:nvPr/>
        </p:nvSpPr>
        <p:spPr bwMode="auto">
          <a:xfrm>
            <a:off x="4787900" y="3357563"/>
            <a:ext cx="3600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Verdana" pitchFamily="34" charset="0"/>
              </a:rPr>
              <a:t>. В данной фигуре переложить 2 па­лочки, чтобы получилось 3 равных треу­гольника.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используемой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1.Венгер </a:t>
            </a:r>
            <a:r>
              <a:rPr lang="ru-RU" dirty="0" err="1" smtClean="0"/>
              <a:t>Н.А.,Пилюгина</a:t>
            </a:r>
            <a:r>
              <a:rPr lang="ru-RU" dirty="0" smtClean="0"/>
              <a:t> Н.Г.,</a:t>
            </a:r>
            <a:r>
              <a:rPr lang="ru-RU" dirty="0" err="1" smtClean="0"/>
              <a:t>Венгер</a:t>
            </a:r>
            <a:r>
              <a:rPr lang="ru-RU" dirty="0" smtClean="0"/>
              <a:t> Н.Б. Воспитание сенсорной культуры ребёнка. –М.,1988.</a:t>
            </a:r>
          </a:p>
          <a:p>
            <a:r>
              <a:rPr lang="ru-RU" dirty="0" smtClean="0"/>
              <a:t>2.Игнатьев В.И. </a:t>
            </a:r>
            <a:r>
              <a:rPr lang="ru-RU" dirty="0" err="1" smtClean="0"/>
              <a:t>Вцарстве</a:t>
            </a:r>
            <a:r>
              <a:rPr lang="ru-RU" dirty="0" smtClean="0"/>
              <a:t> смекалки. – М.,2000</a:t>
            </a:r>
          </a:p>
          <a:p>
            <a:r>
              <a:rPr lang="ru-RU" dirty="0" smtClean="0"/>
              <a:t>3.Соболевский Р.Ф. Логические и математические игры. – Минск, 2002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291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0113" y="188913"/>
            <a:ext cx="8243887" cy="71437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1469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13" y="1341438"/>
            <a:ext cx="6591300" cy="1439862"/>
          </a:xfrm>
          <a:ln/>
        </p:spPr>
      </p:pic>
      <p:pic>
        <p:nvPicPr>
          <p:cNvPr id="11469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365104"/>
            <a:ext cx="66929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250825" y="188913"/>
            <a:ext cx="30972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. В фигуре из 4 квадратов переложить 2 палочки так, чтобы получилось 5 квадратов </a:t>
            </a: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4427538" y="404813"/>
            <a:ext cx="44640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В фигуре из 6 квадратов убрать 3 палочки, чтобы осталось 4 квадрата.</a:t>
            </a: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684213" y="2781300"/>
            <a:ext cx="29527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В фигуре из  5  квадратов убрать 4 палочки, чтобы осталось 3 квадрата.</a:t>
            </a:r>
          </a:p>
        </p:txBody>
      </p:sp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4572000" y="2982913"/>
            <a:ext cx="32416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В фигуре из 2 квадратов переложить 4 палочки так, чтобы получилось 3 квадрата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4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rrowheads="1"/>
          </p:cNvSpPr>
          <p:nvPr>
            <p:ph type="title"/>
          </p:nvPr>
        </p:nvSpPr>
        <p:spPr>
          <a:xfrm flipV="1">
            <a:off x="323850" y="0"/>
            <a:ext cx="8243888" cy="1158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16742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96975" y="2005013"/>
            <a:ext cx="2243138" cy="663575"/>
          </a:xfrm>
          <a:ln/>
        </p:spPr>
      </p:pic>
      <p:pic>
        <p:nvPicPr>
          <p:cNvPr id="116745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341438"/>
            <a:ext cx="25781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6" name="Rectangle 10"/>
          <p:cNvSpPr>
            <a:spLocks noChangeArrowheads="1"/>
          </p:cNvSpPr>
          <p:nvPr/>
        </p:nvSpPr>
        <p:spPr bwMode="auto">
          <a:xfrm>
            <a:off x="5148263" y="260350"/>
            <a:ext cx="38242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. Переложить 1 палочку, чтобы домик был перевернут в другую сторону </a:t>
            </a:r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539750" y="142875"/>
            <a:ext cx="3097213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Verdana" pitchFamily="34" charset="0"/>
              </a:rPr>
              <a:t> В фигуре, изображающей стрелу, переложить 4 палочки так, чтобы получилось 4 треугольника.</a:t>
            </a:r>
          </a:p>
        </p:txBody>
      </p:sp>
      <p:pic>
        <p:nvPicPr>
          <p:cNvPr id="116749" name="Picture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724400"/>
            <a:ext cx="24479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50" name="Picture 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4652963"/>
            <a:ext cx="29210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51" name="Rectangle 15"/>
          <p:cNvSpPr>
            <a:spLocks noChangeArrowheads="1"/>
          </p:cNvSpPr>
          <p:nvPr/>
        </p:nvSpPr>
        <p:spPr bwMode="auto">
          <a:xfrm>
            <a:off x="539750" y="2708275"/>
            <a:ext cx="38862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Verdana" pitchFamily="34" charset="0"/>
              </a:rPr>
              <a:t>В фигуре, напоминающей фонарь, переложить 4 палочки так, чтобы получился четырехугольник, состоящий из 4 равных треугольников.</a:t>
            </a:r>
          </a:p>
        </p:txBody>
      </p:sp>
      <p:sp>
        <p:nvSpPr>
          <p:cNvPr id="116752" name="Rectangle 16"/>
          <p:cNvSpPr>
            <a:spLocks noChangeArrowheads="1"/>
          </p:cNvSpPr>
          <p:nvPr/>
        </p:nvSpPr>
        <p:spPr bwMode="auto">
          <a:xfrm>
            <a:off x="5003800" y="2852738"/>
            <a:ext cx="3240088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Verdana" pitchFamily="34" charset="0"/>
              </a:rPr>
              <a:t>. Переложить 2 палочки так, чтобы фигура, похожая на корову, «смотрела» в другую сторону.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188913"/>
            <a:ext cx="8243888" cy="71437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89445" name="Picture 5" descr="IMG_159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239" y="1142331"/>
            <a:ext cx="6551065" cy="4913981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9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91493" name="Picture 5" descr="IMG_159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5" y="816284"/>
            <a:ext cx="6984776" cy="5239309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91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90469" name="Picture 5" descr="IMG_159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239" y="656209"/>
            <a:ext cx="7199138" cy="5400103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0488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92517" name="Picture 5" descr="IMG_159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4863" y="745937"/>
            <a:ext cx="7079505" cy="5310375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/>
    </p:bld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533</TotalTime>
  <Words>663</Words>
  <Application>Microsoft Office PowerPoint</Application>
  <PresentationFormat>Экран (4:3)</PresentationFormat>
  <Paragraphs>56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Трава</vt:lpstr>
      <vt:lpstr>Занимательный материал  на уроках математики.</vt:lpstr>
      <vt:lpstr>Головоломки, задачи на смекалку.</vt:lpstr>
      <vt:lpstr>Головоломки.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Логические упражнения. </vt:lpstr>
      <vt:lpstr>Презентация PowerPoint</vt:lpstr>
      <vt:lpstr>Найди закономерность.</vt:lpstr>
      <vt:lpstr>Презентация PowerPoint</vt:lpstr>
      <vt:lpstr>Презентация PowerPoint</vt:lpstr>
      <vt:lpstr>Презентация PowerPoint</vt:lpstr>
      <vt:lpstr>Поиск признака отличия.</vt:lpstr>
      <vt:lpstr>Презентация PowerPoint</vt:lpstr>
      <vt:lpstr>Составление плоскостных изображений.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Игры на составление объёмных фигур из кубиков.</vt:lpstr>
      <vt:lpstr>Презентация PowerPoint</vt:lpstr>
      <vt:lpstr>Список используемой литературы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Занимательный материал на уроках математики.</dc:title>
  <dc:creator>KM</dc:creator>
  <cp:lastModifiedBy>User</cp:lastModifiedBy>
  <cp:revision>16</cp:revision>
  <dcterms:created xsi:type="dcterms:W3CDTF">2009-10-19T14:23:59Z</dcterms:created>
  <dcterms:modified xsi:type="dcterms:W3CDTF">2017-09-03T11:32:41Z</dcterms:modified>
</cp:coreProperties>
</file>