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8" r:id="rId5"/>
    <p:sldId id="259" r:id="rId6"/>
    <p:sldId id="262"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48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C53179F6-76A9-49BB-96C4-06F53A1F2FE2}" type="datetimeFigureOut">
              <a:rPr lang="ru-RU" smtClean="0"/>
              <a:t>04.09.2017</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791BDF3-3C93-49B9-8C2D-4721F3C7B9E0}"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800" advClick="0" advTm="1000">
        <p:circle/>
      </p:transition>
    </mc:Choice>
    <mc:Fallback xmlns="">
      <p:transition spd="slow" advClick="0" advTm="1000">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53179F6-76A9-49BB-96C4-06F53A1F2FE2}" type="datetimeFigureOut">
              <a:rPr lang="ru-RU" smtClean="0"/>
              <a:t>04.09.2017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791BDF3-3C93-49B9-8C2D-4721F3C7B9E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advClick="0" advTm="1000">
        <p:circle/>
      </p:transition>
    </mc:Choice>
    <mc:Fallback xmlns="">
      <p:transition spd="slow" advClick="0" advTm="1000">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53179F6-76A9-49BB-96C4-06F53A1F2FE2}" type="datetimeFigureOut">
              <a:rPr lang="ru-RU" smtClean="0"/>
              <a:t>04.09.2017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791BDF3-3C93-49B9-8C2D-4721F3C7B9E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advClick="0" advTm="1000">
        <p:circle/>
      </p:transition>
    </mc:Choice>
    <mc:Fallback xmlns="">
      <p:transition spd="slow" advClick="0" advTm="1000">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53179F6-76A9-49BB-96C4-06F53A1F2FE2}" type="datetimeFigureOut">
              <a:rPr lang="ru-RU" smtClean="0"/>
              <a:t>04.09.2017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791BDF3-3C93-49B9-8C2D-4721F3C7B9E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advClick="0" advTm="1000">
        <p:circle/>
      </p:transition>
    </mc:Choice>
    <mc:Fallback xmlns="">
      <p:transition spd="slow" advClick="0" advTm="1000">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C53179F6-76A9-49BB-96C4-06F53A1F2FE2}" type="datetimeFigureOut">
              <a:rPr lang="ru-RU" smtClean="0"/>
              <a:t>04.09.2017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791BDF3-3C93-49B9-8C2D-4721F3C7B9E0}"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800" advClick="0" advTm="1000">
        <p:circle/>
      </p:transition>
    </mc:Choice>
    <mc:Fallback xmlns="">
      <p:transition spd="slow" advClick="0" advTm="1000">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53179F6-76A9-49BB-96C4-06F53A1F2FE2}" type="datetimeFigureOut">
              <a:rPr lang="ru-RU" smtClean="0"/>
              <a:t>04.09.2017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791BDF3-3C93-49B9-8C2D-4721F3C7B9E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advClick="0" advTm="1000">
        <p:circle/>
      </p:transition>
    </mc:Choice>
    <mc:Fallback xmlns="">
      <p:transition spd="slow" advClick="0" advTm="1000">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C53179F6-76A9-49BB-96C4-06F53A1F2FE2}" type="datetimeFigureOut">
              <a:rPr lang="ru-RU" smtClean="0"/>
              <a:t>04.09.2017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791BDF3-3C93-49B9-8C2D-4721F3C7B9E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advClick="0" advTm="1000">
        <p:circle/>
      </p:transition>
    </mc:Choice>
    <mc:Fallback xmlns="">
      <p:transition spd="slow" advClick="0" advTm="1000">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C53179F6-76A9-49BB-96C4-06F53A1F2FE2}" type="datetimeFigureOut">
              <a:rPr lang="ru-RU" smtClean="0"/>
              <a:t>04.09.2017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791BDF3-3C93-49B9-8C2D-4721F3C7B9E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advClick="0" advTm="1000">
        <p:circle/>
      </p:transition>
    </mc:Choice>
    <mc:Fallback xmlns="">
      <p:transition spd="slow" advClick="0" advTm="1000">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C53179F6-76A9-49BB-96C4-06F53A1F2FE2}" type="datetimeFigureOut">
              <a:rPr lang="ru-RU" smtClean="0"/>
              <a:t>04.09.2017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791BDF3-3C93-49B9-8C2D-4721F3C7B9E0}"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800" advClick="0" advTm="1000">
        <p:circle/>
      </p:transition>
    </mc:Choice>
    <mc:Fallback xmlns="">
      <p:transition spd="slow" advClick="0" advTm="1000">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53179F6-76A9-49BB-96C4-06F53A1F2FE2}" type="datetimeFigureOut">
              <a:rPr lang="ru-RU" smtClean="0"/>
              <a:t>04.09.2017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791BDF3-3C93-49B9-8C2D-4721F3C7B9E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advClick="0" advTm="1000">
        <p:circle/>
      </p:transition>
    </mc:Choice>
    <mc:Fallback xmlns="">
      <p:transition spd="slow" advClick="0" advTm="1000">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C53179F6-76A9-49BB-96C4-06F53A1F2FE2}" type="datetimeFigureOut">
              <a:rPr lang="ru-RU" smtClean="0"/>
              <a:t>04.09.2017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791BDF3-3C93-49B9-8C2D-4721F3C7B9E0}"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mc:AlternateContent xmlns:mc="http://schemas.openxmlformats.org/markup-compatibility/2006" xmlns:p14="http://schemas.microsoft.com/office/powerpoint/2010/main">
    <mc:Choice Requires="p14">
      <p:transition spd="slow" p14:dur="800" advClick="0" advTm="1000">
        <p:circle/>
      </p:transition>
    </mc:Choice>
    <mc:Fallback xmlns="">
      <p:transition spd="slow" advClick="0" advTm="1000">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53179F6-76A9-49BB-96C4-06F53A1F2FE2}" type="datetimeFigureOut">
              <a:rPr lang="ru-RU" smtClean="0"/>
              <a:t>04.09.2017</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791BDF3-3C93-49B9-8C2D-4721F3C7B9E0}"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800" advClick="0" advTm="1000">
        <p:circle/>
      </p:transition>
    </mc:Choice>
    <mc:Fallback xmlns="">
      <p:transition spd="slow" advClick="0" advTm="1000">
        <p:circle/>
      </p:transition>
    </mc:Fallback>
  </mc:AlternateConten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43608" y="0"/>
            <a:ext cx="7844408" cy="4797152"/>
          </a:xfrm>
        </p:spPr>
        <p:txBody>
          <a:bodyPr>
            <a:normAutofit fontScale="90000"/>
          </a:bodyPr>
          <a:lstStyle/>
          <a:p>
            <a:r>
              <a:rPr lang="en-US" sz="3100" dirty="0" smtClean="0">
                <a:solidFill>
                  <a:schemeClr val="accent5">
                    <a:lumMod val="60000"/>
                    <a:lumOff val="40000"/>
                  </a:schemeClr>
                </a:solidFill>
              </a:rPr>
              <a:t>              "</a:t>
            </a:r>
            <a:r>
              <a:rPr lang="en-US" sz="3100" dirty="0">
                <a:solidFill>
                  <a:schemeClr val="accent5">
                    <a:lumMod val="60000"/>
                    <a:lumOff val="40000"/>
                  </a:schemeClr>
                </a:solidFill>
              </a:rPr>
              <a:t>Belarusian Republican youth Union"</a:t>
            </a:r>
            <a:br>
              <a:rPr lang="en-US" sz="3100" dirty="0">
                <a:solidFill>
                  <a:schemeClr val="accent5">
                    <a:lumMod val="60000"/>
                    <a:lumOff val="40000"/>
                  </a:schemeClr>
                </a:solidFill>
              </a:rPr>
            </a:br>
            <a:r>
              <a:rPr lang="en-US" sz="3100" dirty="0" smtClean="0">
                <a:solidFill>
                  <a:schemeClr val="accent5">
                    <a:lumMod val="60000"/>
                    <a:lumOff val="40000"/>
                  </a:schemeClr>
                </a:solidFill>
              </a:rPr>
              <a:t>                          educational institutions</a:t>
            </a:r>
            <a:br>
              <a:rPr lang="en-US" sz="3100" dirty="0" smtClean="0">
                <a:solidFill>
                  <a:schemeClr val="accent5">
                    <a:lumMod val="60000"/>
                    <a:lumOff val="40000"/>
                  </a:schemeClr>
                </a:solidFill>
              </a:rPr>
            </a:br>
            <a:r>
              <a:rPr lang="en-US" sz="3100" dirty="0"/>
              <a:t/>
            </a:r>
            <a:br>
              <a:rPr lang="en-US" sz="3100" dirty="0"/>
            </a:br>
            <a:r>
              <a:rPr lang="en-US" sz="2000" dirty="0"/>
              <a:t>Belarusian </a:t>
            </a:r>
            <a:r>
              <a:rPr lang="en-US" sz="2000" dirty="0" smtClean="0"/>
              <a:t>Republican youth Union </a:t>
            </a:r>
            <a:r>
              <a:rPr lang="en-US" sz="2000" smtClean="0"/>
              <a:t>(</a:t>
            </a:r>
            <a:r>
              <a:rPr lang="en-US" sz="2000" smtClean="0"/>
              <a:t>BRYU) </a:t>
            </a:r>
            <a:r>
              <a:rPr lang="en-US" sz="2000" dirty="0" smtClean="0"/>
              <a:t>- youth public organization in Belarus. Is the largest youth Association of the country and supported by the President of the Republic of Belarus Alexander </a:t>
            </a:r>
            <a:r>
              <a:rPr lang="en-US" sz="2000" dirty="0"/>
              <a:t>Lukashenko. Public Association "Belarusian Republican youth Union" (hereinafter - the NGO "Belarusian Republican youth Union") is a youth organization in the Republic of Belarus. Is the largest Republican youth public Association of the country (the number of members is about 500 000 people).</a:t>
            </a:r>
            <a:br>
              <a:rPr lang="en-US" sz="2000" dirty="0"/>
            </a:br>
            <a:r>
              <a:rPr lang="en-US" sz="2000" dirty="0"/>
              <a:t>The organization was established September 6, 2002 by the merger of the public Association "Belarusian Patriotic Union of youth" and public Association "Belarusian Union of youth". Is the successor of the public Association "Belarusian Patriotic youth Union, "the Belarusian youth Union, Lenin Communist Youth Union of Belarusian youth Union of Belarus.</a:t>
            </a:r>
            <a:endParaRPr lang="ru-RU"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1540" y="4721227"/>
            <a:ext cx="2323147" cy="2123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1112868"/>
      </p:ext>
    </p:extLst>
  </p:cSld>
  <p:clrMapOvr>
    <a:masterClrMapping/>
  </p:clrMapOvr>
  <mc:AlternateContent xmlns:mc="http://schemas.openxmlformats.org/markup-compatibility/2006" xmlns:p14="http://schemas.microsoft.com/office/powerpoint/2010/main">
    <mc:Choice Requires="p14">
      <p:transition spd="slow" p14:dur="1200" advClick="0" advTm="5000">
        <p:dissolve/>
      </p:transition>
    </mc:Choice>
    <mc:Fallback xmlns="">
      <p:transition spd="slow" advClick="0" advTm="500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0"/>
            <a:ext cx="4536504" cy="238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Объект 5"/>
          <p:cNvSpPr>
            <a:spLocks noGrp="1"/>
          </p:cNvSpPr>
          <p:nvPr>
            <p:ph idx="1"/>
          </p:nvPr>
        </p:nvSpPr>
        <p:spPr>
          <a:xfrm>
            <a:off x="971600" y="2381250"/>
            <a:ext cx="8172400" cy="4476750"/>
          </a:xfrm>
        </p:spPr>
        <p:txBody>
          <a:bodyPr>
            <a:noAutofit/>
          </a:bodyPr>
          <a:lstStyle/>
          <a:p>
            <a:r>
              <a:rPr lang="en-US" sz="1800" dirty="0"/>
              <a:t>The flag of the Public association "Belarusian Republican Union of Youth" (further the Flag) — is an official symbol of OO "BRSM", serves as a distinction and accessories to the Union of youth.</a:t>
            </a:r>
          </a:p>
          <a:p>
            <a:endParaRPr lang="en-US" sz="1800" dirty="0"/>
          </a:p>
          <a:p>
            <a:r>
              <a:rPr lang="en-US" sz="1800" dirty="0"/>
              <a:t>The flag represents a rectangular bilateral panel of red and green flowers. On the Flag face on the middle of a panel BRSM abbreviation written by capital gold letters is placed. The green part of a panel is decorated by a gold laurel branch. On the back the Flag, in the center of red part of a panel – a gold inscription the Public association "Belarusian Republican Union of Youth".</a:t>
            </a:r>
          </a:p>
          <a:p>
            <a:endParaRPr lang="en-US" sz="1800" dirty="0"/>
          </a:p>
          <a:p>
            <a:r>
              <a:rPr lang="en-US" sz="1800" dirty="0"/>
              <a:t>The red field of the Flag – symbolizes the heroic past of Komsomol. The bow-shaped green strip located below, symbolizes the present younger generation. The laurel branch a victory symbol, bears information on </a:t>
            </a:r>
            <a:r>
              <a:rPr lang="en-US" sz="1800" dirty="0" err="1"/>
              <a:t>successorship</a:t>
            </a:r>
            <a:r>
              <a:rPr lang="en-US" sz="1800" dirty="0"/>
              <a:t> of generations.</a:t>
            </a:r>
          </a:p>
          <a:p>
            <a:endParaRPr lang="en-US" sz="1800" dirty="0"/>
          </a:p>
          <a:p>
            <a:r>
              <a:rPr lang="en-US" sz="1800" dirty="0"/>
              <a:t>The flag is used during Congresses, Plenums, Central Committee Bureau OO "BRSM", official festive events connected with celebration, rewarding of members of the Belarusian republican union of youth, reception in ranks of OO "BRSM" at implementation of projects and programs OO "BRSM".</a:t>
            </a:r>
            <a:endParaRPr lang="ru-RU" sz="1800" dirty="0"/>
          </a:p>
        </p:txBody>
      </p:sp>
    </p:spTree>
    <p:extLst>
      <p:ext uri="{BB962C8B-B14F-4D97-AF65-F5344CB8AC3E}">
        <p14:creationId xmlns:p14="http://schemas.microsoft.com/office/powerpoint/2010/main" val="1236763517"/>
      </p:ext>
    </p:extLst>
  </p:cSld>
  <p:clrMapOvr>
    <a:masterClrMapping/>
  </p:clrMapOvr>
  <mc:AlternateContent xmlns:mc="http://schemas.openxmlformats.org/markup-compatibility/2006" xmlns:p14="http://schemas.microsoft.com/office/powerpoint/2010/main">
    <mc:Choice Requires="p14">
      <p:transition spd="slow" p14:dur="1200"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additive="base">
                                        <p:cTn id="7" dur="500" fill="hold"/>
                                        <p:tgtEl>
                                          <p:spTgt spid="5124"/>
                                        </p:tgtEl>
                                        <p:attrNameLst>
                                          <p:attrName>ppt_x</p:attrName>
                                        </p:attrNameLst>
                                      </p:cBhvr>
                                      <p:tavLst>
                                        <p:tav tm="0">
                                          <p:val>
                                            <p:strVal val="#ppt_x"/>
                                          </p:val>
                                        </p:tav>
                                        <p:tav tm="100000">
                                          <p:val>
                                            <p:strVal val="#ppt_x"/>
                                          </p:val>
                                        </p:tav>
                                      </p:tavLst>
                                    </p:anim>
                                    <p:anim calcmode="lin" valueType="num">
                                      <p:cBhvr additive="base">
                                        <p:cTn id="8" dur="500" fill="hold"/>
                                        <p:tgtEl>
                                          <p:spTgt spid="51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fade">
                                      <p:cBhvr>
                                        <p:cTn id="18" dur="500"/>
                                        <p:tgtEl>
                                          <p:spTgt spid="6">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500"/>
                                        <p:tgtEl>
                                          <p:spTgt spid="6">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txEl>
                                              <p:pRg st="6" end="6"/>
                                            </p:txEl>
                                          </p:spTgt>
                                        </p:tgtEl>
                                        <p:attrNameLst>
                                          <p:attrName>style.visibility</p:attrName>
                                        </p:attrNameLst>
                                      </p:cBhvr>
                                      <p:to>
                                        <p:strVal val="visible"/>
                                      </p:to>
                                    </p:set>
                                    <p:animEffect transition="in" filter="fade">
                                      <p:cBhvr>
                                        <p:cTn id="28"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059832" y="-22092"/>
            <a:ext cx="7772400" cy="679585"/>
          </a:xfrm>
        </p:spPr>
        <p:txBody>
          <a:bodyPr>
            <a:normAutofit fontScale="90000"/>
          </a:bodyPr>
          <a:lstStyle/>
          <a:p>
            <a:r>
              <a:rPr lang="ru-RU" dirty="0" smtClean="0"/>
              <a:t/>
            </a:r>
            <a:br>
              <a:rPr lang="ru-RU" dirty="0" smtClean="0"/>
            </a:br>
            <a:r>
              <a:rPr lang="en-US" sz="3100" dirty="0" smtClean="0">
                <a:solidFill>
                  <a:schemeClr val="accent5">
                    <a:lumMod val="60000"/>
                    <a:lumOff val="40000"/>
                  </a:schemeClr>
                </a:solidFill>
              </a:rPr>
              <a:t>History</a:t>
            </a:r>
            <a:endParaRPr lang="ru-RU" sz="3100" dirty="0">
              <a:solidFill>
                <a:schemeClr val="accent5">
                  <a:lumMod val="60000"/>
                  <a:lumOff val="40000"/>
                </a:schemeClr>
              </a:solidFill>
            </a:endParaRPr>
          </a:p>
        </p:txBody>
      </p:sp>
      <p:sp>
        <p:nvSpPr>
          <p:cNvPr id="3" name="Подзаголовок 2"/>
          <p:cNvSpPr>
            <a:spLocks noGrp="1"/>
          </p:cNvSpPr>
          <p:nvPr>
            <p:ph type="subTitle" idx="1"/>
          </p:nvPr>
        </p:nvSpPr>
        <p:spPr>
          <a:xfrm>
            <a:off x="1028863" y="116632"/>
            <a:ext cx="5472608" cy="6500580"/>
          </a:xfrm>
        </p:spPr>
        <p:txBody>
          <a:bodyPr>
            <a:noAutofit/>
          </a:bodyPr>
          <a:lstStyle/>
          <a:p>
            <a:endParaRPr lang="en-US" sz="1800" b="1" dirty="0" smtClean="0"/>
          </a:p>
          <a:p>
            <a:endParaRPr lang="en-US" sz="1800" b="1" dirty="0"/>
          </a:p>
          <a:p>
            <a:r>
              <a:rPr lang="en-US" sz="1800" b="1" dirty="0" smtClean="0"/>
              <a:t>The youth Union was established in 2002 by the Association of public organizations "Belarusian youth Union and the Belarusian Patriotic youth Union". Organization is the successor of the public Association "Belarusian Patriotic youth Union, "the Belarusian youth Union and the Lenin Young Communist League of Belarus (Komsomol), partially altered its logo and saving influence, and organizational </a:t>
            </a:r>
            <a:r>
              <a:rPr lang="en-US" sz="1800" b="1" dirty="0" err="1" smtClean="0"/>
              <a:t>structure.As</a:t>
            </a:r>
            <a:r>
              <a:rPr lang="en-US" sz="1800" b="1" dirty="0" smtClean="0"/>
              <a:t> part of the youth Union of the restored children of the pioneer organization, with a new logo and the name "Belarusian Republican pioneer organization" (BCA), as well as the traditions of TNS. Color pioneer tie "red-green" - symbolizing the state Flag of the Republic of </a:t>
            </a:r>
            <a:r>
              <a:rPr lang="en-US" sz="1800" b="1" dirty="0" err="1" smtClean="0"/>
              <a:t>Belarus.According</a:t>
            </a:r>
            <a:r>
              <a:rPr lang="en-US" sz="1800" b="1" dirty="0" smtClean="0"/>
              <a:t> to an opinion research poll indicated that 63.7 % of the population aware of the existence of the organization, 37 % appreciate its activity positively, 20 % agreed to participate in its activities</a:t>
            </a:r>
            <a:endParaRPr lang="ru-RU" sz="1800"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5157193"/>
            <a:ext cx="2699792" cy="1696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4566154"/>
      </p:ext>
    </p:extLst>
  </p:cSld>
  <p:clrMapOvr>
    <a:masterClrMapping/>
  </p:clrMapOvr>
  <mc:AlternateContent xmlns:mc="http://schemas.openxmlformats.org/markup-compatibility/2006" xmlns:p14="http://schemas.microsoft.com/office/powerpoint/2010/main">
    <mc:Choice Requires="p14">
      <p:transition spd="slow" p14:dur="1400" advClick="0" advTm="5000">
        <p14:ripp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050"/>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39952" y="0"/>
            <a:ext cx="1453855" cy="1143000"/>
          </a:xfrm>
        </p:spPr>
        <p:txBody>
          <a:bodyPr>
            <a:normAutofit/>
          </a:bodyPr>
          <a:lstStyle/>
          <a:p>
            <a:r>
              <a:rPr lang="en-US" sz="2800" dirty="0">
                <a:solidFill>
                  <a:schemeClr val="accent5">
                    <a:lumMod val="60000"/>
                    <a:lumOff val="40000"/>
                  </a:schemeClr>
                </a:solidFill>
              </a:rPr>
              <a:t>Goals</a:t>
            </a:r>
            <a:endParaRPr lang="ru-RU" sz="2800" dirty="0">
              <a:solidFill>
                <a:schemeClr val="accent5">
                  <a:lumMod val="60000"/>
                  <a:lumOff val="40000"/>
                </a:schemeClr>
              </a:solidFill>
            </a:endParaRPr>
          </a:p>
        </p:txBody>
      </p:sp>
      <p:sp>
        <p:nvSpPr>
          <p:cNvPr id="3" name="Объект 2"/>
          <p:cNvSpPr>
            <a:spLocks noGrp="1"/>
          </p:cNvSpPr>
          <p:nvPr>
            <p:ph idx="1"/>
          </p:nvPr>
        </p:nvSpPr>
        <p:spPr>
          <a:xfrm>
            <a:off x="1043608" y="836713"/>
            <a:ext cx="8100392" cy="3642884"/>
          </a:xfrm>
        </p:spPr>
        <p:txBody>
          <a:bodyPr>
            <a:normAutofit fontScale="55000" lnSpcReduction="20000"/>
          </a:bodyPr>
          <a:lstStyle/>
          <a:p>
            <a:r>
              <a:rPr lang="en-US" dirty="0"/>
              <a:t>The stated objectives of the youth Union is the creation of conditions for the comprehensive development of young people, to discover their creative potential, promoting development in the Republic of Belarus civil society, based on Patriotic and moral values of the Belarusian people. In accordance with the definition of objectives are defined and the basic directions of activity.</a:t>
            </a:r>
          </a:p>
          <a:p>
            <a:endParaRPr lang="en-US" dirty="0"/>
          </a:p>
          <a:p>
            <a:r>
              <a:rPr lang="en-US" dirty="0"/>
              <a:t>Our organization all the time supported the ideas of the President and government. During the election campaign, our members have demonstrated their activity at polling stations, to collect signatures at public events. We are applying for planning grants from the state. It concerns the allocation of money for targeted projects to support veterans, talented youth, sports and entertainment events. - first Secretary of the Central Committee of the Belarusian Republican youth Union Igor </a:t>
            </a:r>
            <a:r>
              <a:rPr lang="en-US" dirty="0" err="1"/>
              <a:t>Buzovsky</a:t>
            </a:r>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3807" y="4479597"/>
            <a:ext cx="3549774" cy="2368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52559794"/>
      </p:ext>
    </p:extLst>
  </p:cSld>
  <p:clrMapOvr>
    <a:masterClrMapping/>
  </p:clrMapOvr>
  <mc:AlternateContent xmlns:mc="http://schemas.openxmlformats.org/markup-compatibility/2006" xmlns:p14="http://schemas.microsoft.com/office/powerpoint/2010/main">
    <mc:Choice Requires="p14">
      <p:transition spd="slow" p14:dur="1400" advClick="0" advTm="5000">
        <p14:doors dir="vert"/>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80">
                                          <p:stCondLst>
                                            <p:cond delay="0"/>
                                          </p:stCondLst>
                                        </p:cTn>
                                        <p:tgtEl>
                                          <p:spTgt spid="3074"/>
                                        </p:tgtEl>
                                      </p:cBhvr>
                                    </p:animEffect>
                                    <p:anim calcmode="lin" valueType="num">
                                      <p:cBhvr>
                                        <p:cTn id="8" dur="1822" tmFilter="0,0; 0.14,0.36; 0.43,0.73; 0.71,0.91; 1.0,1.0">
                                          <p:stCondLst>
                                            <p:cond delay="0"/>
                                          </p:stCondLst>
                                        </p:cTn>
                                        <p:tgtEl>
                                          <p:spTgt spid="307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07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07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07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074"/>
                                        </p:tgtEl>
                                        <p:attrNameLst>
                                          <p:attrName>ppt_y</p:attrName>
                                        </p:attrNameLst>
                                      </p:cBhvr>
                                      <p:tavLst>
                                        <p:tav tm="0" fmla="#ppt_y-sin(pi*$)/81">
                                          <p:val>
                                            <p:fltVal val="0"/>
                                          </p:val>
                                        </p:tav>
                                        <p:tav tm="100000">
                                          <p:val>
                                            <p:fltVal val="1"/>
                                          </p:val>
                                        </p:tav>
                                      </p:tavLst>
                                    </p:anim>
                                    <p:animScale>
                                      <p:cBhvr>
                                        <p:cTn id="13" dur="26">
                                          <p:stCondLst>
                                            <p:cond delay="650"/>
                                          </p:stCondLst>
                                        </p:cTn>
                                        <p:tgtEl>
                                          <p:spTgt spid="3074"/>
                                        </p:tgtEl>
                                      </p:cBhvr>
                                      <p:to x="100000" y="60000"/>
                                    </p:animScale>
                                    <p:animScale>
                                      <p:cBhvr>
                                        <p:cTn id="14" dur="166" decel="50000">
                                          <p:stCondLst>
                                            <p:cond delay="676"/>
                                          </p:stCondLst>
                                        </p:cTn>
                                        <p:tgtEl>
                                          <p:spTgt spid="3074"/>
                                        </p:tgtEl>
                                      </p:cBhvr>
                                      <p:to x="100000" y="100000"/>
                                    </p:animScale>
                                    <p:animScale>
                                      <p:cBhvr>
                                        <p:cTn id="15" dur="26">
                                          <p:stCondLst>
                                            <p:cond delay="1312"/>
                                          </p:stCondLst>
                                        </p:cTn>
                                        <p:tgtEl>
                                          <p:spTgt spid="3074"/>
                                        </p:tgtEl>
                                      </p:cBhvr>
                                      <p:to x="100000" y="80000"/>
                                    </p:animScale>
                                    <p:animScale>
                                      <p:cBhvr>
                                        <p:cTn id="16" dur="166" decel="50000">
                                          <p:stCondLst>
                                            <p:cond delay="1338"/>
                                          </p:stCondLst>
                                        </p:cTn>
                                        <p:tgtEl>
                                          <p:spTgt spid="3074"/>
                                        </p:tgtEl>
                                      </p:cBhvr>
                                      <p:to x="100000" y="100000"/>
                                    </p:animScale>
                                    <p:animScale>
                                      <p:cBhvr>
                                        <p:cTn id="17" dur="26">
                                          <p:stCondLst>
                                            <p:cond delay="1642"/>
                                          </p:stCondLst>
                                        </p:cTn>
                                        <p:tgtEl>
                                          <p:spTgt spid="3074"/>
                                        </p:tgtEl>
                                      </p:cBhvr>
                                      <p:to x="100000" y="90000"/>
                                    </p:animScale>
                                    <p:animScale>
                                      <p:cBhvr>
                                        <p:cTn id="18" dur="166" decel="50000">
                                          <p:stCondLst>
                                            <p:cond delay="1668"/>
                                          </p:stCondLst>
                                        </p:cTn>
                                        <p:tgtEl>
                                          <p:spTgt spid="3074"/>
                                        </p:tgtEl>
                                      </p:cBhvr>
                                      <p:to x="100000" y="100000"/>
                                    </p:animScale>
                                    <p:animScale>
                                      <p:cBhvr>
                                        <p:cTn id="19" dur="26">
                                          <p:stCondLst>
                                            <p:cond delay="1808"/>
                                          </p:stCondLst>
                                        </p:cTn>
                                        <p:tgtEl>
                                          <p:spTgt spid="3074"/>
                                        </p:tgtEl>
                                      </p:cBhvr>
                                      <p:to x="100000" y="95000"/>
                                    </p:animScale>
                                    <p:animScale>
                                      <p:cBhvr>
                                        <p:cTn id="20" dur="166" decel="50000">
                                          <p:stCondLst>
                                            <p:cond delay="1834"/>
                                          </p:stCondLst>
                                        </p:cTn>
                                        <p:tgtEl>
                                          <p:spTgt spid="307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0"/>
            <a:ext cx="5873856" cy="764704"/>
          </a:xfrm>
        </p:spPr>
        <p:txBody>
          <a:bodyPr>
            <a:normAutofit/>
          </a:bodyPr>
          <a:lstStyle/>
          <a:p>
            <a:r>
              <a:rPr lang="en-US" sz="2800" dirty="0" smtClean="0">
                <a:solidFill>
                  <a:schemeClr val="accent5">
                    <a:lumMod val="60000"/>
                    <a:lumOff val="40000"/>
                  </a:schemeClr>
                </a:solidFill>
              </a:rPr>
              <a:t>Financing</a:t>
            </a:r>
            <a:endParaRPr lang="ru-RU" sz="2800" dirty="0">
              <a:solidFill>
                <a:schemeClr val="accent5">
                  <a:lumMod val="60000"/>
                  <a:lumOff val="40000"/>
                </a:schemeClr>
              </a:solidFill>
            </a:endParaRPr>
          </a:p>
        </p:txBody>
      </p:sp>
      <p:sp>
        <p:nvSpPr>
          <p:cNvPr id="3" name="Объект 2"/>
          <p:cNvSpPr>
            <a:spLocks noGrp="1"/>
          </p:cNvSpPr>
          <p:nvPr>
            <p:ph idx="1"/>
          </p:nvPr>
        </p:nvSpPr>
        <p:spPr>
          <a:xfrm>
            <a:off x="827584" y="908720"/>
            <a:ext cx="4752528" cy="5949280"/>
          </a:xfrm>
        </p:spPr>
        <p:txBody>
          <a:bodyPr>
            <a:normAutofit/>
          </a:bodyPr>
          <a:lstStyle/>
          <a:p>
            <a:r>
              <a:rPr lang="en-US" sz="2400" dirty="0"/>
              <a:t>In 2011, the funding organization allocated 20.5 billion rubles, which is 98% of all funds allocated by the state to youth policy [2] [3]. In 2010, the organization has been allocated 14.78 billion rubles [4]. In 2009, the Belarusian Republican Youth Union has received from the state 17.54 billion rubles, in 2008 - 13.12, in 2007 - 10.15, in 2006 - 7.74 in 2005 - 5.26 billion rubles [5]. The organization also owns radio Pilot FM, a travel company "Belarusian satellite" and produces a lottery "</a:t>
            </a:r>
            <a:r>
              <a:rPr lang="en-US" sz="2400" dirty="0" smtClean="0"/>
              <a:t>Youth“. </a:t>
            </a:r>
            <a:endParaRPr lang="ru-RU" sz="2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4334175"/>
            <a:ext cx="3563888" cy="2508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6618967"/>
      </p:ext>
    </p:extLst>
  </p:cSld>
  <p:clrMapOvr>
    <a:masterClrMapping/>
  </p:clrMapOvr>
  <p:transition spd="slow" advClick="0" advTm="5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80">
                                          <p:stCondLst>
                                            <p:cond delay="0"/>
                                          </p:stCondLst>
                                        </p:cTn>
                                        <p:tgtEl>
                                          <p:spTgt spid="4098"/>
                                        </p:tgtEl>
                                      </p:cBhvr>
                                    </p:animEffect>
                                    <p:anim calcmode="lin" valueType="num">
                                      <p:cBhvr>
                                        <p:cTn id="8"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13" dur="26">
                                          <p:stCondLst>
                                            <p:cond delay="650"/>
                                          </p:stCondLst>
                                        </p:cTn>
                                        <p:tgtEl>
                                          <p:spTgt spid="4098"/>
                                        </p:tgtEl>
                                      </p:cBhvr>
                                      <p:to x="100000" y="60000"/>
                                    </p:animScale>
                                    <p:animScale>
                                      <p:cBhvr>
                                        <p:cTn id="14" dur="166" decel="50000">
                                          <p:stCondLst>
                                            <p:cond delay="676"/>
                                          </p:stCondLst>
                                        </p:cTn>
                                        <p:tgtEl>
                                          <p:spTgt spid="4098"/>
                                        </p:tgtEl>
                                      </p:cBhvr>
                                      <p:to x="100000" y="100000"/>
                                    </p:animScale>
                                    <p:animScale>
                                      <p:cBhvr>
                                        <p:cTn id="15" dur="26">
                                          <p:stCondLst>
                                            <p:cond delay="1312"/>
                                          </p:stCondLst>
                                        </p:cTn>
                                        <p:tgtEl>
                                          <p:spTgt spid="4098"/>
                                        </p:tgtEl>
                                      </p:cBhvr>
                                      <p:to x="100000" y="80000"/>
                                    </p:animScale>
                                    <p:animScale>
                                      <p:cBhvr>
                                        <p:cTn id="16" dur="166" decel="50000">
                                          <p:stCondLst>
                                            <p:cond delay="1338"/>
                                          </p:stCondLst>
                                        </p:cTn>
                                        <p:tgtEl>
                                          <p:spTgt spid="4098"/>
                                        </p:tgtEl>
                                      </p:cBhvr>
                                      <p:to x="100000" y="100000"/>
                                    </p:animScale>
                                    <p:animScale>
                                      <p:cBhvr>
                                        <p:cTn id="17" dur="26">
                                          <p:stCondLst>
                                            <p:cond delay="1642"/>
                                          </p:stCondLst>
                                        </p:cTn>
                                        <p:tgtEl>
                                          <p:spTgt spid="4098"/>
                                        </p:tgtEl>
                                      </p:cBhvr>
                                      <p:to x="100000" y="90000"/>
                                    </p:animScale>
                                    <p:animScale>
                                      <p:cBhvr>
                                        <p:cTn id="18" dur="166" decel="50000">
                                          <p:stCondLst>
                                            <p:cond delay="1668"/>
                                          </p:stCondLst>
                                        </p:cTn>
                                        <p:tgtEl>
                                          <p:spTgt spid="4098"/>
                                        </p:tgtEl>
                                      </p:cBhvr>
                                      <p:to x="100000" y="100000"/>
                                    </p:animScale>
                                    <p:animScale>
                                      <p:cBhvr>
                                        <p:cTn id="19" dur="26">
                                          <p:stCondLst>
                                            <p:cond delay="1808"/>
                                          </p:stCondLst>
                                        </p:cTn>
                                        <p:tgtEl>
                                          <p:spTgt spid="4098"/>
                                        </p:tgtEl>
                                      </p:cBhvr>
                                      <p:to x="100000" y="95000"/>
                                    </p:animScale>
                                    <p:animScale>
                                      <p:cBhvr>
                                        <p:cTn id="20" dur="166" decel="50000">
                                          <p:stCondLst>
                                            <p:cond delay="1834"/>
                                          </p:stCondLst>
                                        </p:cTn>
                                        <p:tgtEl>
                                          <p:spTgt spid="409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0"/>
            <a:ext cx="8100392" cy="2348880"/>
          </a:xfrm>
        </p:spPr>
        <p:txBody>
          <a:bodyPr>
            <a:normAutofit fontScale="90000"/>
          </a:bodyPr>
          <a:lstStyle/>
          <a:p>
            <a:r>
              <a:rPr lang="en-US" sz="2700" dirty="0" smtClean="0">
                <a:solidFill>
                  <a:schemeClr val="accent3">
                    <a:lumMod val="60000"/>
                    <a:lumOff val="40000"/>
                  </a:schemeClr>
                </a:solidFill>
              </a:rPr>
              <a:t>                                         Our </a:t>
            </a:r>
            <a:r>
              <a:rPr lang="en-US" sz="2700" dirty="0">
                <a:solidFill>
                  <a:schemeClr val="accent3">
                    <a:lumMod val="60000"/>
                    <a:lumOff val="40000"/>
                  </a:schemeClr>
                </a:solidFill>
              </a:rPr>
              <a:t>motto</a:t>
            </a:r>
            <a:br>
              <a:rPr lang="en-US" sz="2700" dirty="0">
                <a:solidFill>
                  <a:schemeClr val="accent3">
                    <a:lumMod val="60000"/>
                    <a:lumOff val="40000"/>
                  </a:schemeClr>
                </a:solidFill>
              </a:rPr>
            </a:br>
            <a:r>
              <a:rPr lang="en-US" sz="2700" dirty="0"/>
              <a:t>Be uneasy! Don't consider as a joy of wellbeing own paradise!</a:t>
            </a:r>
            <a:br>
              <a:rPr lang="en-US" sz="2700" dirty="0"/>
            </a:br>
            <a:r>
              <a:rPr lang="en-US" sz="2700" dirty="0"/>
              <a:t>Dare! Work! Be mistaken! And at first start everything over </a:t>
            </a:r>
            <a:r>
              <a:rPr lang="en-US" sz="2700" dirty="0" smtClean="0"/>
              <a:t>again ! We </a:t>
            </a:r>
            <a:r>
              <a:rPr lang="en-US" sz="2700" dirty="0"/>
              <a:t>are citizens of the Republic.</a:t>
            </a:r>
            <a:r>
              <a:rPr lang="en-US" dirty="0"/>
              <a:t/>
            </a:r>
            <a:br>
              <a:rPr lang="en-US" dirty="0"/>
            </a:br>
            <a:r>
              <a:rPr lang="en-US" sz="2700" dirty="0"/>
              <a:t>We are proud of the Homeland and we think of it,</a:t>
            </a:r>
            <a:br>
              <a:rPr lang="en-US" sz="2700" dirty="0"/>
            </a:br>
            <a:r>
              <a:rPr lang="en-US" sz="2700" dirty="0"/>
              <a:t>We don't need others, magnificent earth – </a:t>
            </a:r>
            <a:br>
              <a:rPr lang="en-US" sz="2700" dirty="0"/>
            </a:br>
            <a:endParaRPr lang="ru-RU" sz="2700" dirty="0"/>
          </a:p>
        </p:txBody>
      </p:sp>
      <p:sp>
        <p:nvSpPr>
          <p:cNvPr id="3" name="Объект 2"/>
          <p:cNvSpPr>
            <a:spLocks noGrp="1"/>
          </p:cNvSpPr>
          <p:nvPr>
            <p:ph sz="half" idx="1"/>
          </p:nvPr>
        </p:nvSpPr>
        <p:spPr>
          <a:xfrm>
            <a:off x="1043608" y="2060848"/>
            <a:ext cx="3816424" cy="4797152"/>
          </a:xfrm>
        </p:spPr>
        <p:txBody>
          <a:bodyPr>
            <a:noAutofit/>
          </a:bodyPr>
          <a:lstStyle/>
          <a:p>
            <a:pPr marL="82296" indent="0">
              <a:buNone/>
            </a:pPr>
            <a:r>
              <a:rPr lang="en-US" sz="2400" dirty="0" smtClean="0">
                <a:solidFill>
                  <a:schemeClr val="accent3">
                    <a:lumMod val="60000"/>
                    <a:lumOff val="40000"/>
                  </a:schemeClr>
                </a:solidFill>
              </a:rPr>
              <a:t>          </a:t>
            </a:r>
            <a:r>
              <a:rPr lang="en-US" sz="2400" dirty="0">
                <a:solidFill>
                  <a:schemeClr val="accent3">
                    <a:lumMod val="60000"/>
                    <a:lumOff val="40000"/>
                  </a:schemeClr>
                </a:solidFill>
              </a:rPr>
              <a:t>Our precepts</a:t>
            </a:r>
          </a:p>
          <a:p>
            <a:r>
              <a:rPr lang="en-US" sz="2000" dirty="0"/>
              <a:t>- Do good</a:t>
            </a:r>
          </a:p>
          <a:p>
            <a:r>
              <a:rPr lang="en-US" sz="2000" dirty="0"/>
              <a:t>- Be afraid to offend the person</a:t>
            </a:r>
          </a:p>
          <a:p>
            <a:r>
              <a:rPr lang="en-US" sz="2000" dirty="0"/>
              <a:t>- Love and forgive people</a:t>
            </a:r>
          </a:p>
          <a:p>
            <a:r>
              <a:rPr lang="en-US" sz="2000" dirty="0"/>
              <a:t>- Protect honor from the youth</a:t>
            </a:r>
          </a:p>
          <a:p>
            <a:r>
              <a:rPr lang="en-US" sz="2000" dirty="0"/>
              <a:t>- Find the purpose in life</a:t>
            </a:r>
          </a:p>
          <a:p>
            <a:r>
              <a:rPr lang="en-US" sz="2000" dirty="0"/>
              <a:t>- Give the better, than you will take the others </a:t>
            </a:r>
            <a:endParaRPr lang="ru-RU" sz="2000" dirty="0"/>
          </a:p>
        </p:txBody>
      </p:sp>
      <p:sp>
        <p:nvSpPr>
          <p:cNvPr id="4" name="Объект 3"/>
          <p:cNvSpPr>
            <a:spLocks noGrp="1"/>
          </p:cNvSpPr>
          <p:nvPr>
            <p:ph sz="half" idx="2"/>
          </p:nvPr>
        </p:nvSpPr>
        <p:spPr>
          <a:xfrm>
            <a:off x="6156176" y="2060848"/>
            <a:ext cx="2987824" cy="4797152"/>
          </a:xfrm>
        </p:spPr>
        <p:txBody>
          <a:bodyPr>
            <a:normAutofit/>
          </a:bodyPr>
          <a:lstStyle/>
          <a:p>
            <a:pPr marL="82296" indent="0">
              <a:buNone/>
            </a:pPr>
            <a:r>
              <a:rPr lang="en-US" sz="2400" dirty="0"/>
              <a:t> </a:t>
            </a:r>
            <a:r>
              <a:rPr lang="en-US" sz="2400" dirty="0">
                <a:solidFill>
                  <a:schemeClr val="accent3">
                    <a:lumMod val="60000"/>
                    <a:lumOff val="40000"/>
                  </a:schemeClr>
                </a:solidFill>
              </a:rPr>
              <a:t>Our principles</a:t>
            </a:r>
          </a:p>
          <a:p>
            <a:r>
              <a:rPr lang="en-US" sz="2000" dirty="0"/>
              <a:t>- Humanity</a:t>
            </a:r>
          </a:p>
          <a:p>
            <a:r>
              <a:rPr lang="en-US" sz="2000" dirty="0"/>
              <a:t>- Patriotism</a:t>
            </a:r>
          </a:p>
          <a:p>
            <a:r>
              <a:rPr lang="en-US" sz="2000" dirty="0"/>
              <a:t>- Voluntariness</a:t>
            </a:r>
          </a:p>
          <a:p>
            <a:r>
              <a:rPr lang="en-US" sz="2000" dirty="0"/>
              <a:t>- Care</a:t>
            </a:r>
          </a:p>
          <a:p>
            <a:r>
              <a:rPr lang="en-US" sz="2000" dirty="0"/>
              <a:t>- Trust</a:t>
            </a:r>
          </a:p>
          <a:p>
            <a:r>
              <a:rPr lang="en-US" sz="2000" dirty="0"/>
              <a:t>- Integrity</a:t>
            </a:r>
            <a:endParaRPr lang="ru-RU" sz="2000"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5157192"/>
            <a:ext cx="6595218" cy="17008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4821489"/>
      </p:ext>
    </p:extLst>
  </p:cSld>
  <p:clrMapOvr>
    <a:masterClrMapping/>
  </p:clrMapOvr>
  <mc:AlternateContent xmlns:mc="http://schemas.openxmlformats.org/markup-compatibility/2006" xmlns:p14="http://schemas.microsoft.com/office/powerpoint/2010/main">
    <mc:Choice Requires="p14">
      <p:transition spd="slow" p14:dur="4400" advClick="0" advTm="1000">
        <p14:honeycomb/>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1000"/>
                                        <p:tgtEl>
                                          <p:spTgt spid="3">
                                            <p:txEl>
                                              <p:pRg st="5" end="5"/>
                                            </p:txEl>
                                          </p:spTgt>
                                        </p:tgtEl>
                                      </p:cBhvr>
                                    </p:animEffect>
                                    <p:anim calcmode="lin" valueType="num">
                                      <p:cBhvr>
                                        <p:cTn id="4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Effect transition="in" filter="fade">
                                      <p:cBhvr>
                                        <p:cTn id="53" dur="1000"/>
                                        <p:tgtEl>
                                          <p:spTgt spid="3">
                                            <p:txEl>
                                              <p:pRg st="6" end="6"/>
                                            </p:txEl>
                                          </p:spTgt>
                                        </p:tgtEl>
                                      </p:cBhvr>
                                    </p:animEffect>
                                    <p:anim calcmode="lin" valueType="num">
                                      <p:cBhvr>
                                        <p:cTn id="5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1" presetClass="entr" presetSubtype="1" fill="hold" grpId="0" nodeType="clickEffect">
                                  <p:stCondLst>
                                    <p:cond delay="0"/>
                                  </p:stCondLst>
                                  <p:childTnLst>
                                    <p:set>
                                      <p:cBhvr>
                                        <p:cTn id="59" dur="1" fill="hold">
                                          <p:stCondLst>
                                            <p:cond delay="0"/>
                                          </p:stCondLst>
                                        </p:cTn>
                                        <p:tgtEl>
                                          <p:spTgt spid="4">
                                            <p:txEl>
                                              <p:pRg st="0" end="0"/>
                                            </p:txEl>
                                          </p:spTgt>
                                        </p:tgtEl>
                                        <p:attrNameLst>
                                          <p:attrName>style.visibility</p:attrName>
                                        </p:attrNameLst>
                                      </p:cBhvr>
                                      <p:to>
                                        <p:strVal val="visible"/>
                                      </p:to>
                                    </p:set>
                                    <p:animEffect transition="in" filter="wheel(1)">
                                      <p:cBhvr>
                                        <p:cTn id="60" dur="2000"/>
                                        <p:tgtEl>
                                          <p:spTgt spid="4">
                                            <p:txEl>
                                              <p:pRg st="0" end="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1" presetClass="entr" presetSubtype="1" fill="hold" grpId="0" nodeType="clickEffect">
                                  <p:stCondLst>
                                    <p:cond delay="0"/>
                                  </p:stCondLst>
                                  <p:childTnLst>
                                    <p:set>
                                      <p:cBhvr>
                                        <p:cTn id="64" dur="1" fill="hold">
                                          <p:stCondLst>
                                            <p:cond delay="0"/>
                                          </p:stCondLst>
                                        </p:cTn>
                                        <p:tgtEl>
                                          <p:spTgt spid="4">
                                            <p:txEl>
                                              <p:pRg st="1" end="1"/>
                                            </p:txEl>
                                          </p:spTgt>
                                        </p:tgtEl>
                                        <p:attrNameLst>
                                          <p:attrName>style.visibility</p:attrName>
                                        </p:attrNameLst>
                                      </p:cBhvr>
                                      <p:to>
                                        <p:strVal val="visible"/>
                                      </p:to>
                                    </p:set>
                                    <p:animEffect transition="in" filter="wheel(1)">
                                      <p:cBhvr>
                                        <p:cTn id="65" dur="2000"/>
                                        <p:tgtEl>
                                          <p:spTgt spid="4">
                                            <p:txEl>
                                              <p:pRg st="1" end="1"/>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1" presetClass="entr" presetSubtype="1" fill="hold" grpId="0" nodeType="clickEffect">
                                  <p:stCondLst>
                                    <p:cond delay="0"/>
                                  </p:stCondLst>
                                  <p:childTnLst>
                                    <p:set>
                                      <p:cBhvr>
                                        <p:cTn id="69" dur="1" fill="hold">
                                          <p:stCondLst>
                                            <p:cond delay="0"/>
                                          </p:stCondLst>
                                        </p:cTn>
                                        <p:tgtEl>
                                          <p:spTgt spid="4">
                                            <p:txEl>
                                              <p:pRg st="2" end="2"/>
                                            </p:txEl>
                                          </p:spTgt>
                                        </p:tgtEl>
                                        <p:attrNameLst>
                                          <p:attrName>style.visibility</p:attrName>
                                        </p:attrNameLst>
                                      </p:cBhvr>
                                      <p:to>
                                        <p:strVal val="visible"/>
                                      </p:to>
                                    </p:set>
                                    <p:animEffect transition="in" filter="wheel(1)">
                                      <p:cBhvr>
                                        <p:cTn id="70" dur="2000"/>
                                        <p:tgtEl>
                                          <p:spTgt spid="4">
                                            <p:txEl>
                                              <p:pRg st="2" end="2"/>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21" presetClass="entr" presetSubtype="1" fill="hold" grpId="0" nodeType="clickEffect">
                                  <p:stCondLst>
                                    <p:cond delay="0"/>
                                  </p:stCondLst>
                                  <p:childTnLst>
                                    <p:set>
                                      <p:cBhvr>
                                        <p:cTn id="74" dur="1" fill="hold">
                                          <p:stCondLst>
                                            <p:cond delay="0"/>
                                          </p:stCondLst>
                                        </p:cTn>
                                        <p:tgtEl>
                                          <p:spTgt spid="4">
                                            <p:txEl>
                                              <p:pRg st="3" end="3"/>
                                            </p:txEl>
                                          </p:spTgt>
                                        </p:tgtEl>
                                        <p:attrNameLst>
                                          <p:attrName>style.visibility</p:attrName>
                                        </p:attrNameLst>
                                      </p:cBhvr>
                                      <p:to>
                                        <p:strVal val="visible"/>
                                      </p:to>
                                    </p:set>
                                    <p:animEffect transition="in" filter="wheel(1)">
                                      <p:cBhvr>
                                        <p:cTn id="75" dur="2000"/>
                                        <p:tgtEl>
                                          <p:spTgt spid="4">
                                            <p:txEl>
                                              <p:pRg st="3" end="3"/>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1" presetClass="entr" presetSubtype="1" fill="hold" grpId="0" nodeType="clickEffect">
                                  <p:stCondLst>
                                    <p:cond delay="0"/>
                                  </p:stCondLst>
                                  <p:childTnLst>
                                    <p:set>
                                      <p:cBhvr>
                                        <p:cTn id="79" dur="1" fill="hold">
                                          <p:stCondLst>
                                            <p:cond delay="0"/>
                                          </p:stCondLst>
                                        </p:cTn>
                                        <p:tgtEl>
                                          <p:spTgt spid="4">
                                            <p:txEl>
                                              <p:pRg st="4" end="4"/>
                                            </p:txEl>
                                          </p:spTgt>
                                        </p:tgtEl>
                                        <p:attrNameLst>
                                          <p:attrName>style.visibility</p:attrName>
                                        </p:attrNameLst>
                                      </p:cBhvr>
                                      <p:to>
                                        <p:strVal val="visible"/>
                                      </p:to>
                                    </p:set>
                                    <p:animEffect transition="in" filter="wheel(1)">
                                      <p:cBhvr>
                                        <p:cTn id="80" dur="2000"/>
                                        <p:tgtEl>
                                          <p:spTgt spid="4">
                                            <p:txEl>
                                              <p:pRg st="4" end="4"/>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21" presetClass="entr" presetSubtype="1" fill="hold" grpId="0" nodeType="clickEffect">
                                  <p:stCondLst>
                                    <p:cond delay="0"/>
                                  </p:stCondLst>
                                  <p:childTnLst>
                                    <p:set>
                                      <p:cBhvr>
                                        <p:cTn id="84" dur="1" fill="hold">
                                          <p:stCondLst>
                                            <p:cond delay="0"/>
                                          </p:stCondLst>
                                        </p:cTn>
                                        <p:tgtEl>
                                          <p:spTgt spid="4">
                                            <p:txEl>
                                              <p:pRg st="5" end="5"/>
                                            </p:txEl>
                                          </p:spTgt>
                                        </p:tgtEl>
                                        <p:attrNameLst>
                                          <p:attrName>style.visibility</p:attrName>
                                        </p:attrNameLst>
                                      </p:cBhvr>
                                      <p:to>
                                        <p:strVal val="visible"/>
                                      </p:to>
                                    </p:set>
                                    <p:animEffect transition="in" filter="wheel(1)">
                                      <p:cBhvr>
                                        <p:cTn id="85" dur="2000"/>
                                        <p:tgtEl>
                                          <p:spTgt spid="4">
                                            <p:txEl>
                                              <p:pRg st="5" end="5"/>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21" presetClass="entr" presetSubtype="1" fill="hold" grpId="0" nodeType="clickEffect">
                                  <p:stCondLst>
                                    <p:cond delay="0"/>
                                  </p:stCondLst>
                                  <p:childTnLst>
                                    <p:set>
                                      <p:cBhvr>
                                        <p:cTn id="89" dur="1" fill="hold">
                                          <p:stCondLst>
                                            <p:cond delay="0"/>
                                          </p:stCondLst>
                                        </p:cTn>
                                        <p:tgtEl>
                                          <p:spTgt spid="4">
                                            <p:txEl>
                                              <p:pRg st="6" end="6"/>
                                            </p:txEl>
                                          </p:spTgt>
                                        </p:tgtEl>
                                        <p:attrNameLst>
                                          <p:attrName>style.visibility</p:attrName>
                                        </p:attrNameLst>
                                      </p:cBhvr>
                                      <p:to>
                                        <p:strVal val="visible"/>
                                      </p:to>
                                    </p:set>
                                    <p:animEffect transition="in" filter="wheel(1)">
                                      <p:cBhvr>
                                        <p:cTn id="90" dur="2000"/>
                                        <p:tgtEl>
                                          <p:spTgt spid="4">
                                            <p:txEl>
                                              <p:pRg st="6" end="6"/>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6" presetClass="entr" presetSubtype="16" fill="hold" nodeType="clickEffect">
                                  <p:stCondLst>
                                    <p:cond delay="0"/>
                                  </p:stCondLst>
                                  <p:childTnLst>
                                    <p:set>
                                      <p:cBhvr>
                                        <p:cTn id="94" dur="1" fill="hold">
                                          <p:stCondLst>
                                            <p:cond delay="0"/>
                                          </p:stCondLst>
                                        </p:cTn>
                                        <p:tgtEl>
                                          <p:spTgt spid="6147"/>
                                        </p:tgtEl>
                                        <p:attrNameLst>
                                          <p:attrName>style.visibility</p:attrName>
                                        </p:attrNameLst>
                                      </p:cBhvr>
                                      <p:to>
                                        <p:strVal val="visible"/>
                                      </p:to>
                                    </p:set>
                                    <p:animEffect transition="in" filter="circle(in)">
                                      <p:cBhvr>
                                        <p:cTn id="95" dur="2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79</TotalTime>
  <Words>683</Words>
  <Application>Microsoft Office PowerPoint</Application>
  <PresentationFormat>Экран (4:3)</PresentationFormat>
  <Paragraphs>33</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Солнцестояние</vt:lpstr>
      <vt:lpstr>              "Belarusian Republican youth Union"                           educational institutions  Belarusian Republican youth Union (BRYU) - youth public organization in Belarus. Is the largest youth Association of the country and supported by the President of the Republic of Belarus Alexander Lukashenko. Public Association "Belarusian Republican youth Union" (hereinafter - the NGO "Belarusian Republican youth Union") is a youth organization in the Republic of Belarus. Is the largest Republican youth public Association of the country (the number of members is about 500 000 people). The organization was established September 6, 2002 by the merger of the public Association "Belarusian Patriotic Union of youth" and public Association "Belarusian Union of youth". Is the successor of the public Association "Belarusian Patriotic youth Union, "the Belarusian youth Union, Lenin Communist Youth Union of Belarusian youth Union of Belarus.</vt:lpstr>
      <vt:lpstr>Презентация PowerPoint</vt:lpstr>
      <vt:lpstr> History</vt:lpstr>
      <vt:lpstr>Goals</vt:lpstr>
      <vt:lpstr>Financing</vt:lpstr>
      <vt:lpstr>                                         Our motto Be uneasy! Don't consider as a joy of wellbeing own paradise! Dare! Work! Be mistaken! And at first start everything over again ! We are citizens of the Republic. We are proud of the Homeland and we think of it, We don't need others, magnificent earth –  </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Belarusian Republican youth Union (BRSM) - youth public organization in Belarus. Is the largest youth Association of the country and supported by the President of the Republic of Belarus Alexander Lukashenko.</dc:title>
  <dc:creator>i3</dc:creator>
  <cp:lastModifiedBy>User</cp:lastModifiedBy>
  <cp:revision>9</cp:revision>
  <dcterms:created xsi:type="dcterms:W3CDTF">2014-12-16T15:27:09Z</dcterms:created>
  <dcterms:modified xsi:type="dcterms:W3CDTF">2017-09-04T03:06:58Z</dcterms:modified>
</cp:coreProperties>
</file>