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322" r:id="rId3"/>
    <p:sldId id="275" r:id="rId4"/>
    <p:sldId id="317" r:id="rId5"/>
    <p:sldId id="260" r:id="rId6"/>
    <p:sldId id="319" r:id="rId7"/>
    <p:sldId id="261" r:id="rId8"/>
    <p:sldId id="315" r:id="rId9"/>
    <p:sldId id="312" r:id="rId10"/>
    <p:sldId id="320" r:id="rId11"/>
    <p:sldId id="262" r:id="rId12"/>
    <p:sldId id="305" r:id="rId13"/>
    <p:sldId id="321" r:id="rId14"/>
    <p:sldId id="306" r:id="rId15"/>
    <p:sldId id="307" r:id="rId16"/>
    <p:sldId id="309" r:id="rId17"/>
    <p:sldId id="325" r:id="rId18"/>
    <p:sldId id="316" r:id="rId19"/>
    <p:sldId id="32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8" autoAdjust="0"/>
    <p:restoredTop sz="94660"/>
  </p:normalViewPr>
  <p:slideViewPr>
    <p:cSldViewPr>
      <p:cViewPr>
        <p:scale>
          <a:sx n="60" d="100"/>
          <a:sy n="60" d="100"/>
        </p:scale>
        <p:origin x="-1614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15845B-4FD6-403F-A2E1-9A59166F0D45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F8A877-CC92-4035-BCEA-7879F121B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286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460B799-F0B0-4265-BC71-6B745D3B2A56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F0B3815-20E1-4C04-ABBC-A71C7684DA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0B799-F0B0-4265-BC71-6B745D3B2A56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B3815-20E1-4C04-ABBC-A71C7684DA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0B799-F0B0-4265-BC71-6B745D3B2A56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B3815-20E1-4C04-ABBC-A71C7684DA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460B799-F0B0-4265-BC71-6B745D3B2A56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F0B3815-20E1-4C04-ABBC-A71C7684DA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460B799-F0B0-4265-BC71-6B745D3B2A56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F0B3815-20E1-4C04-ABBC-A71C7684DA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0B799-F0B0-4265-BC71-6B745D3B2A56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B3815-20E1-4C04-ABBC-A71C7684DA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0B799-F0B0-4265-BC71-6B745D3B2A56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B3815-20E1-4C04-ABBC-A71C7684DA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460B799-F0B0-4265-BC71-6B745D3B2A56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F0B3815-20E1-4C04-ABBC-A71C7684DA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0B799-F0B0-4265-BC71-6B745D3B2A56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B3815-20E1-4C04-ABBC-A71C7684DA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460B799-F0B0-4265-BC71-6B745D3B2A56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F0B3815-20E1-4C04-ABBC-A71C7684DA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460B799-F0B0-4265-BC71-6B745D3B2A56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F0B3815-20E1-4C04-ABBC-A71C7684DA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460B799-F0B0-4265-BC71-6B745D3B2A56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F0B3815-20E1-4C04-ABBC-A71C7684DA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edu-lider.ru/tag/pedagogicheskoe-obshhenie-2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edu-lider.ru/akademiya-tvorcheskogo-rosta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260648"/>
            <a:ext cx="7380312" cy="273630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Имидж педагога-воспитателя, как наглядное проявление его профессиональной культуры.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4149080"/>
            <a:ext cx="5364088" cy="270892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Подготовила: </a:t>
            </a:r>
          </a:p>
          <a:p>
            <a:r>
              <a:rPr lang="ru-RU" dirty="0"/>
              <a:t>воспитатель </a:t>
            </a:r>
          </a:p>
          <a:p>
            <a:r>
              <a:rPr lang="ru-RU" dirty="0"/>
              <a:t>первой квалификационной категории</a:t>
            </a:r>
          </a:p>
          <a:p>
            <a:r>
              <a:rPr lang="ru-RU" dirty="0"/>
              <a:t>МДОУ детского сада</a:t>
            </a:r>
          </a:p>
          <a:p>
            <a:r>
              <a:rPr lang="ru-RU" dirty="0"/>
              <a:t> комбинированного вида </a:t>
            </a:r>
          </a:p>
          <a:p>
            <a:r>
              <a:rPr lang="ru-RU" dirty="0"/>
              <a:t>№ 12 «Жемчужина»</a:t>
            </a:r>
          </a:p>
          <a:p>
            <a:r>
              <a:rPr lang="ru-RU" dirty="0"/>
              <a:t>Алиева Эллада </a:t>
            </a:r>
            <a:r>
              <a:rPr lang="ru-RU" dirty="0" err="1"/>
              <a:t>Нариман</a:t>
            </a:r>
            <a:r>
              <a:rPr lang="ru-RU" dirty="0"/>
              <a:t> </a:t>
            </a:r>
            <a:r>
              <a:rPr lang="ru-RU" dirty="0" err="1"/>
              <a:t>кызы</a:t>
            </a:r>
            <a:endParaRPr lang="ru-RU" dirty="0"/>
          </a:p>
          <a:p>
            <a:r>
              <a:rPr lang="ru-RU" dirty="0"/>
              <a:t> 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313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7499176" cy="5721499"/>
          </a:xfrm>
        </p:spPr>
        <p:txBody>
          <a:bodyPr>
            <a:normAutofit/>
          </a:bodyPr>
          <a:lstStyle/>
          <a:p>
            <a:r>
              <a:rPr lang="ru-RU" dirty="0"/>
              <a:t>Внешний вид </a:t>
            </a:r>
            <a:r>
              <a:rPr lang="ru-RU" b="1" dirty="0" smtClean="0"/>
              <a:t>педагога</a:t>
            </a:r>
            <a:r>
              <a:rPr lang="ru-RU" dirty="0"/>
              <a:t> может создать рабочее или нерабочее настроение на </a:t>
            </a:r>
            <a:r>
              <a:rPr lang="ru-RU" dirty="0" smtClean="0"/>
              <a:t>занятии, </a:t>
            </a:r>
            <a:r>
              <a:rPr lang="ru-RU" dirty="0"/>
              <a:t>способствовать или препятствовать взаимопониманию, облегчать  или </a:t>
            </a:r>
            <a:r>
              <a:rPr lang="ru-RU" dirty="0" smtClean="0"/>
              <a:t>затруднять </a:t>
            </a:r>
            <a:r>
              <a:rPr lang="ru-RU" b="1" dirty="0" smtClean="0">
                <a:hlinkClick r:id="rId2" tooltip="Записи, помеченные с  педагогическое общение"/>
              </a:rPr>
              <a:t>педагогическое </a:t>
            </a:r>
            <a:r>
              <a:rPr lang="ru-RU" b="1" dirty="0">
                <a:hlinkClick r:id="rId2" tooltip="Записи, помеченные с  педагогическое общение"/>
              </a:rPr>
              <a:t>общение</a:t>
            </a:r>
            <a:r>
              <a:rPr lang="ru-RU" dirty="0" smtClean="0"/>
              <a:t>. </a:t>
            </a:r>
            <a:endParaRPr lang="ru-RU" dirty="0"/>
          </a:p>
          <a:p>
            <a:r>
              <a:rPr lang="ru-RU" dirty="0" smtClean="0"/>
              <a:t>Внутренняя </a:t>
            </a:r>
            <a:r>
              <a:rPr lang="ru-RU" dirty="0"/>
              <a:t>составляющая —это внутренний мир человека, представление о его духовном и интеллектуальном развитии, интересах, ценностях, его личность в целом.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6195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Вербальное  поведение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4690864" cy="5256584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400" dirty="0">
                <a:solidFill>
                  <a:srgbClr val="FF0000"/>
                </a:solidFill>
              </a:rPr>
              <a:t>Вербальное поведение </a:t>
            </a:r>
            <a:r>
              <a:rPr lang="ru-RU" sz="2400" dirty="0"/>
              <a:t>– это социальный символ.</a:t>
            </a:r>
          </a:p>
          <a:p>
            <a:r>
              <a:rPr lang="ru-RU" sz="2400" dirty="0" smtClean="0"/>
              <a:t>Не </a:t>
            </a:r>
            <a:r>
              <a:rPr lang="ru-RU" sz="2400" dirty="0"/>
              <a:t>только визуальная привлекательность, но и </a:t>
            </a:r>
            <a:r>
              <a:rPr lang="ru-RU" sz="2400" b="1" dirty="0"/>
              <a:t>вербальное поведение является основой </a:t>
            </a:r>
            <a:r>
              <a:rPr lang="ru-RU" sz="2400" b="1" dirty="0" smtClean="0"/>
              <a:t>имиджа.</a:t>
            </a:r>
          </a:p>
          <a:p>
            <a:r>
              <a:rPr lang="ru-RU" sz="2400" dirty="0" smtClean="0"/>
              <a:t>Мы можем </a:t>
            </a:r>
            <a:r>
              <a:rPr lang="ru-RU" sz="2400" dirty="0"/>
              <a:t>донести информацию не только словом, но и интонацией, темпом речи, паузой и т.д. </a:t>
            </a:r>
            <a:endParaRPr lang="ru-RU" sz="2400" dirty="0" smtClean="0"/>
          </a:p>
          <a:p>
            <a:r>
              <a:rPr lang="ru-RU" sz="2400" dirty="0" smtClean="0"/>
              <a:t>Отработка </a:t>
            </a:r>
            <a:r>
              <a:rPr lang="ru-RU" sz="2400" dirty="0"/>
              <a:t>данных навыков совершенствует </a:t>
            </a:r>
            <a:r>
              <a:rPr lang="ru-RU" sz="2400" dirty="0" smtClean="0"/>
              <a:t> имидж</a:t>
            </a:r>
            <a:r>
              <a:rPr lang="ru-RU" sz="2400" dirty="0"/>
              <a:t>.</a:t>
            </a:r>
          </a:p>
          <a:p>
            <a:endParaRPr lang="ru-RU" dirty="0"/>
          </a:p>
        </p:txBody>
      </p:sp>
      <p:pic>
        <p:nvPicPr>
          <p:cNvPr id="11" name="Picture 2" descr="http://im8-tub-ru.yandex.net/i?id=145488713-12-72&amp;n=2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124744"/>
            <a:ext cx="3269163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://copypast.ru/uploads/posts/1311859255_1_1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4" t="-13910" r="-8634" b="28109"/>
          <a:stretch/>
        </p:blipFill>
        <p:spPr bwMode="auto">
          <a:xfrm>
            <a:off x="5412994" y="2803695"/>
            <a:ext cx="3707904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5250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          голос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8075240" cy="2160241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  <a:p>
            <a:r>
              <a:rPr lang="ru-RU" sz="9600" b="1" dirty="0"/>
              <a:t>Голос</a:t>
            </a:r>
            <a:r>
              <a:rPr lang="ru-RU" sz="9600" dirty="0"/>
              <a:t> – это  главное орудие труда  педагога на </a:t>
            </a:r>
            <a:r>
              <a:rPr lang="ru-RU" sz="9600" dirty="0" smtClean="0"/>
              <a:t>занятиях, вне </a:t>
            </a:r>
            <a:r>
              <a:rPr lang="ru-RU" sz="9600" dirty="0"/>
              <a:t>занятиях, родительских </a:t>
            </a:r>
            <a:r>
              <a:rPr lang="ru-RU" sz="9600" dirty="0" smtClean="0"/>
              <a:t>собраниях.</a:t>
            </a:r>
          </a:p>
          <a:p>
            <a:pPr marL="0" indent="0">
              <a:buNone/>
            </a:pPr>
            <a:endParaRPr lang="ru-RU" sz="9600" dirty="0"/>
          </a:p>
          <a:p>
            <a:r>
              <a:rPr lang="ru-RU" sz="9600" dirty="0" smtClean="0"/>
              <a:t> </a:t>
            </a:r>
            <a:r>
              <a:rPr lang="ru-RU" sz="9600" dirty="0"/>
              <a:t>Над своим звуковым имиджем нужно  постоянно </a:t>
            </a:r>
            <a:r>
              <a:rPr lang="ru-RU" sz="9600" dirty="0" smtClean="0"/>
              <a:t>работать.</a:t>
            </a:r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3400" dirty="0" smtClean="0">
                <a:solidFill>
                  <a:srgbClr val="FF0000"/>
                </a:solidFill>
              </a:rPr>
              <a:t> </a:t>
            </a:r>
            <a:endParaRPr lang="ru-RU" sz="3400" dirty="0">
              <a:solidFill>
                <a:srgbClr val="FF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2"/>
          </p:nvPr>
        </p:nvSpPr>
        <p:spPr>
          <a:xfrm>
            <a:off x="467544" y="3068960"/>
            <a:ext cx="6192688" cy="1728192"/>
          </a:xfrm>
        </p:spPr>
        <p:txBody>
          <a:bodyPr>
            <a:noAutofit/>
          </a:bodyPr>
          <a:lstStyle/>
          <a:p>
            <a:r>
              <a:rPr lang="ru-RU" b="1" dirty="0"/>
              <a:t>Если использовать в голосе повышенные, </a:t>
            </a:r>
            <a:r>
              <a:rPr lang="ru-RU" b="1" dirty="0" smtClean="0"/>
              <a:t>невротические </a:t>
            </a:r>
            <a:r>
              <a:rPr lang="ru-RU" b="1" dirty="0"/>
              <a:t>тона, это отталкивает </a:t>
            </a:r>
            <a:r>
              <a:rPr lang="ru-RU" b="1" dirty="0" smtClean="0"/>
              <a:t>и </a:t>
            </a:r>
            <a:r>
              <a:rPr lang="ru-RU" b="1" dirty="0"/>
              <a:t> </a:t>
            </a:r>
            <a:r>
              <a:rPr lang="ru-RU" b="1" dirty="0" smtClean="0"/>
              <a:t>раздражает детей.             </a:t>
            </a:r>
            <a:endParaRPr lang="ru-RU" dirty="0"/>
          </a:p>
        </p:txBody>
      </p:sp>
      <p:pic>
        <p:nvPicPr>
          <p:cNvPr id="4" name="Picture 4" descr="http://sphotos-b.ak.fbcdn.net/hphotos-ak-snc6/c0.0.357.357/p403x403/284979_474892012546274_1122717519_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68144" y="3902224"/>
            <a:ext cx="2955776" cy="2955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7672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2"/>
          </p:nvPr>
        </p:nvSpPr>
        <p:spPr>
          <a:xfrm>
            <a:off x="307975" y="160338"/>
            <a:ext cx="3543945" cy="5965825"/>
          </a:xfrm>
        </p:spPr>
        <p:txBody>
          <a:bodyPr>
            <a:normAutofit/>
          </a:bodyPr>
          <a:lstStyle/>
          <a:p>
            <a:r>
              <a:rPr lang="ru-RU" sz="3000" b="1" i="1" u="sng" dirty="0">
                <a:solidFill>
                  <a:srgbClr val="7030A0"/>
                </a:solidFill>
              </a:rPr>
              <a:t>Манеры</a:t>
            </a:r>
            <a:r>
              <a:rPr lang="ru-RU" dirty="0"/>
              <a:t> – это показатель культурного уровня </a:t>
            </a:r>
            <a:r>
              <a:rPr lang="ru-RU" dirty="0" smtClean="0"/>
              <a:t>человека. Это </a:t>
            </a:r>
            <a:r>
              <a:rPr lang="ru-RU" dirty="0"/>
              <a:t>отражение его </a:t>
            </a:r>
            <a:r>
              <a:rPr lang="ru-RU" dirty="0" smtClean="0"/>
              <a:t>нравственности </a:t>
            </a:r>
            <a:r>
              <a:rPr lang="ru-RU" dirty="0"/>
              <a:t>и интеллекта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9" name="Picture 12" descr="http://urod.ru/uploads/062009/84370103.jpg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9" t="16355" b="15191"/>
          <a:stretch/>
        </p:blipFill>
        <p:spPr bwMode="auto">
          <a:xfrm>
            <a:off x="460375" y="3356992"/>
            <a:ext cx="374547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img10.proshkolu.ru/content/media/pic/std/4000000/3655000/3654810-c925da6a29c169e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69" r="20246"/>
          <a:stretch/>
        </p:blipFill>
        <p:spPr bwMode="auto">
          <a:xfrm>
            <a:off x="6444208" y="476672"/>
            <a:ext cx="2014537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8" descr="http://im2-tub-ru.yandex.net/i?id=495115139-67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0" descr="http://im2-tub-ru.yandex.net/i?id=495115139-67-72&amp;n=2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2" descr="http://im2-tub-ru.yandex.net/i?id=495115139-67-72&amp;n=21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://img3.combats.com/scrolls/ph/1231450141/big/uWb5HKgqLLx1uxC4dcnWAhbxthaEaztqlUbg1hO0ksw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76672"/>
            <a:ext cx="2810274" cy="2107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www.hohmodrom.ru/upload/34584/projimg/98779/hohmodrom_x_5937478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068960"/>
            <a:ext cx="4344258" cy="289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709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Деловые качества и хорошие </a:t>
            </a:r>
            <a:r>
              <a:rPr lang="ru-RU" sz="3200" dirty="0" smtClean="0">
                <a:solidFill>
                  <a:srgbClr val="FF0000"/>
                </a:solidFill>
              </a:rPr>
              <a:t>манеры</a:t>
            </a:r>
            <a:r>
              <a:rPr lang="ru-RU" sz="3200" dirty="0">
                <a:solidFill>
                  <a:srgbClr val="FF0000"/>
                </a:solidFill>
              </a:rPr>
              <a:t/>
            </a:r>
            <a:br>
              <a:rPr lang="ru-RU" sz="3200" dirty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0" y="692696"/>
            <a:ext cx="9144000" cy="616530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6500" dirty="0" smtClean="0"/>
              <a:t>•</a:t>
            </a:r>
            <a:r>
              <a:rPr lang="ru-RU" dirty="0" smtClean="0"/>
              <a:t> 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имиджа педагога очень важны деловые качества – профессиональная и социальная компетентность, пунктуальность, точность, деловитость. </a:t>
            </a:r>
          </a:p>
          <a:p>
            <a:pPr>
              <a:buNone/>
            </a:pP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51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Щепетильное отношение к чужому времени. Уважение к чужому труду. Потребность к самообразованию: хронический интерес к научно-методическим новинкам. </a:t>
            </a:r>
          </a:p>
          <a:p>
            <a:pPr>
              <a:buNone/>
            </a:pP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51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Педагогу </a:t>
            </a:r>
            <a:r>
              <a:rPr lang="ru-RU" sz="51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 контролировать свои жесты, особенно необходимо избавляться от агрессивных, которые на бессознательном уровне отталкивают детей от личности педагога. </a:t>
            </a:r>
          </a:p>
          <a:p>
            <a:pPr>
              <a:buNone/>
            </a:pP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Мимика должна быть только доброжелательной. </a:t>
            </a:r>
          </a:p>
          <a:p>
            <a:pPr>
              <a:buNone/>
            </a:pP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51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ненормативной лексики, </a:t>
            </a:r>
            <a:r>
              <a:rPr lang="ru-RU" sz="51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жаргонов </a:t>
            </a:r>
            <a:r>
              <a:rPr lang="ru-RU" sz="51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речи педагога – </a:t>
            </a:r>
            <a:r>
              <a:rPr lang="ru-RU" sz="51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должно быть!</a:t>
            </a:r>
            <a:endParaRPr lang="ru-RU" sz="51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Профессионально не пригоден для образования и воспитания так же курящий, а тем более – пьющий человек.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584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74840" cy="77809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260648"/>
            <a:ext cx="7704856" cy="60486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Помните</a:t>
            </a:r>
            <a:r>
              <a:rPr lang="ru-RU" sz="4000" b="1" dirty="0">
                <a:solidFill>
                  <a:srgbClr val="FF0000"/>
                </a:solidFill>
              </a:rPr>
              <a:t>, привлекательные </a:t>
            </a:r>
            <a:r>
              <a:rPr lang="ru-RU" sz="4000" b="1" dirty="0" smtClean="0">
                <a:solidFill>
                  <a:srgbClr val="FF0000"/>
                </a:solidFill>
              </a:rPr>
              <a:t>люди</a:t>
            </a:r>
            <a:r>
              <a:rPr lang="ru-RU" sz="4000" b="1" dirty="0">
                <a:solidFill>
                  <a:srgbClr val="FF0000"/>
                </a:solidFill>
              </a:rPr>
              <a:t>: </a:t>
            </a:r>
          </a:p>
          <a:p>
            <a:pPr marL="0" indent="0">
              <a:buNone/>
            </a:pPr>
            <a:r>
              <a:rPr lang="ru-RU" dirty="0"/>
              <a:t>• часто и охотно улыбаются; </a:t>
            </a:r>
          </a:p>
          <a:p>
            <a:pPr marL="0" indent="0">
              <a:buNone/>
            </a:pPr>
            <a:r>
              <a:rPr lang="ru-RU" dirty="0"/>
              <a:t>• обладают хорошим чувством </a:t>
            </a:r>
            <a:r>
              <a:rPr lang="ru-RU" dirty="0" smtClean="0"/>
              <a:t>юмора</a:t>
            </a:r>
            <a:r>
              <a:rPr lang="ru-RU" dirty="0"/>
              <a:t>; </a:t>
            </a:r>
          </a:p>
          <a:p>
            <a:pPr marL="0" indent="0">
              <a:buNone/>
            </a:pPr>
            <a:r>
              <a:rPr lang="ru-RU" dirty="0"/>
              <a:t>• естественно себя ведут; </a:t>
            </a:r>
          </a:p>
          <a:p>
            <a:pPr marL="0" indent="0">
              <a:buNone/>
            </a:pPr>
            <a:r>
              <a:rPr lang="ru-RU" dirty="0"/>
              <a:t>• часто и охотно говорят комплименты; </a:t>
            </a:r>
          </a:p>
          <a:p>
            <a:pPr marL="0" indent="0">
              <a:buNone/>
            </a:pPr>
            <a:r>
              <a:rPr lang="ru-RU" dirty="0"/>
              <a:t>• знакомы с этикетом и следуют ему; </a:t>
            </a:r>
          </a:p>
          <a:p>
            <a:pPr marL="0" indent="0">
              <a:buNone/>
            </a:pPr>
            <a:r>
              <a:rPr lang="ru-RU" dirty="0"/>
              <a:t>• уверены в себе; </a:t>
            </a:r>
          </a:p>
          <a:p>
            <a:pPr marL="0" indent="0">
              <a:buNone/>
            </a:pPr>
            <a:r>
              <a:rPr lang="ru-RU" dirty="0"/>
              <a:t>• умеют посмеяться над собой; </a:t>
            </a:r>
          </a:p>
          <a:p>
            <a:pPr marL="0" indent="0">
              <a:buNone/>
            </a:pPr>
            <a:r>
              <a:rPr lang="ru-RU" dirty="0"/>
              <a:t>• быстро вызывают человека на разговор о нем самом; </a:t>
            </a:r>
          </a:p>
          <a:p>
            <a:pPr marL="0" indent="0">
              <a:buNone/>
            </a:pPr>
            <a:r>
              <a:rPr lang="ru-RU" dirty="0"/>
              <a:t>• осознают свои ограниченные возможности и то, что у них нет ответов на все вопросы; </a:t>
            </a:r>
          </a:p>
          <a:p>
            <a:pPr marL="0" indent="0">
              <a:buNone/>
            </a:pPr>
            <a:r>
              <a:rPr lang="ru-RU" dirty="0"/>
              <a:t>• дружелюбны, с ними легко в общении.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1020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301608" cy="1340768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FF0000"/>
                </a:solidFill>
              </a:rPr>
              <a:t/>
            </a:r>
            <a:br>
              <a:rPr lang="ru-RU" sz="3100" dirty="0" smtClean="0">
                <a:solidFill>
                  <a:srgbClr val="FF0000"/>
                </a:solidFill>
              </a:rPr>
            </a:br>
            <a:r>
              <a:rPr lang="ru-RU" sz="3100" dirty="0">
                <a:solidFill>
                  <a:srgbClr val="FF0000"/>
                </a:solidFill>
              </a:rPr>
              <a:t/>
            </a:r>
            <a:br>
              <a:rPr lang="ru-RU" sz="3100" dirty="0">
                <a:solidFill>
                  <a:srgbClr val="FF0000"/>
                </a:solidFill>
              </a:rPr>
            </a:br>
            <a:r>
              <a:rPr lang="ru-RU" sz="3100" dirty="0" smtClean="0">
                <a:solidFill>
                  <a:srgbClr val="FF0000"/>
                </a:solidFill>
              </a:rPr>
              <a:t>Семь </a:t>
            </a:r>
            <a:r>
              <a:rPr lang="ru-RU" sz="3100" dirty="0">
                <a:solidFill>
                  <a:srgbClr val="FF0000"/>
                </a:solidFill>
              </a:rPr>
              <a:t>шагов технологии успешного имиджа </a:t>
            </a:r>
            <a:r>
              <a:rPr lang="ru-RU" sz="3100" dirty="0" smtClean="0">
                <a:solidFill>
                  <a:srgbClr val="FF0000"/>
                </a:solidFill>
              </a:rPr>
              <a:t>педагога</a:t>
            </a: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064" y="900472"/>
            <a:ext cx="9135935" cy="5957527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sz="5000" dirty="0" smtClean="0"/>
              <a:t>1</a:t>
            </a:r>
            <a:r>
              <a:rPr lang="ru-RU" sz="5000" dirty="0"/>
              <a:t>. Найти свой правильный смысл жизни, поставить планку потребностей; </a:t>
            </a:r>
          </a:p>
          <a:p>
            <a:pPr marL="0" indent="0">
              <a:buNone/>
            </a:pPr>
            <a:r>
              <a:rPr lang="ru-RU" sz="5000" dirty="0">
                <a:solidFill>
                  <a:srgbClr val="7030A0"/>
                </a:solidFill>
              </a:rPr>
              <a:t>2. Сделать инвентаризацию своих способностей и возможностей, сделать анализ того, что имеешь и что можешь сам изменить к лучшему; </a:t>
            </a:r>
          </a:p>
          <a:p>
            <a:pPr marL="0" indent="0">
              <a:buNone/>
            </a:pPr>
            <a:r>
              <a:rPr lang="ru-RU" sz="5000" dirty="0"/>
              <a:t>3. Развивать чувство собственного достоинства и при этом избавиться от заниженной или завышенной самооценки; если надо – избавиться от </a:t>
            </a:r>
            <a:r>
              <a:rPr lang="ru-RU" sz="5000" dirty="0" smtClean="0"/>
              <a:t>агрессивного </a:t>
            </a:r>
            <a:r>
              <a:rPr lang="ru-RU" sz="5000" dirty="0"/>
              <a:t>поведения, которое никогда не сделает вас успешным; </a:t>
            </a:r>
          </a:p>
          <a:p>
            <a:pPr marL="0" indent="0">
              <a:buNone/>
            </a:pPr>
            <a:r>
              <a:rPr lang="ru-RU" sz="5000" dirty="0">
                <a:solidFill>
                  <a:srgbClr val="7030A0"/>
                </a:solidFill>
              </a:rPr>
              <a:t>4. Самовоспитание, самоконтроль, самоорганизация, самообразование: хронический интерес к профессиональному росту, к науке и – обязательно – к психологии; </a:t>
            </a:r>
          </a:p>
          <a:p>
            <a:pPr marL="0" indent="0">
              <a:buNone/>
            </a:pPr>
            <a:r>
              <a:rPr lang="ru-RU" sz="5000" dirty="0"/>
              <a:t>5. Найти методы мотивационной готовности к успеху и </a:t>
            </a:r>
            <a:r>
              <a:rPr lang="ru-RU" sz="5000" dirty="0" err="1"/>
              <a:t>самомотивации</a:t>
            </a:r>
            <a:r>
              <a:rPr lang="ru-RU" sz="5000" dirty="0"/>
              <a:t>, радоваться за себя «здесь и теперь», за каждый свой шаг вперед; </a:t>
            </a:r>
          </a:p>
          <a:p>
            <a:pPr marL="0" indent="0">
              <a:buNone/>
            </a:pPr>
            <a:r>
              <a:rPr lang="ru-RU" sz="5000" dirty="0">
                <a:solidFill>
                  <a:srgbClr val="7030A0"/>
                </a:solidFill>
              </a:rPr>
              <a:t>6. Развивать позитивное мышление, способность превращать неудачу в успех; </a:t>
            </a:r>
          </a:p>
          <a:p>
            <a:pPr marL="0" indent="0">
              <a:buNone/>
            </a:pPr>
            <a:r>
              <a:rPr lang="ru-RU" sz="5000" dirty="0"/>
              <a:t>7. Работать над своим духовным содержанием, без соблюдения духовных законов путь к успеху закрыт. </a:t>
            </a:r>
            <a:endParaRPr lang="ru-RU" sz="5000" dirty="0" smtClean="0"/>
          </a:p>
          <a:p>
            <a:pPr marL="0" indent="0">
              <a:buNone/>
            </a:pPr>
            <a:endParaRPr lang="ru-RU" sz="5000" dirty="0"/>
          </a:p>
          <a:p>
            <a:r>
              <a:rPr lang="ru-RU" sz="5000" b="1" dirty="0">
                <a:solidFill>
                  <a:srgbClr val="00B050"/>
                </a:solidFill>
              </a:rPr>
              <a:t>Одно из важных качеств </a:t>
            </a:r>
            <a:r>
              <a:rPr lang="ru-RU" sz="5000" b="1" dirty="0" smtClean="0">
                <a:solidFill>
                  <a:srgbClr val="00B050"/>
                </a:solidFill>
              </a:rPr>
              <a:t>педагога – </a:t>
            </a:r>
            <a:r>
              <a:rPr lang="ru-RU" sz="5000" b="1" dirty="0">
                <a:solidFill>
                  <a:srgbClr val="00B050"/>
                </a:solidFill>
              </a:rPr>
              <a:t>способность и желание «расти». </a:t>
            </a:r>
          </a:p>
          <a:p>
            <a:endParaRPr lang="ru-RU" sz="5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5053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715200" cy="6120680"/>
          </a:xfrm>
        </p:spPr>
        <p:txBody>
          <a:bodyPr>
            <a:normAutofit/>
          </a:bodyPr>
          <a:lstStyle/>
          <a:p>
            <a:r>
              <a:rPr lang="ru-RU" dirty="0" smtClean="0"/>
              <a:t>Способность и желание </a:t>
            </a:r>
            <a:r>
              <a:rPr lang="ru-RU" b="1" dirty="0" smtClean="0"/>
              <a:t>педагога </a:t>
            </a:r>
            <a:r>
              <a:rPr lang="ru-RU" dirty="0" smtClean="0"/>
              <a:t>«расти» - это одно из главных его качеств. Каким бы высоким не был профессиональный уровень его подготовки, педагог  обязан постоянно совершенствовать свои профессиональные качества.</a:t>
            </a:r>
          </a:p>
          <a:p>
            <a:r>
              <a:rPr lang="ru-RU" dirty="0" smtClean="0"/>
              <a:t>Издавна на Руси  </a:t>
            </a:r>
            <a:r>
              <a:rPr lang="ru-RU" b="1" dirty="0" smtClean="0"/>
              <a:t>педагог</a:t>
            </a:r>
            <a:r>
              <a:rPr lang="ru-RU" dirty="0" smtClean="0"/>
              <a:t> был почитаемым человеком, его мнение было авторитетным, а сам он </a:t>
            </a:r>
            <a:r>
              <a:rPr lang="ru-RU" b="1" dirty="0" smtClean="0"/>
              <a:t>эталоном поведения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                  </a:t>
            </a:r>
            <a:r>
              <a:rPr lang="ru-RU" sz="2800" dirty="0" smtClean="0">
                <a:solidFill>
                  <a:srgbClr val="FF0000"/>
                </a:solidFill>
              </a:rPr>
              <a:t>Поэтому так важен сегодня                         </a:t>
            </a:r>
          </a:p>
          <a:p>
            <a:pPr marL="0" indent="0" algn="ctr">
              <a:buNone/>
            </a:pP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      профессиональный имидж    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  педагога.</a:t>
            </a:r>
          </a:p>
          <a:p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7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445" y="8400"/>
            <a:ext cx="8229600" cy="97973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  Ваш имидж в Ваших руках!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ELLADA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163" y="988137"/>
            <a:ext cx="6224165" cy="5843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504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92696"/>
            <a:ext cx="7952742" cy="5616624"/>
          </a:xfrm>
        </p:spPr>
      </p:pic>
    </p:spTree>
    <p:extLst>
      <p:ext uri="{BB962C8B-B14F-4D97-AF65-F5344CB8AC3E}">
        <p14:creationId xmlns:p14="http://schemas.microsoft.com/office/powerpoint/2010/main" val="3619002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2304256"/>
            <a:ext cx="8496944" cy="4553744"/>
          </a:xfrm>
        </p:spPr>
        <p:txBody>
          <a:bodyPr>
            <a:normAutofit fontScale="32500" lnSpcReduction="20000"/>
          </a:bodyPr>
          <a:lstStyle/>
          <a:p>
            <a:pPr marL="0" lv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профессия предъявляет требования  к набору  способностей, проявлению  эмоций и мыслей. Чем более длительное  время  человек занимается каким-то видом деятельности, тем больше  в нем проявляются</a:t>
            </a:r>
            <a:r>
              <a:rPr lang="ru-RU" sz="6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профессиональные  черты . </a:t>
            </a:r>
            <a:endParaRPr lang="ru-RU" sz="6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sz="6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6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Специфика педагогической деятельности </a:t>
            </a:r>
            <a:r>
              <a:rPr lang="ru-RU" sz="6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</a:t>
            </a:r>
            <a:r>
              <a:rPr lang="ru-RU" sz="6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заключается в активной умственной деятельности и постоянном напряжении нервной системы. Это обусловлено  большим  объемом  аналитической деятельности мозга, хроническим  дефицитом  времени и высоким  уровнем  личной мотивации</a:t>
            </a:r>
            <a:r>
              <a:rPr lang="ru-RU" sz="6500" dirty="0" smtClean="0"/>
              <a:t>  </a:t>
            </a:r>
            <a:r>
              <a:rPr lang="ru-RU" sz="6500" b="1" dirty="0" smtClean="0">
                <a:hlinkClick r:id="rId2" tooltip="педагогические работники"/>
              </a:rPr>
              <a:t>педагога</a:t>
            </a:r>
            <a:r>
              <a:rPr lang="ru-RU" sz="6500" dirty="0" smtClean="0"/>
              <a:t>. </a:t>
            </a:r>
            <a:r>
              <a:rPr lang="ru-RU" sz="6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эти особенности несут отпечаток на его имидже</a:t>
            </a:r>
            <a:r>
              <a:rPr lang="ru-RU" sz="6500" dirty="0" smtClean="0"/>
              <a:t>.</a:t>
            </a:r>
          </a:p>
          <a:p>
            <a:pPr marL="0" indent="0">
              <a:buNone/>
            </a:pPr>
            <a:r>
              <a:rPr lang="ru-RU" sz="5100" dirty="0" smtClean="0"/>
              <a:t> </a:t>
            </a:r>
            <a:endParaRPr lang="ru-RU" sz="5100" dirty="0"/>
          </a:p>
        </p:txBody>
      </p:sp>
      <p:pic>
        <p:nvPicPr>
          <p:cNvPr id="4" name="Picture 4" descr="http://is.park.ru/servlets/GetDocBody?guid=b29168c1-a1f0-4345-9366-ba25f7da82d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0"/>
            <a:ext cx="3432783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656196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    Забота педагога о </a:t>
            </a:r>
            <a:r>
              <a:rPr lang="ru-RU" dirty="0">
                <a:solidFill>
                  <a:srgbClr val="FF0000"/>
                </a:solidFill>
              </a:rPr>
              <a:t>своем имидже – это немаловажная задача педагогической деятельности.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1266" name="Picture 2" descr="http://www.tsogu.ru/media/photos/2011/05_31/uchite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060848"/>
            <a:ext cx="4608511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www.tsogu.ru/media/photos/2011/05_31/uchite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128" y="2213248"/>
            <a:ext cx="4608511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216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       Секрет успеха педагога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152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Секрет успеха профессионального имиджа </a:t>
            </a:r>
            <a:r>
              <a:rPr lang="ru-RU" b="1" dirty="0" smtClean="0"/>
              <a:t> педагога</a:t>
            </a:r>
            <a:r>
              <a:rPr lang="ru-RU" dirty="0" smtClean="0"/>
              <a:t>   прямо  зависит  от того, насколько удачно  создан  облик, который  соответствует ожиданиям других людей. </a:t>
            </a:r>
          </a:p>
          <a:p>
            <a:pPr marL="0" indent="0">
              <a:buNone/>
            </a:pPr>
            <a:r>
              <a:rPr lang="ru-RU" dirty="0" smtClean="0"/>
              <a:t>Имидж, который  постоянно  не подкрепляется в реальности, не имеет смысла. Для </a:t>
            </a:r>
            <a:r>
              <a:rPr lang="ru-RU" b="1" dirty="0" smtClean="0"/>
              <a:t>педагога</a:t>
            </a:r>
            <a:r>
              <a:rPr lang="ru-RU" dirty="0" smtClean="0"/>
              <a:t>  как  профессионала важен контакт с окружающим миром.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254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438" y="332656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Г</a:t>
            </a:r>
            <a:r>
              <a:rPr lang="ru-RU" sz="2800" b="1" dirty="0" smtClean="0">
                <a:solidFill>
                  <a:srgbClr val="FF0000"/>
                </a:solidFill>
              </a:rPr>
              <a:t>лавной </a:t>
            </a:r>
            <a:r>
              <a:rPr lang="ru-RU" sz="2800" b="1" dirty="0">
                <a:solidFill>
                  <a:srgbClr val="FF0000"/>
                </a:solidFill>
              </a:rPr>
              <a:t> составляющей 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>
                <a:solidFill>
                  <a:srgbClr val="FF0000"/>
                </a:solidFill>
              </a:rPr>
              <a:t>имиджа являются: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556792"/>
            <a:ext cx="4294820" cy="4569371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4000" dirty="0" smtClean="0"/>
              <a:t>-</a:t>
            </a:r>
            <a:r>
              <a:rPr lang="ru-RU" sz="4500" dirty="0" smtClean="0"/>
              <a:t>высокая </a:t>
            </a:r>
            <a:r>
              <a:rPr lang="ru-RU" sz="4500" dirty="0"/>
              <a:t>самооценка и уверенность в </a:t>
            </a:r>
            <a:r>
              <a:rPr lang="ru-RU" sz="4500" dirty="0" smtClean="0"/>
              <a:t>себе;</a:t>
            </a:r>
            <a:r>
              <a:rPr lang="ru-RU" sz="4500" dirty="0"/>
              <a:t> </a:t>
            </a:r>
          </a:p>
          <a:p>
            <a:pPr marL="0" indent="0">
              <a:buNone/>
            </a:pPr>
            <a:r>
              <a:rPr lang="ru-RU" sz="4500" dirty="0"/>
              <a:t>-</a:t>
            </a:r>
            <a:r>
              <a:rPr lang="ru-RU" sz="4500" dirty="0" smtClean="0"/>
              <a:t>позитивный</a:t>
            </a:r>
            <a:r>
              <a:rPr lang="ru-RU" sz="4500" dirty="0"/>
              <a:t>  взгляд на </a:t>
            </a:r>
            <a:r>
              <a:rPr lang="ru-RU" sz="4500" dirty="0" smtClean="0"/>
              <a:t>мир;</a:t>
            </a:r>
            <a:endParaRPr lang="ru-RU" sz="4500" dirty="0"/>
          </a:p>
          <a:p>
            <a:pPr marL="0" indent="0">
              <a:buNone/>
            </a:pPr>
            <a:r>
              <a:rPr lang="ru-RU" sz="4500" dirty="0"/>
              <a:t>-</a:t>
            </a:r>
            <a:r>
              <a:rPr lang="ru-RU" sz="4500" dirty="0" smtClean="0"/>
              <a:t>социальная </a:t>
            </a:r>
            <a:r>
              <a:rPr lang="ru-RU" sz="4500" dirty="0"/>
              <a:t>и личная ответственность за реальные  </a:t>
            </a:r>
            <a:r>
              <a:rPr lang="ru-RU" sz="4500" dirty="0" smtClean="0"/>
              <a:t>дела;</a:t>
            </a:r>
            <a:endParaRPr lang="ru-RU" sz="4500" dirty="0"/>
          </a:p>
          <a:p>
            <a:pPr marL="0" indent="0">
              <a:buNone/>
            </a:pPr>
            <a:r>
              <a:rPr lang="ru-RU" sz="4500" dirty="0"/>
              <a:t>-</a:t>
            </a:r>
            <a:r>
              <a:rPr lang="ru-RU" sz="4500" dirty="0" smtClean="0"/>
              <a:t>желание </a:t>
            </a:r>
            <a:r>
              <a:rPr lang="ru-RU" sz="4500" dirty="0"/>
              <a:t>меняться  в  </a:t>
            </a:r>
            <a:r>
              <a:rPr lang="ru-RU" sz="4500" dirty="0" smtClean="0"/>
              <a:t>соответствии </a:t>
            </a:r>
            <a:r>
              <a:rPr lang="ru-RU" sz="4500" dirty="0"/>
              <a:t>с велениями </a:t>
            </a:r>
            <a:r>
              <a:rPr lang="ru-RU" sz="4500" dirty="0" smtClean="0"/>
              <a:t>времени;</a:t>
            </a:r>
            <a:endParaRPr lang="ru-RU" sz="4500" dirty="0"/>
          </a:p>
          <a:p>
            <a:pPr marL="0" indent="0">
              <a:buNone/>
            </a:pPr>
            <a:r>
              <a:rPr lang="ru-RU" sz="4500" dirty="0"/>
              <a:t>-</a:t>
            </a:r>
            <a:r>
              <a:rPr lang="ru-RU" sz="4500" dirty="0" smtClean="0"/>
              <a:t>умение </a:t>
            </a:r>
            <a:r>
              <a:rPr lang="ru-RU" sz="4500" dirty="0"/>
              <a:t> разумно </a:t>
            </a:r>
            <a:r>
              <a:rPr lang="ru-RU" sz="4500" dirty="0" smtClean="0"/>
              <a:t>рисковать.</a:t>
            </a:r>
            <a:endParaRPr lang="ru-RU" sz="4500" dirty="0"/>
          </a:p>
          <a:p>
            <a:pPr marL="0" lvl="0" indent="0">
              <a:buNone/>
            </a:pPr>
            <a:endParaRPr lang="ru-RU" sz="4000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  <p:pic>
        <p:nvPicPr>
          <p:cNvPr id="4" name="Picture 2" descr="имидж педагог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020" y="1268760"/>
            <a:ext cx="3960440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020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Структура  имиджа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8507288" cy="478539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В структуре</a:t>
            </a:r>
            <a:r>
              <a:rPr lang="ru-RU" dirty="0"/>
              <a:t> </a:t>
            </a:r>
            <a:r>
              <a:rPr lang="ru-RU" b="1" dirty="0"/>
              <a:t>имиджа</a:t>
            </a:r>
            <a:r>
              <a:rPr lang="ru-RU" dirty="0"/>
              <a:t> профессионала, выделяются компоненты:</a:t>
            </a:r>
          </a:p>
          <a:p>
            <a:r>
              <a:rPr lang="ru-RU" dirty="0"/>
              <a:t> внешний</a:t>
            </a:r>
          </a:p>
          <a:p>
            <a:r>
              <a:rPr lang="ru-RU" dirty="0"/>
              <a:t> процессуальный</a:t>
            </a:r>
          </a:p>
          <a:p>
            <a:r>
              <a:rPr lang="ru-RU" dirty="0"/>
              <a:t> внутренний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653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Визуальная привлекательность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5266928" cy="5001419"/>
          </a:xfrm>
        </p:spPr>
        <p:txBody>
          <a:bodyPr>
            <a:normAutofit/>
          </a:bodyPr>
          <a:lstStyle/>
          <a:p>
            <a:r>
              <a:rPr lang="ru-RU" dirty="0" smtClean="0"/>
              <a:t>Визуальная </a:t>
            </a:r>
            <a:r>
              <a:rPr lang="ru-RU" dirty="0"/>
              <a:t>привлекательность– это не только наши физические данные, но и значительное количество внешних слагаемых, зависящих непосредственно от </a:t>
            </a:r>
            <a:r>
              <a:rPr lang="ru-RU" dirty="0" smtClean="0"/>
              <a:t>нас (</a:t>
            </a:r>
            <a:r>
              <a:rPr lang="ru-RU" sz="2600" dirty="0" smtClean="0">
                <a:solidFill>
                  <a:srgbClr val="7030A0"/>
                </a:solidFill>
              </a:rPr>
              <a:t>мимика, </a:t>
            </a:r>
            <a:r>
              <a:rPr lang="ru-RU" sz="2600" dirty="0">
                <a:solidFill>
                  <a:srgbClr val="7030A0"/>
                </a:solidFill>
              </a:rPr>
              <a:t>жесты, тембр и </a:t>
            </a:r>
            <a:r>
              <a:rPr lang="ru-RU" sz="2600" dirty="0" smtClean="0">
                <a:solidFill>
                  <a:srgbClr val="7030A0"/>
                </a:solidFill>
              </a:rPr>
              <a:t>сила </a:t>
            </a:r>
            <a:r>
              <a:rPr lang="ru-RU" sz="2600" dirty="0">
                <a:solidFill>
                  <a:srgbClr val="7030A0"/>
                </a:solidFill>
              </a:rPr>
              <a:t>голоса, </a:t>
            </a:r>
            <a:r>
              <a:rPr lang="ru-RU" sz="2600" dirty="0" smtClean="0">
                <a:solidFill>
                  <a:srgbClr val="7030A0"/>
                </a:solidFill>
              </a:rPr>
              <a:t>манеры</a:t>
            </a:r>
            <a:r>
              <a:rPr lang="ru-RU" sz="2600" dirty="0">
                <a:solidFill>
                  <a:srgbClr val="7030A0"/>
                </a:solidFill>
              </a:rPr>
              <a:t>, </a:t>
            </a:r>
            <a:r>
              <a:rPr lang="ru-RU" sz="2600" dirty="0" smtClean="0">
                <a:solidFill>
                  <a:srgbClr val="7030A0"/>
                </a:solidFill>
              </a:rPr>
              <a:t>походка</a:t>
            </a:r>
            <a:r>
              <a:rPr lang="ru-RU" dirty="0" smtClean="0"/>
              <a:t>)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Picture 2" descr="http://i.allday.ru/d7/a3/1d/1342380806_teacher_vectors-4.jpg"/>
          <p:cNvPicPr>
            <a:picLocks noGrp="1" noChangeAspect="1" noChangeArrowheads="1"/>
          </p:cNvPicPr>
          <p:nvPr>
            <p:ph sz="quarter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1" r="24763" b="9377"/>
          <a:stretch/>
        </p:blipFill>
        <p:spPr bwMode="auto">
          <a:xfrm>
            <a:off x="5652120" y="1340768"/>
            <a:ext cx="2611565" cy="431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9289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Внешний вид педагога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99176" cy="492941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1.</a:t>
            </a:r>
            <a:r>
              <a:rPr lang="ru-RU" sz="2600" dirty="0" smtClean="0"/>
              <a:t>Внешний </a:t>
            </a:r>
            <a:r>
              <a:rPr lang="ru-RU" sz="2600" dirty="0"/>
              <a:t>вид педагога должен отличаться элегантностью, аккуратностью, чистотой и опрятностью, внушать уважение и вызывать доверие. </a:t>
            </a:r>
            <a:endParaRPr lang="ru-RU" sz="2600" dirty="0" smtClean="0"/>
          </a:p>
          <a:p>
            <a:pPr marL="0" indent="0">
              <a:buNone/>
            </a:pPr>
            <a:endParaRPr lang="ru-RU" sz="2600" dirty="0"/>
          </a:p>
          <a:p>
            <a:pPr marL="0" indent="0">
              <a:buNone/>
            </a:pPr>
            <a:r>
              <a:rPr lang="ru-RU" sz="2600" b="1" dirty="0" smtClean="0">
                <a:solidFill>
                  <a:srgbClr val="FF0000"/>
                </a:solidFill>
              </a:rPr>
              <a:t>2.</a:t>
            </a:r>
            <a:r>
              <a:rPr lang="ru-RU" sz="2600" dirty="0" smtClean="0"/>
              <a:t> Одежда должна </a:t>
            </a:r>
            <a:r>
              <a:rPr lang="ru-RU" sz="2600" dirty="0"/>
              <a:t>быть удобной, но не противоречить общепринятым нормам приличия. </a:t>
            </a:r>
            <a:endParaRPr lang="ru-RU" sz="2600" dirty="0" smtClean="0"/>
          </a:p>
          <a:p>
            <a:pPr marL="0" indent="0">
              <a:buNone/>
            </a:pPr>
            <a:endParaRPr lang="ru-RU" sz="2600" dirty="0" smtClean="0"/>
          </a:p>
          <a:p>
            <a:pPr marL="0" indent="0">
              <a:buNone/>
            </a:pPr>
            <a:r>
              <a:rPr lang="ru-RU" sz="2600" b="1" dirty="0" smtClean="0">
                <a:solidFill>
                  <a:srgbClr val="FF0000"/>
                </a:solidFill>
              </a:rPr>
              <a:t>3.</a:t>
            </a:r>
            <a:r>
              <a:rPr lang="ru-RU" sz="2600" dirty="0" smtClean="0"/>
              <a:t>Такой </a:t>
            </a:r>
            <a:r>
              <a:rPr lang="ru-RU" sz="2600" dirty="0"/>
              <a:t>одеждой может быть деловой костюм, который подчеркивает профессиональные, личные качества и официальность отношений с </a:t>
            </a:r>
            <a:r>
              <a:rPr lang="ru-RU" sz="2600" dirty="0" smtClean="0"/>
              <a:t>детьми. </a:t>
            </a:r>
            <a:r>
              <a:rPr lang="ru-RU" sz="2600" dirty="0"/>
              <a:t>К деловому костюму относят пиджак с юбкой или брюками и </a:t>
            </a:r>
            <a:r>
              <a:rPr lang="ru-RU" sz="2600" dirty="0" smtClean="0"/>
              <a:t>блузку.</a:t>
            </a:r>
            <a:endParaRPr lang="ru-RU" sz="26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03177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Внешний вид педагога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Picture 14" descr="http://www.fashionstreet.ru/brand/potisverso/2007-08/potis-and-verso_09a.jpg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2" r="26746"/>
          <a:stretch/>
        </p:blipFill>
        <p:spPr bwMode="auto">
          <a:xfrm>
            <a:off x="107504" y="1201704"/>
            <a:ext cx="178593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://img3.proshkolu.ru/content/media/pic/std/1000000/450000/449440-de2337d41a06454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0536" y="1231420"/>
            <a:ext cx="1763712" cy="4461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img3.proshkolu.ru/content/media/pic/std/2000000/1408000/1407456-f108519123be63d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268157"/>
            <a:ext cx="1880377" cy="4424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2" descr="http://cms.styleconsulting.nl/uploads/2010_12_27_18_53_14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8" r="21737"/>
          <a:stretch/>
        </p:blipFill>
        <p:spPr bwMode="auto">
          <a:xfrm>
            <a:off x="2072878" y="1196424"/>
            <a:ext cx="2952328" cy="4536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4" descr="http://www.fashionstreet.ru/brand/potisverso/2007-08/potis-and-verso_09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2" r="26746"/>
          <a:stretch/>
        </p:blipFill>
        <p:spPr bwMode="auto">
          <a:xfrm>
            <a:off x="0" y="1201851"/>
            <a:ext cx="178593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3797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1367</TotalTime>
  <Words>670</Words>
  <Application>Microsoft Office PowerPoint</Application>
  <PresentationFormat>Экран (4:3)</PresentationFormat>
  <Paragraphs>92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Эркер</vt:lpstr>
      <vt:lpstr>Имидж педагога-воспитателя, как наглядное проявление его профессиональной культуры.</vt:lpstr>
      <vt:lpstr>Презентация PowerPoint</vt:lpstr>
      <vt:lpstr>Презентация PowerPoint</vt:lpstr>
      <vt:lpstr>       Секрет успеха педагога</vt:lpstr>
      <vt:lpstr>Главной  составляющей  имиджа являются: </vt:lpstr>
      <vt:lpstr>Структура  имиджа</vt:lpstr>
      <vt:lpstr>Визуальная привлекательность</vt:lpstr>
      <vt:lpstr>Внешний вид педагога</vt:lpstr>
      <vt:lpstr>Внешний вид педагога</vt:lpstr>
      <vt:lpstr>Презентация PowerPoint</vt:lpstr>
      <vt:lpstr>Вербальное  поведение</vt:lpstr>
      <vt:lpstr>                            голос</vt:lpstr>
      <vt:lpstr>Презентация PowerPoint</vt:lpstr>
      <vt:lpstr>Деловые качества и хорошие манеры </vt:lpstr>
      <vt:lpstr> </vt:lpstr>
      <vt:lpstr>  Семь шагов технологии успешного имиджа педагога </vt:lpstr>
      <vt:lpstr>Презентация PowerPoint</vt:lpstr>
      <vt:lpstr>            Ваш имидж в Ваших руках!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Слагаемые имиджа педагога</dc:title>
  <dc:creator>Алиева Эллада</dc:creator>
  <cp:lastModifiedBy>ELLADA</cp:lastModifiedBy>
  <cp:revision>104</cp:revision>
  <dcterms:created xsi:type="dcterms:W3CDTF">2013-11-05T09:34:21Z</dcterms:created>
  <dcterms:modified xsi:type="dcterms:W3CDTF">2017-09-04T19:58:02Z</dcterms:modified>
</cp:coreProperties>
</file>