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58" r:id="rId3"/>
    <p:sldId id="261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7601" autoAdjust="0"/>
  </p:normalViewPr>
  <p:slideViewPr>
    <p:cSldViewPr>
      <p:cViewPr varScale="1">
        <p:scale>
          <a:sx n="57" d="100"/>
          <a:sy n="57" d="100"/>
        </p:scale>
        <p:origin x="-8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82FC7-7E48-49E6-9309-A31E4F86A767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F71BC-EB1E-467F-81D5-6E026782B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Вам знакомо ощущение, когда чем больше делаешь, тем больше дел наваливается. Как только появляются проблемы в работе, отношениях, деньгах или со здоровьем – а иногда и во всех сферах сразу – кажется, что они невыполнимы.</a:t>
            </a:r>
          </a:p>
          <a:p>
            <a:r>
              <a:rPr lang="ru-RU" sz="1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Стресс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— понятие, введенное Г.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Селье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 1936 г. для обозначения обширного круга состояний психического напряжения, обусловленных выполнением деятельности в особенно сложных условиях и возникающих в ответ на разнообразные экстремальные воздействия — стрессоры.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зависимости от вида стрессора и характера его влияния выделяются различные виды стресса, в самой общей классификации — стресс физиологический и стресс психологический. Последний подразделяется на стресс информационный и стресс эмоциональный.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же в  зависимости от выраженности стресс может оказывать и положительное, мобилизующее, и отрицательное влияние на деятельность — вплоть до полной дезорганизации.</a:t>
            </a:r>
          </a:p>
          <a:p>
            <a:endParaRPr lang="ru-RU" sz="12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CF71BC-EB1E-467F-81D5-6E026782B1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Вообразите себе что-нибудь приятное. Возможно, вы слишком много думаете о том, что у вас не клеится в жизни. Постарайтесь сосредоточиться на светлых ее сторонах.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Вспомните хоть один приятный момент, случившийся за последнюю неделю. Что вы ощуща­ли тогда? Как это происходило?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Воссоздайте эпизод в памяти как можно полнее. Вспоминайте его. Останавливайтесь на нем. Еще раз насладитесь кратким счастьем, испытанным в тот миг.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Придумайте приятную ситуацию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Вместо того чтобы вызывать в памяти приятные моменты из прошлого, создайте такой момент в настоящем. Проживите его «от всей души». Сконцентрируйте внимание на чем-то прекрасном, например, на цветке или пламени свечи.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Отбросьте посторонние мысли. Не пытайтесь описать красоту или дать ей название, просто молча наслаждайтесь ею. Пусть вас захлестнут приятные ощущения; почувствуйте себя одним целым с пред­метом вашего созерцания.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Медитация в тишине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Сядьте поудобнее, желательно в позу лотоса. Теперь сконцентрируйтесь на своем дыхании. Размышляйте над следующими положениями: дыхание — это сущность жизни. Кислород — источник жизни. Без кислорода, который вы вдыхаете, вы бы умерли. Делая вдох, представляйте себе, как пропитывается кислородом каждая клеточка ва­шего тела. Дышите медленно и глубоко, сосредоточивая внимание на каждом вздохе. Постепенно вы почувствуете, что наполняетесь жизненной силой и чувством глубокой благодарности миру.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Перемените обстановку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Возьмите отгул или отпуск и убегите от того, что служит причиной вашего стресса. Поезжайте к морю, в горы — куда угодно, лишь бы вас окружала новая обстановка.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Почитайте книгу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Выберите книгу о том, о чем вы больше всего любите читать. Откиньтесь в кресле и погрузитесь в чтение. Можно убить сразу двух за­йцев, принявшись за книгу, объясняющую, как по­бедить стресс.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Оставьте работу на работе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Не берите работу на дом. Не думайте о работе, вернувшись домой. Хорошо, когда вы посвящаете работе дополнительное время, но только тогда, когда это не служит причиной стресса. Запомните: как только вы почувствуете переутомление, нервное напряжение, вам следует отказаться от сверхурочного труда. Взгляните на это следующим образом: восемь часов в день вы тратите на работу, восемь часов — на сон, а еще восемь часов остаются для личной жизни. Потратьте их на себя. Займитесь своими любимыми делами. Разберитесь в своих проблемах.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Поиграйте с домашним животным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Исследования по­казывают, что общение с животными, живущими у вас в квартире, понижает кровяное давление и успокаивает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сердцебиение. Иначе говоря, это вас расслабляет. Но что еще более интересно, под «домашними животными» подразумеваются не обязательно «четвероногие друзья». Наблюдение за аквариумными рыбками, по словам специалистов, приносит такой же успокаивающий эффект.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8. 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Пойте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Пение — одно из самых успокаивающих занятий на свете. Счастливый человек поет от радости. Если вам грустно, вы, вероятно, напеваете блюз. Песня — отражение чувства. Когда вы поете, вы даете выход своим эмоциям, открываете душу всему миру..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9. 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Займитесь уходом за растениями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Растения приносят умиротворение. Уход за растениями — будь то комнатные цветы в горшках или овощи на приусадебном участке — может оказать очень сильное успокаивающее действие. Даже когда вы просто смотрите на живые растения или находитесь рядом с ними, на вас снисходит чувство мирного покоя.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10. 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Погрузитесь в приготовление разных блюд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Конечно, не все, но очень многие люди увлекаются кулинарией. Приготовление блюд может доставлять громадное удовольствие и оказывать сильное успокаивающее воздействие.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11. 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Примите ванну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Вас может спасти от стресса продол­жительная ванна. Горячая (но не обжигающая) вода растворит все ваши заботы и смоет нервное напря­жение. Прежде чем забраться в воду, закройте дверь ванной комнаты, заприте ее и выбросьте из мыслей все, что находится за ней. Если вам нравится, для усиления эффекта добавьте растительные экстракты или ароматические эссенции.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12.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Сходите на прогулку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Простейший метод: когда вас что-то или кто-то выводит из себя, идите гулять. Не возвращайтесь до тех пор, пока не успокоитесь.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13. 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Поплачьте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Это основной метод снятия стресса, естественная реакция человека на стресс и страдания. С незапамятных времен плач помогает организму избавиться от скопившихся в теле токсинов и унять эмоциональные страдания. Когда вы испытываете потребность в слезах, плачьте, не стесняйтесь.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Посмотрите любимый фильм, сходите на выставку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ведь встреча с прекрасным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дает возможность найти гармонию в себе.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CF71BC-EB1E-467F-81D5-6E026782B1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 справиться со стрессом?...</a:t>
            </a:r>
            <a:endParaRPr lang="ru-RU" sz="4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57620" y="3228536"/>
            <a:ext cx="4530476" cy="3129422"/>
          </a:xfrm>
        </p:spPr>
        <p:txBody>
          <a:bodyPr>
            <a:normAutofit lnSpcReduction="10000"/>
          </a:bodyPr>
          <a:lstStyle/>
          <a:p>
            <a:endParaRPr lang="ru-RU" sz="1900" b="1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en-US" sz="1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выполнил: педагог-психолог </a:t>
            </a:r>
          </a:p>
          <a:p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МБДОУ 27 «Рябинка»</a:t>
            </a:r>
          </a:p>
          <a:p>
            <a:r>
              <a:rPr lang="ru-RU" sz="19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Ярополова</a:t>
            </a:r>
            <a:r>
              <a:rPr lang="ru-RU" sz="1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Ирина Анатольевна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г. Железногорск 2015г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D:\save\картинки\картинки агрессия\i.jpeg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9660" y="4214819"/>
            <a:ext cx="1907032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D:\save\картинки\сон\sunb1301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1357322" cy="1113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428604"/>
            <a:ext cx="6400816" cy="92869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Стресс…Что это такое?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5214974" cy="5286412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600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Стресс физиологический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— чрезмерная физическая нагрузка, высокая и низкая температура, болевые стимулы, затруднение дыхания, и прочее.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Стресс информационный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возникает в ситуациях информационных перегрузок, когда субъект не справляется с задачей, не успевает принимать верные решения в требуемом темпе — при высокой ответственности за последствия решений.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Стресс эмоциональный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появляется в ситуациях угрозы, опасности, обиды и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может проявляться также от положительных эмоций . </a:t>
            </a:r>
            <a:endParaRPr lang="ru-RU" sz="1600" dirty="0"/>
          </a:p>
        </p:txBody>
      </p:sp>
      <p:pic>
        <p:nvPicPr>
          <p:cNvPr id="4" name="Picture 3" descr="D:\save\картинки\сон\sunb1301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1357322" cy="1113004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стресс\stre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54" y="1357299"/>
            <a:ext cx="3429024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472386" cy="1000132"/>
          </a:xfrm>
        </p:spPr>
        <p:txBody>
          <a:bodyPr>
            <a:normAutofit fontScale="90000"/>
          </a:bodyPr>
          <a:lstStyle/>
          <a:p>
            <a:pPr algn="r"/>
            <a:r>
              <a:rPr lang="ru-RU" sz="4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 чему приводит стресс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?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 rot="21236711">
            <a:off x="3669313" y="1648158"/>
            <a:ext cx="1481606" cy="571504"/>
          </a:xfrm>
          <a:prstGeom prst="roundRect">
            <a:avLst>
              <a:gd name="adj" fmla="val 13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стресс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Picture 3" descr="D:\save\картинки\сон\sunb1301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1357322" cy="1113004"/>
          </a:xfrm>
          <a:prstGeom prst="rect">
            <a:avLst/>
          </a:prstGeom>
          <a:noFill/>
        </p:spPr>
      </p:pic>
      <p:sp>
        <p:nvSpPr>
          <p:cNvPr id="6" name="Пятно 2 5"/>
          <p:cNvSpPr/>
          <p:nvPr/>
        </p:nvSpPr>
        <p:spPr>
          <a:xfrm>
            <a:off x="0" y="1714488"/>
            <a:ext cx="3143240" cy="1428760"/>
          </a:xfrm>
          <a:prstGeom prst="irregularSeal2">
            <a:avLst/>
          </a:prstGeom>
          <a:solidFill>
            <a:schemeClr val="bg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Истощение иммунитета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>
            <a:stCxn id="4" idx="1"/>
          </p:cNvCxnSpPr>
          <p:nvPr/>
        </p:nvCxnSpPr>
        <p:spPr>
          <a:xfrm rot="10800000" flipV="1">
            <a:off x="2571736" y="2012050"/>
            <a:ext cx="1101710" cy="131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Блок-схема: карточка 11"/>
          <p:cNvSpPr/>
          <p:nvPr/>
        </p:nvSpPr>
        <p:spPr>
          <a:xfrm>
            <a:off x="285720" y="3357562"/>
            <a:ext cx="1343028" cy="804672"/>
          </a:xfrm>
          <a:prstGeom prst="flowChartPunchedCar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Инфекция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онкология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14" name="Прямая со стрелкой 13"/>
          <p:cNvCxnSpPr>
            <a:stCxn id="6" idx="2"/>
          </p:cNvCxnSpPr>
          <p:nvPr/>
        </p:nvCxnSpPr>
        <p:spPr>
          <a:xfrm rot="5400000">
            <a:off x="1253726" y="2921505"/>
            <a:ext cx="396745" cy="475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7-конечная звезда 9"/>
          <p:cNvSpPr/>
          <p:nvPr/>
        </p:nvSpPr>
        <p:spPr>
          <a:xfrm>
            <a:off x="2143108" y="2571744"/>
            <a:ext cx="3000396" cy="1357322"/>
          </a:xfrm>
          <a:prstGeom prst="star7">
            <a:avLst/>
          </a:prstGeom>
          <a:solidFill>
            <a:schemeClr val="bg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Психо - соматические заболевания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3857620" y="2214554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Выноска со стрелкой вниз 16"/>
          <p:cNvSpPr/>
          <p:nvPr/>
        </p:nvSpPr>
        <p:spPr>
          <a:xfrm>
            <a:off x="0" y="4357694"/>
            <a:ext cx="1928826" cy="85725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C000"/>
                </a:solidFill>
              </a:rPr>
              <a:t>Заболевания органов дыхания</a:t>
            </a:r>
            <a:endParaRPr lang="ru-RU" sz="1600" b="1" dirty="0">
              <a:solidFill>
                <a:srgbClr val="FFC000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 flipV="1">
            <a:off x="1643042" y="3571876"/>
            <a:ext cx="92869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Блок-схема: перфолента 20"/>
          <p:cNvSpPr/>
          <p:nvPr/>
        </p:nvSpPr>
        <p:spPr>
          <a:xfrm>
            <a:off x="0" y="5143512"/>
            <a:ext cx="2000264" cy="1143008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Аллергия, гипервентиляция астма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Выноска со стрелкой вниз 21"/>
          <p:cNvSpPr/>
          <p:nvPr/>
        </p:nvSpPr>
        <p:spPr>
          <a:xfrm>
            <a:off x="2071670" y="4357694"/>
            <a:ext cx="1428760" cy="9144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C000"/>
                </a:solidFill>
              </a:rPr>
              <a:t>Кожные </a:t>
            </a:r>
            <a:endParaRPr lang="ru-RU" sz="1600" b="1" dirty="0">
              <a:solidFill>
                <a:srgbClr val="FFC000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rot="5400000">
            <a:off x="2786050" y="4143380"/>
            <a:ext cx="50006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Блок-схема: перфолента 25"/>
          <p:cNvSpPr/>
          <p:nvPr/>
        </p:nvSpPr>
        <p:spPr>
          <a:xfrm>
            <a:off x="2214546" y="5143512"/>
            <a:ext cx="1485904" cy="92869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Экзема, псориаз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Выноска со стрелкой вниз 26"/>
          <p:cNvSpPr/>
          <p:nvPr/>
        </p:nvSpPr>
        <p:spPr>
          <a:xfrm>
            <a:off x="3786182" y="4357694"/>
            <a:ext cx="2000264" cy="142876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C000"/>
                </a:solidFill>
              </a:rPr>
              <a:t>Заболевания опорно – двигательного аппарата</a:t>
            </a:r>
            <a:endParaRPr lang="ru-RU" sz="1600" b="1" dirty="0">
              <a:solidFill>
                <a:srgbClr val="FFC000"/>
              </a:solidFill>
            </a:endParaRPr>
          </a:p>
        </p:txBody>
      </p:sp>
      <p:sp>
        <p:nvSpPr>
          <p:cNvPr id="28" name="Блок-схема: перфолента 27"/>
          <p:cNvSpPr/>
          <p:nvPr/>
        </p:nvSpPr>
        <p:spPr>
          <a:xfrm>
            <a:off x="3929058" y="5715016"/>
            <a:ext cx="1785950" cy="92869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Радикулит  невралгия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rot="16200000" flipH="1">
            <a:off x="4214810" y="3929066"/>
            <a:ext cx="42862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Выноска со стрелкой вниз 31"/>
          <p:cNvSpPr/>
          <p:nvPr/>
        </p:nvSpPr>
        <p:spPr>
          <a:xfrm>
            <a:off x="6000760" y="4429132"/>
            <a:ext cx="1985970" cy="148590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C000"/>
                </a:solidFill>
              </a:rPr>
              <a:t>Заболевания желудочно-кишечного тракта</a:t>
            </a:r>
            <a:endParaRPr lang="ru-RU" sz="1600" b="1" dirty="0">
              <a:solidFill>
                <a:srgbClr val="FFC000"/>
              </a:solidFill>
            </a:endParaRPr>
          </a:p>
        </p:txBody>
      </p:sp>
      <p:sp>
        <p:nvSpPr>
          <p:cNvPr id="33" name="Блок-схема: перфолента 32"/>
          <p:cNvSpPr/>
          <p:nvPr/>
        </p:nvSpPr>
        <p:spPr>
          <a:xfrm>
            <a:off x="6286512" y="5786454"/>
            <a:ext cx="2214578" cy="857304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Язвы кишечника, желудка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36" name="Прямая со стрелкой 35"/>
          <p:cNvCxnSpPr>
            <a:stCxn id="10" idx="1"/>
          </p:cNvCxnSpPr>
          <p:nvPr/>
        </p:nvCxnSpPr>
        <p:spPr>
          <a:xfrm>
            <a:off x="5143512" y="3444647"/>
            <a:ext cx="1143000" cy="9844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Сердце 36"/>
          <p:cNvSpPr/>
          <p:nvPr/>
        </p:nvSpPr>
        <p:spPr>
          <a:xfrm>
            <a:off x="4929190" y="2571744"/>
            <a:ext cx="2214578" cy="12144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C000"/>
                </a:solidFill>
              </a:rPr>
              <a:t>Сердечно – сосудистые заболевания</a:t>
            </a:r>
            <a:endParaRPr lang="ru-RU" sz="1600" b="1" dirty="0">
              <a:solidFill>
                <a:srgbClr val="FFC000"/>
              </a:solidFill>
            </a:endParaRPr>
          </a:p>
        </p:txBody>
      </p:sp>
      <p:sp>
        <p:nvSpPr>
          <p:cNvPr id="48" name="Блок-схема: перфолента 47"/>
          <p:cNvSpPr/>
          <p:nvPr/>
        </p:nvSpPr>
        <p:spPr>
          <a:xfrm>
            <a:off x="7000892" y="3143248"/>
            <a:ext cx="2143108" cy="1214446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Мигрень, гипертония, инсульт, инфаркт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4" name="Прямая со стрелкой 53"/>
          <p:cNvCxnSpPr/>
          <p:nvPr/>
        </p:nvCxnSpPr>
        <p:spPr>
          <a:xfrm flipV="1">
            <a:off x="4214810" y="2143116"/>
            <a:ext cx="107157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Выноска со стрелкой вправо 55"/>
          <p:cNvSpPr/>
          <p:nvPr/>
        </p:nvSpPr>
        <p:spPr>
          <a:xfrm>
            <a:off x="5357818" y="1928802"/>
            <a:ext cx="1643074" cy="571504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C000"/>
                </a:solidFill>
              </a:rPr>
              <a:t>психика</a:t>
            </a:r>
            <a:endParaRPr lang="ru-RU" sz="1600" b="1" dirty="0">
              <a:solidFill>
                <a:srgbClr val="FFC000"/>
              </a:solidFill>
            </a:endParaRPr>
          </a:p>
        </p:txBody>
      </p:sp>
      <p:sp>
        <p:nvSpPr>
          <p:cNvPr id="62" name="Блок-схема: перфолента 61"/>
          <p:cNvSpPr/>
          <p:nvPr/>
        </p:nvSpPr>
        <p:spPr>
          <a:xfrm>
            <a:off x="7072330" y="1142984"/>
            <a:ext cx="1857388" cy="1928826"/>
          </a:xfrm>
          <a:prstGeom prst="flowChartPunchedTap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Бессонница, депрессия, тревожность, психопатия, шизофрения 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0" name="Прямая со стрелкой 69"/>
          <p:cNvCxnSpPr>
            <a:endCxn id="48" idx="1"/>
          </p:cNvCxnSpPr>
          <p:nvPr/>
        </p:nvCxnSpPr>
        <p:spPr>
          <a:xfrm>
            <a:off x="6500826" y="3571876"/>
            <a:ext cx="500066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>
            <a:off x="4643438" y="3143248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428604"/>
            <a:ext cx="7186634" cy="928694"/>
          </a:xfrm>
        </p:spPr>
        <p:txBody>
          <a:bodyPr>
            <a:normAutofit/>
          </a:bodyPr>
          <a:lstStyle/>
          <a:p>
            <a:pPr algn="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Способы снятия стресса</a:t>
            </a:r>
            <a:endParaRPr lang="ru-RU" sz="4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6215106" cy="467487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вообразите себе что-нибудь приятное; 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придумайте приятную ситуацию;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 медитация в тишине;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перемените обстановку;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почитайте книгу;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оставьте работу на работе;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пойте или слушайте музыку;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поиграйте с домашним животным;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займитесь уходом за растениями;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погрузитесь в приготовление разных блюд;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примите ванну;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сходите на прогулку;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поплачьте;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посмотрите любимый фильм, сходите на выставку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Picture 3" descr="D:\save\картинки\сон\sunb1301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1357322" cy="1113004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стресс1\ontspannin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428736"/>
            <a:ext cx="3784111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стресс1\diary_448190d1ad04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509234"/>
            <a:ext cx="1785928" cy="2348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Рекомендации </a:t>
            </a:r>
            <a:endParaRPr lang="ru-RU" sz="44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даже в самой ужасной ситуации можно найти положительные моменты;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пользуйтесь правилом Скарлет  О. </a:t>
            </a:r>
            <a:r>
              <a:rPr lang="ru-RU" sz="1600" b="1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Хара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: «Я не стану волноваться сегодня. Я буду волноваться по этому поводу завтра»;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постарайтесь с сегодняшнего дня любить себя чуть  больше чем раньше;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даже в самом плохом расположении духа постарайтесь устроить себе праздник, и душевная разрядка наверняка наступит;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не впадайте в неподвижность, если попали в беду: не сидите у окна, двигайтесь, поделитесь  этим с близким человеком. В одиночку победить стресс трудно;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алкоголь – не лучший способ расслабиться. 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Он лишь на время избавляет от мрачных мыслей, 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но решения не дает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  </a:t>
            </a:r>
          </a:p>
          <a:p>
            <a:pPr>
              <a:buNone/>
            </a:pPr>
            <a:endParaRPr lang="en-US" sz="16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 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СПАСИБО ЗА ВНИМАНИЕ!</a:t>
            </a: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     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Picture 3" descr="D:\save\картинки\сон\sunb1301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1357322" cy="11130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7">
      <a:dk1>
        <a:srgbClr val="79DEFA"/>
      </a:dk1>
      <a:lt1>
        <a:srgbClr val="30CCFA"/>
      </a:lt1>
      <a:dk2>
        <a:srgbClr val="C35594"/>
      </a:dk2>
      <a:lt2>
        <a:srgbClr val="B6ABE1"/>
      </a:lt2>
      <a:accent1>
        <a:srgbClr val="7E0255"/>
      </a:accent1>
      <a:accent2>
        <a:srgbClr val="CF0B72"/>
      </a:accent2>
      <a:accent3>
        <a:srgbClr val="68016B"/>
      </a:accent3>
      <a:accent4>
        <a:srgbClr val="5FF2CA"/>
      </a:accent4>
      <a:accent5>
        <a:srgbClr val="E9FDF7"/>
      </a:accent5>
      <a:accent6>
        <a:srgbClr val="FF8BAC"/>
      </a:accent6>
      <a:hlink>
        <a:srgbClr val="D082C7"/>
      </a:hlink>
      <a:folHlink>
        <a:srgbClr val="6348C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330</TotalTime>
  <Words>460</Words>
  <Application>Microsoft Office PowerPoint</Application>
  <PresentationFormat>Экран (4:3)</PresentationFormat>
  <Paragraphs>76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Как справиться со стрессом?...</vt:lpstr>
      <vt:lpstr>Стресс…Что это такое?</vt:lpstr>
      <vt:lpstr>К чему приводит стресс?</vt:lpstr>
      <vt:lpstr>Способы снятия стресса</vt:lpstr>
      <vt:lpstr>Рекомендации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справиться со стрессом?...</dc:title>
  <cp:lastModifiedBy>Ярополова</cp:lastModifiedBy>
  <cp:revision>41</cp:revision>
  <dcterms:modified xsi:type="dcterms:W3CDTF">2017-08-28T10:17:25Z</dcterms:modified>
</cp:coreProperties>
</file>