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143000"/>
          </a:xfrm>
        </p:spPr>
        <p:txBody>
          <a:bodyPr/>
          <a:lstStyle/>
          <a:p>
            <a:pPr algn="ctr"/>
            <a:r>
              <a:rPr lang="ru-RU" sz="3200" dirty="0"/>
              <a:t>Проект: «Путешествие </a:t>
            </a:r>
            <a:r>
              <a:rPr lang="ru-RU" sz="3200" dirty="0" smtClean="0"/>
              <a:t>по </a:t>
            </a:r>
            <a:r>
              <a:rPr lang="ru-RU" sz="3200" dirty="0" err="1"/>
              <a:t>Книжкиной</a:t>
            </a:r>
            <a:r>
              <a:rPr lang="ru-RU" sz="3200" dirty="0"/>
              <a:t> неделе» </a:t>
            </a:r>
            <a:r>
              <a:rPr lang="ru-RU" sz="3200" dirty="0" smtClean="0"/>
              <a:t> </a:t>
            </a:r>
            <a:r>
              <a:rPr lang="ru-RU" sz="3200" dirty="0"/>
              <a:t>для детей старшего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707904" y="4941168"/>
            <a:ext cx="5184576" cy="165618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Воспитатель: Макарова Н.Г</a:t>
            </a:r>
          </a:p>
          <a:p>
            <a:pPr marL="45720" indent="0">
              <a:buNone/>
            </a:pPr>
            <a:r>
              <a:rPr lang="ru-RU" dirty="0" err="1" smtClean="0"/>
              <a:t>Физинструктор</a:t>
            </a:r>
            <a:r>
              <a:rPr lang="ru-RU" dirty="0" smtClean="0"/>
              <a:t>: Фомичева О.Ю.</a:t>
            </a:r>
          </a:p>
        </p:txBody>
      </p:sp>
    </p:spTree>
    <p:extLst>
      <p:ext uri="{BB962C8B-B14F-4D97-AF65-F5344CB8AC3E}">
        <p14:creationId xmlns:p14="http://schemas.microsoft.com/office/powerpoint/2010/main" val="25763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949280"/>
            <a:ext cx="6512511" cy="646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640960" cy="6552728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/>
              <a:t>3 </a:t>
            </a:r>
            <a:r>
              <a:rPr lang="ru-RU" dirty="0" smtClean="0"/>
              <a:t>этап–обобщающий </a:t>
            </a:r>
            <a:r>
              <a:rPr lang="ru-RU" dirty="0"/>
              <a:t>(заключительный</a:t>
            </a:r>
            <a:r>
              <a:rPr lang="ru-RU" dirty="0" smtClean="0"/>
              <a:t>):</a:t>
            </a:r>
          </a:p>
          <a:p>
            <a:pPr marL="4572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Обобщение результатов работы в игровой форме</a:t>
            </a:r>
            <a:r>
              <a:rPr lang="ru-RU" dirty="0" smtClean="0"/>
              <a:t>, </a:t>
            </a:r>
            <a:r>
              <a:rPr lang="ru-RU" dirty="0"/>
              <a:t>закрепление полученных </a:t>
            </a:r>
            <a:r>
              <a:rPr lang="ru-RU" dirty="0" smtClean="0"/>
              <a:t>знаний</a:t>
            </a:r>
            <a:r>
              <a:rPr lang="ru-RU" dirty="0"/>
              <a:t>.</a:t>
            </a:r>
            <a:r>
              <a:rPr lang="ru-RU" dirty="0" smtClean="0"/>
              <a:t> </a:t>
            </a:r>
            <a:r>
              <a:rPr lang="ru-RU" dirty="0"/>
              <a:t>К </a:t>
            </a:r>
            <a:r>
              <a:rPr lang="ru-RU" dirty="0" smtClean="0"/>
              <a:t>работе  приобщены </a:t>
            </a:r>
            <a:r>
              <a:rPr lang="ru-RU" dirty="0"/>
              <a:t>работы детей, фотоматериалы и итоговое мероприятие по проведению </a:t>
            </a:r>
            <a:r>
              <a:rPr lang="ru-RU" dirty="0" smtClean="0"/>
              <a:t>«</a:t>
            </a:r>
            <a:r>
              <a:rPr lang="ru-RU" dirty="0" err="1" smtClean="0"/>
              <a:t>Книжкиной</a:t>
            </a:r>
            <a:r>
              <a:rPr lang="ru-RU" dirty="0" smtClean="0"/>
              <a:t> недели».</a:t>
            </a:r>
          </a:p>
          <a:p>
            <a:pPr marL="4572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98936"/>
            <a:ext cx="6408712" cy="4659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8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6093296"/>
            <a:ext cx="4104456" cy="6389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6408712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/>
              <a:t>Цель: Воспитание любви и бережного отношения к книгам. Формирование интереса у детей к детской книге через творческую и познавательную деятельность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Задачи: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Познакомить детей с </a:t>
            </a:r>
            <a:r>
              <a:rPr lang="ru-RU" sz="2800" dirty="0" smtClean="0"/>
              <a:t>назначением </a:t>
            </a:r>
            <a:r>
              <a:rPr lang="ru-RU" sz="2800" dirty="0"/>
              <a:t>книг.</a:t>
            </a:r>
          </a:p>
          <a:p>
            <a:r>
              <a:rPr lang="ru-RU" sz="2800" dirty="0" smtClean="0"/>
              <a:t>Развивать </a:t>
            </a:r>
            <a:r>
              <a:rPr lang="ru-RU" sz="2800" dirty="0"/>
              <a:t>творчество, воображение, фантазию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-Создать </a:t>
            </a:r>
            <a:r>
              <a:rPr lang="ru-RU" sz="2800" dirty="0"/>
              <a:t>условия для развития творческих способностей детей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- Воспитывать любовь и бережное отношение к книге.</a:t>
            </a:r>
          </a:p>
          <a:p>
            <a:r>
              <a:rPr lang="ru-RU" sz="2800" dirty="0" smtClean="0"/>
              <a:t>- </a:t>
            </a:r>
            <a:r>
              <a:rPr lang="ru-RU" sz="2800" dirty="0"/>
              <a:t>Активизировать речь детей, обогащать и расширять их словарь.</a:t>
            </a:r>
          </a:p>
          <a:p>
            <a:r>
              <a:rPr lang="ru-RU" sz="2800" dirty="0"/>
              <a:t>- Вовлечь родителей в совместную с детьми творческую деятельность.</a:t>
            </a:r>
          </a:p>
          <a:p>
            <a:r>
              <a:rPr lang="ru-RU" sz="2800" dirty="0"/>
              <a:t>- Пополнить развивающую среду творческими играми </a:t>
            </a:r>
            <a:r>
              <a:rPr lang="ru-RU" sz="2800" dirty="0" smtClean="0"/>
              <a:t> </a:t>
            </a:r>
            <a:r>
              <a:rPr lang="ru-RU" sz="2800" dirty="0"/>
              <a:t>«Книжный магазин».</a:t>
            </a:r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294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6165304"/>
            <a:ext cx="6012160" cy="432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640960" cy="6480720"/>
          </a:xfrm>
        </p:spPr>
        <p:txBody>
          <a:bodyPr>
            <a:normAutofit/>
          </a:bodyPr>
          <a:lstStyle/>
          <a:p>
            <a:r>
              <a:rPr lang="ru-RU" dirty="0"/>
              <a:t>Тип проекта: краткосрочный,</a:t>
            </a:r>
          </a:p>
          <a:p>
            <a:r>
              <a:rPr lang="ru-RU" dirty="0"/>
              <a:t>Срок реализации: </a:t>
            </a:r>
            <a:r>
              <a:rPr lang="ru-RU" dirty="0" smtClean="0"/>
              <a:t>1 неделя</a:t>
            </a:r>
            <a:endParaRPr lang="ru-RU" dirty="0"/>
          </a:p>
          <a:p>
            <a:r>
              <a:rPr lang="ru-RU" dirty="0" smtClean="0"/>
              <a:t>Интеграция </a:t>
            </a:r>
            <a:r>
              <a:rPr lang="ru-RU" dirty="0" err="1"/>
              <a:t>образовательнх</a:t>
            </a:r>
            <a:r>
              <a:rPr lang="ru-RU" dirty="0"/>
              <a:t> областей - познавательное развитие, речевое развитие, социально – коммуникативное развитие, художественно – эстетическое развитие, физическое развитие.</a:t>
            </a:r>
          </a:p>
          <a:p>
            <a:r>
              <a:rPr lang="ru-RU" dirty="0"/>
              <a:t>Вид проекта: художественно - творческий.</a:t>
            </a:r>
          </a:p>
          <a:p>
            <a:r>
              <a:rPr lang="ru-RU" dirty="0"/>
              <a:t>Участники проекта: воспитатели, дети </a:t>
            </a:r>
            <a:r>
              <a:rPr lang="ru-RU" dirty="0" smtClean="0"/>
              <a:t>старшей </a:t>
            </a:r>
            <a:r>
              <a:rPr lang="ru-RU" dirty="0"/>
              <a:t>группы, родители.</a:t>
            </a:r>
          </a:p>
          <a:p>
            <a:r>
              <a:rPr lang="ru-RU" dirty="0"/>
              <a:t>Материально – технические ресурсы необходимые для выполнения проекта:</a:t>
            </a:r>
          </a:p>
          <a:p>
            <a:r>
              <a:rPr lang="ru-RU" dirty="0" smtClean="0"/>
              <a:t>подбор литературы</a:t>
            </a:r>
            <a:r>
              <a:rPr lang="ru-RU" dirty="0"/>
              <a:t>;</a:t>
            </a:r>
          </a:p>
          <a:p>
            <a:r>
              <a:rPr lang="ru-RU" dirty="0" smtClean="0"/>
              <a:t>подбор </a:t>
            </a:r>
            <a:r>
              <a:rPr lang="ru-RU" dirty="0"/>
              <a:t>наглядного материала (иллюстрации, </a:t>
            </a:r>
            <a:r>
              <a:rPr lang="ru-RU" dirty="0" smtClean="0"/>
              <a:t>фотографии</a:t>
            </a:r>
            <a:r>
              <a:rPr lang="ru-RU" dirty="0"/>
              <a:t>, </a:t>
            </a:r>
            <a:r>
              <a:rPr lang="ru-RU" dirty="0" smtClean="0"/>
              <a:t>книги, </a:t>
            </a:r>
            <a:r>
              <a:rPr lang="ru-RU" dirty="0"/>
              <a:t>сказки 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dirty="0" smtClean="0"/>
              <a:t>подбор мультфильмов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765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6021288"/>
            <a:ext cx="6512511" cy="574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12968" cy="6552728"/>
          </a:xfrm>
        </p:spPr>
        <p:txBody>
          <a:bodyPr/>
          <a:lstStyle/>
          <a:p>
            <a:r>
              <a:rPr lang="ru-RU" dirty="0"/>
              <a:t>Предполагаемый результат: </a:t>
            </a:r>
          </a:p>
          <a:p>
            <a:r>
              <a:rPr lang="ru-RU" dirty="0" smtClean="0"/>
              <a:t>выставка </a:t>
            </a:r>
            <a:r>
              <a:rPr lang="ru-RU" dirty="0"/>
              <a:t>детских работ (лепка, аппликация, </a:t>
            </a:r>
            <a:r>
              <a:rPr lang="ru-RU" dirty="0" smtClean="0"/>
              <a:t>рисование);</a:t>
            </a:r>
            <a:endParaRPr lang="ru-RU" dirty="0"/>
          </a:p>
          <a:p>
            <a:r>
              <a:rPr lang="ru-RU" dirty="0" smtClean="0"/>
              <a:t>совместные </a:t>
            </a:r>
            <a:r>
              <a:rPr lang="ru-RU" dirty="0"/>
              <a:t>работы родителей и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называют </a:t>
            </a:r>
            <a:r>
              <a:rPr lang="ru-RU" dirty="0"/>
              <a:t>любимые произведения;</a:t>
            </a:r>
          </a:p>
          <a:p>
            <a:r>
              <a:rPr lang="ru-RU" dirty="0" smtClean="0"/>
              <a:t>могут </a:t>
            </a:r>
            <a:r>
              <a:rPr lang="ru-RU" dirty="0"/>
              <a:t>пересказывать небольшие тексты, </a:t>
            </a:r>
            <a:r>
              <a:rPr lang="ru-RU" dirty="0" smtClean="0"/>
              <a:t> </a:t>
            </a:r>
            <a:r>
              <a:rPr lang="ru-RU" dirty="0"/>
              <a:t>выразительно читают </a:t>
            </a:r>
            <a:r>
              <a:rPr lang="ru-RU" dirty="0" smtClean="0"/>
              <a:t>стихотворения</a:t>
            </a:r>
            <a:r>
              <a:rPr lang="ru-RU" dirty="0"/>
              <a:t>.</a:t>
            </a:r>
          </a:p>
          <a:p>
            <a:r>
              <a:rPr lang="ru-RU" dirty="0" smtClean="0"/>
              <a:t>умеют </a:t>
            </a:r>
            <a:r>
              <a:rPr lang="ru-RU" dirty="0"/>
              <a:t>правильно и бережно обращаться с книгами: ремонтировать их, пользоваться закладками.</a:t>
            </a:r>
          </a:p>
          <a:p>
            <a:r>
              <a:rPr lang="ru-RU" dirty="0" smtClean="0"/>
              <a:t> </a:t>
            </a:r>
            <a:r>
              <a:rPr lang="ru-RU" dirty="0"/>
              <a:t>дети узнали о значении книги в жизни человека;</a:t>
            </a:r>
          </a:p>
          <a:p>
            <a:r>
              <a:rPr lang="ru-RU" dirty="0" smtClean="0"/>
              <a:t>владеют </a:t>
            </a:r>
            <a:r>
              <a:rPr lang="ru-RU" dirty="0"/>
              <a:t>понятием « Библиотека»;</a:t>
            </a:r>
          </a:p>
          <a:p>
            <a:r>
              <a:rPr lang="ru-RU" dirty="0" smtClean="0"/>
              <a:t>знают </a:t>
            </a:r>
            <a:r>
              <a:rPr lang="ru-RU" dirty="0"/>
              <a:t>о том, что нужно беречь </a:t>
            </a:r>
            <a:r>
              <a:rPr lang="ru-RU" dirty="0" smtClean="0"/>
              <a:t>книгу.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91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165304"/>
            <a:ext cx="6512511" cy="429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r>
              <a:rPr lang="ru-RU" dirty="0"/>
              <a:t>Этапы проекта:</a:t>
            </a:r>
          </a:p>
          <a:p>
            <a:pPr marL="45720" indent="0">
              <a:buNone/>
            </a:pPr>
            <a:r>
              <a:rPr lang="ru-RU" dirty="0"/>
              <a:t>Перед проведением «</a:t>
            </a:r>
            <a:r>
              <a:rPr lang="ru-RU" dirty="0" err="1"/>
              <a:t>Книжкиной</a:t>
            </a:r>
            <a:r>
              <a:rPr lang="ru-RU" dirty="0"/>
              <a:t> недели» в группе была создана развивающая среда. </a:t>
            </a:r>
            <a:r>
              <a:rPr lang="ru-RU" dirty="0" smtClean="0"/>
              <a:t>Оформлена выставка книг по </a:t>
            </a:r>
            <a:r>
              <a:rPr lang="ru-RU" dirty="0" err="1" smtClean="0"/>
              <a:t>Э.Успенскому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76771"/>
            <a:ext cx="7128792" cy="53465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15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205" y="5085184"/>
            <a:ext cx="4051204" cy="1512168"/>
          </a:xfrm>
        </p:spPr>
        <p:txBody>
          <a:bodyPr/>
          <a:lstStyle/>
          <a:p>
            <a:pPr marL="0" indent="0" algn="ctr">
              <a:buNone/>
            </a:pP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3" y="18841"/>
            <a:ext cx="5140540" cy="38554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409" y="3115269"/>
            <a:ext cx="4893835" cy="3670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02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949280"/>
            <a:ext cx="6512511" cy="646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1368152"/>
          </a:xfrm>
        </p:spPr>
        <p:txBody>
          <a:bodyPr>
            <a:normAutofit fontScale="92500" lnSpcReduction="10000"/>
          </a:bodyPr>
          <a:lstStyle/>
          <a:p>
            <a:pPr marL="45720" indent="0">
              <a:lnSpc>
                <a:spcPct val="110000"/>
              </a:lnSpc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600" dirty="0">
                <a:cs typeface="Times New Roman" pitchFamily="18" charset="0"/>
              </a:rPr>
              <a:t>этап – </a:t>
            </a:r>
            <a:r>
              <a:rPr lang="ru-RU" sz="2600" dirty="0" smtClean="0">
                <a:cs typeface="Times New Roman" pitchFamily="18" charset="0"/>
              </a:rPr>
              <a:t>практический</a:t>
            </a:r>
            <a:r>
              <a:rPr lang="ru-RU" sz="2600" dirty="0">
                <a:cs typeface="Times New Roman" pitchFamily="18" charset="0"/>
              </a:rPr>
              <a:t>:</a:t>
            </a:r>
            <a:endParaRPr lang="ru-RU" sz="2600" dirty="0" smtClean="0">
              <a:cs typeface="Times New Roman" pitchFamily="18" charset="0"/>
            </a:endParaRPr>
          </a:p>
          <a:p>
            <a:pPr marL="45720" indent="0">
              <a:lnSpc>
                <a:spcPct val="110000"/>
              </a:lnSpc>
              <a:buNone/>
            </a:pPr>
            <a:r>
              <a:rPr lang="ru-RU" sz="2600" dirty="0" smtClean="0">
                <a:cs typeface="Times New Roman" pitchFamily="18" charset="0"/>
              </a:rPr>
              <a:t>Реализация </a:t>
            </a:r>
            <a:r>
              <a:rPr lang="ru-RU" sz="2600" dirty="0">
                <a:cs typeface="Times New Roman" pitchFamily="18" charset="0"/>
              </a:rPr>
              <a:t>плана совместных мероприятий ,через интеграцию разных видов детской деятельности</a:t>
            </a:r>
            <a:r>
              <a:rPr lang="ru-RU" sz="2600" dirty="0" smtClean="0"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429" y="1412776"/>
            <a:ext cx="7014864" cy="5261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64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71" y="4005064"/>
            <a:ext cx="3973582" cy="1656184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/>
              <a:t>Рисование «Мои любимые книжные герои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" y="116632"/>
            <a:ext cx="4813721" cy="3610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725816" cy="3544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3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097" y="5445224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17862"/>
            <a:ext cx="4190280" cy="3142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353" y="3651963"/>
            <a:ext cx="4190281" cy="3142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052" y="131656"/>
            <a:ext cx="4789441" cy="349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62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156</TotalTime>
  <Words>337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Проект: «Путешествие по Книжкиной неделе»  для детей старшего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Рисование «Мои любимые книжные герои».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«Путешествие по Книжкиной неделе»  для детей старшего возраста</dc:title>
  <dc:creator>Компьютер</dc:creator>
  <cp:lastModifiedBy>Компьютер</cp:lastModifiedBy>
  <cp:revision>17</cp:revision>
  <dcterms:created xsi:type="dcterms:W3CDTF">2017-04-16T13:33:11Z</dcterms:created>
  <dcterms:modified xsi:type="dcterms:W3CDTF">2017-09-03T21:46:54Z</dcterms:modified>
</cp:coreProperties>
</file>