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sldIdLst>
    <p:sldId id="256" r:id="rId2"/>
    <p:sldId id="318" r:id="rId3"/>
    <p:sldId id="263" r:id="rId4"/>
    <p:sldId id="297" r:id="rId5"/>
    <p:sldId id="311" r:id="rId6"/>
    <p:sldId id="312" r:id="rId7"/>
    <p:sldId id="262" r:id="rId8"/>
    <p:sldId id="305" r:id="rId9"/>
    <p:sldId id="303" r:id="rId10"/>
    <p:sldId id="310" r:id="rId11"/>
    <p:sldId id="268" r:id="rId12"/>
    <p:sldId id="314" r:id="rId13"/>
    <p:sldId id="316" r:id="rId14"/>
    <p:sldId id="317" r:id="rId15"/>
    <p:sldId id="301" r:id="rId16"/>
    <p:sldId id="307" r:id="rId17"/>
    <p:sldId id="308" r:id="rId18"/>
    <p:sldId id="278" r:id="rId19"/>
    <p:sldId id="309" r:id="rId20"/>
    <p:sldId id="293" r:id="rId21"/>
    <p:sldId id="294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84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09E6D94-0E3A-42BB-B886-BE6FF58FAB98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667D56B-04B8-4CBE-944E-3C5331D97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GPresquire" pitchFamily="2" charset="0"/>
              </a:rPr>
              <a:t>П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ланирование воспитательно-образовательной работы в соответствии с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GPresquire" pitchFamily="2" charset="0"/>
              </a:rPr>
              <a:t> ФГОС ДО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143380"/>
            <a:ext cx="5646714" cy="2214578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МКДОУ БГО ЦРР Детский сад №11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Карикова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Ю. 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Календарный план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является обязательным документом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Календарный план составляется на две недели.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4.3. Календарное планирование осуществляется на основе циклограммы и перспективных планов.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Календарный план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предусматривает планирование всех видов деятельности детей и соответствующих форм их организации на каждый день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Компонентами календарного планирования являются: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Цель и задачи.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Они направлены на развитие, воспитание, обучение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Содержание (виды действий и задачи) определяется программой.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 Организационно-действенный компонент (формы и методы должны соответствовать поставленным задачам).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 Результат (что запланировали в самом начале и что получили должно совпадать).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 Календарный план составляется в соответствии с режимом дня: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планирование утреннего отрезка времени;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планирование ООД;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планирование прогулки;</a:t>
            </a:r>
          </a:p>
          <a:p>
            <a:pPr lvl="0"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второй половины дня.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lvl="0" algn="just"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планирование работы с семьёй,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создание развивающей предметно-пространственной среды.</a:t>
            </a:r>
          </a:p>
          <a:p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Данный вид планирования должен определять цели и способы их достижения, выполнять мотивирующую и активизирующую функции. План является также средством контроля достижения целей и определения необходимой для этого деятельности.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 smtClean="0"/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0"/>
            <a:ext cx="6072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Требования к оформлению календарно-тематического плана психолого-педагогической работы воспитателя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9729" y="1412776"/>
            <a:ext cx="7524328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dirty="0" smtClean="0"/>
              <a:t>1.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 должен быть представлен на бумажном (в печатном или письменном виде) носителе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Обязательно должен быть оформлен титульный лист с указанием группы, Ф.И.О. обоих воспитателей группы, даты начала и окончания плана.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.3.  План должен содержать следующие разделы: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1 Титульный лист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2. Список детей группы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3 Расписание ООД на неделю (согласно количеству занятий по программе и требованию санитарно-эпидемиологическим правилам и нормативам 2.4.1.1249-03)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4. Циклограмма образовательной деятельности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5  Перспективный план орган образовательной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деят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Перспективный план по областям</a:t>
            </a:r>
          </a:p>
          <a:p>
            <a:pPr marL="228600" lvl="0" indent="-228600" eaLnBrk="0" fontAlgn="base" hangingPunct="0">
              <a:spcBef>
                <a:spcPct val="0"/>
              </a:spcBef>
              <a:spcAft>
                <a:spcPct val="0"/>
              </a:spcAft>
              <a:buAutoNum type="arabicPeriod" startAt="5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Перспективный план работы с родителями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    Комплекс утренней гимнастики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 При планировании разнообразной детской деятельности указывается вид детской деятельности; цель; методические приемы; оборудование необходимое для организации детской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574238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Рассмотрим  содержание  планирования </a:t>
            </a:r>
            <a:r>
              <a:rPr lang="ru-RU" sz="1200" dirty="0" err="1" smtClean="0"/>
              <a:t>воспитательно</a:t>
            </a:r>
            <a:r>
              <a:rPr lang="ru-RU" sz="1200" dirty="0" smtClean="0"/>
              <a:t> - образовательной работы</a:t>
            </a:r>
          </a:p>
          <a:p>
            <a:r>
              <a:rPr lang="ru-RU" sz="1200" dirty="0" smtClean="0"/>
              <a:t>Первая половина дня</a:t>
            </a:r>
          </a:p>
          <a:p>
            <a:r>
              <a:rPr lang="ru-RU" sz="1200" dirty="0" smtClean="0"/>
              <a:t> В эти часы планируется подгрупповая работа с детьми по различным видам </a:t>
            </a:r>
            <a:r>
              <a:rPr lang="ru-RU" sz="1200" dirty="0" err="1" smtClean="0"/>
              <a:t>деятельностив</a:t>
            </a:r>
            <a:r>
              <a:rPr lang="ru-RU" sz="1200" dirty="0" smtClean="0"/>
              <a:t> соответствии с циклограммой. </a:t>
            </a:r>
          </a:p>
          <a:p>
            <a:r>
              <a:rPr lang="ru-RU" sz="1200" dirty="0" smtClean="0"/>
              <a:t>При планировании индивидуальной работы с детьми воспитатель указывает конкретно имена тех детей, с кем будет заниматься</a:t>
            </a:r>
          </a:p>
          <a:p>
            <a:r>
              <a:rPr lang="ru-RU" sz="1200" dirty="0" smtClean="0"/>
              <a:t>Главное место отводится игровой деятельности детей: созданию условий для развёртывания творческих игр, организации спокойных игр (хороводных игр, со строительными материалами и конструкторами, настольно-печатных,  игр-забав) игр малой подвижности,  дидактические игры. </a:t>
            </a:r>
          </a:p>
          <a:p>
            <a:r>
              <a:rPr lang="ru-RU" sz="1200" dirty="0" smtClean="0"/>
              <a:t>В плане пишется название и цель игры (если  имеется  картотека, то указывается номер карточки).</a:t>
            </a:r>
          </a:p>
          <a:p>
            <a:r>
              <a:rPr lang="ru-RU" sz="1200" dirty="0" smtClean="0"/>
              <a:t> В первой половине дня планируются также беседы с группой детей или с отдельными детьми на заранее намеченные темы и темы, возникшие по инициативе детей.</a:t>
            </a:r>
          </a:p>
          <a:p>
            <a:r>
              <a:rPr lang="ru-RU" sz="1200" dirty="0" smtClean="0"/>
              <a:t> В  планах младшей и средней групп воспитатель  планирует  беседы о близких и доступных им предметах и явлениях окружающего мира: игрушках, книгах, о маме, папе, о бабушке, о дедушке, о младших братьях и сестрах, об объектах природы и многом другом. Беседы могут сопровождаться рассматриванием иллюстраций. 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  старших  и подготовительных группах  планируются, кроме указанных выше, беседы о временах года, домашних и диких животных. </a:t>
            </a:r>
          </a:p>
          <a:p>
            <a:r>
              <a:rPr lang="ru-RU" sz="1200" dirty="0" smtClean="0"/>
              <a:t>В плане отражается трудовая деятельность детей. Планируется труд в уголке природы, трудовые поручения в игровых уголках. В утренний отрезок времени воспитатель планирует и организует свободную игровую  деятельность детей: конструирование из строительного материала, бумаги, бросового и природного материала, альбомы для раскрашивания, лепка, рисование.</a:t>
            </a:r>
          </a:p>
          <a:p>
            <a:r>
              <a:rPr lang="ru-RU" sz="1200" dirty="0" smtClean="0"/>
              <a:t>В плане   отражается  работа воспитателя по привитию детям культурно-гигиенических навыков.</a:t>
            </a:r>
          </a:p>
          <a:p>
            <a:endParaRPr lang="ru-RU" sz="1200" dirty="0" smtClean="0"/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57423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u="sng" dirty="0" smtClean="0">
                <a:latin typeface="Times New Roman" pitchFamily="18" charset="0"/>
                <a:cs typeface="Times New Roman" pitchFamily="18" charset="0"/>
              </a:rPr>
              <a:t>Прогулка: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наблюдение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(за погодой, природой, транспортом, трудом взрослых, сезонными изменениями в одежде и пр.), за явлениями природы;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подвижная игра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(планируется с учетом погоды, особенностей сезона);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спортивная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 игра, упражнение или элементы спортивной игры;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игры дидактические, хороводные, забавы, творческие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индивидуальная работа 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по развитию движений, по подготовке к ООД с детьми которые не усвоили материал (3 – 7 минут),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 одаренными детьми, по подготовке к   праздникам;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труд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(по желанию детей – чем хотят заняться).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Планируя объём и содержание трудовой деятельности, воспитатель предусматривает обучение детей некоторым практическим навыкам работы в природе.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 планировании содержания воспитательной работы на прогулке воспитатель предусматривает равномерное чередование спокойной и двигательной деятельности детей, правильное распределение физической нагрузки в течение всей прогулки, придерживаясь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следующей примерной структуры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 спокойная, самостоятельная деятельность детей (игры, наблюдения), затем подвижные игры, трудовая деятельность детей.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Последовательность и продолжительность разных видов деятельности должна меняться с учётом конкретных условий: времени года, погоды, возраста детей и характера их предшествующей деятельности. Так же на прогулке возможно планирование индивидуальной работы по  речевому развитию, экологии  различные варианты физических упражнений.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88640"/>
            <a:ext cx="58143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второй половины дня начинается с закаливающих мероприятий.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Для расширения кругозора детей воспитатель планирует чтение художественной литературы, рассказывание сказок, разучивание стихотворений, пословиц, поговорок,  рассматривание репродукций, картин, иллюстраций.  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Основное место в этом отрезке времени занимает разнообразная игровая деятельность детей.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Планирование работы по организации сюжетно-ролевых игр для детей младших групп имеет свои отличительные особенности по сравнению с планированием игр для детей старших групп. В  планах младших и средних групп отражается не только создание условий для развёртывания сюжетно-ролевых игр, но и показ детям конкретных игровых действий.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 мере овладения детьми элементарными игровыми действиями(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подгот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 воспитатель планирует условия и приёмы, способствующие переводу детей от игр, организованных воспитателем, к играм по собственному замыслу,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Воспитатель планирует игры со строительным материалом, игры-драматизации, подвижные, дидактические (новые настольно-печатные с объяснением правил игры), развлечения: кукольный, настольный и теневой театры, концерты, спортивные, музыкальные и литературные досуги.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После дневного сна хорошо планировать и трудовую деятельность детей: ремонт книг, пособий, настольно-печатных игр,   изготовление игрушек-самоделок для своих игр и для игр малышей, труд на участке по уходу за растениями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60648"/>
            <a:ext cx="5886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комплексно-тематическом планировании приоритетно является проектная деятельность.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1400" dirty="0"/>
              <a:t> </a:t>
            </a:r>
            <a:endParaRPr lang="ru-RU" sz="1400" dirty="0" smtClean="0"/>
          </a:p>
          <a:p>
            <a:r>
              <a:rPr lang="ru-RU" sz="1200" dirty="0" smtClean="0"/>
              <a:t>Выбирается </a:t>
            </a:r>
            <a:r>
              <a:rPr lang="ru-RU" sz="1200" dirty="0"/>
              <a:t>тема проекта, рассчитанная на 2- 6 недель. Это </a:t>
            </a:r>
            <a:r>
              <a:rPr lang="ru-RU" sz="1200" dirty="0" smtClean="0"/>
              <a:t>планирование </a:t>
            </a:r>
            <a:r>
              <a:rPr lang="ru-RU" sz="1200" dirty="0"/>
              <a:t>в соответствии с лексическими темами ,повторяющимися из года в </a:t>
            </a:r>
            <a:r>
              <a:rPr lang="ru-RU" sz="1200" dirty="0" smtClean="0"/>
              <a:t>год с усложнениями в зависимости от возраста детей </a:t>
            </a:r>
            <a:r>
              <a:rPr lang="ru-RU" sz="1200" dirty="0"/>
              <a:t>(«Времена года», «Труд взрослых», «Безопасность на дорогах», «Новый год», «Дом, семья» </a:t>
            </a:r>
            <a:r>
              <a:rPr lang="ru-RU" sz="1200" dirty="0" smtClean="0"/>
              <a:t>и др.</a:t>
            </a:r>
          </a:p>
          <a:p>
            <a:r>
              <a:rPr lang="ru-RU" sz="1200" dirty="0" smtClean="0"/>
              <a:t>И  </a:t>
            </a:r>
            <a:r>
              <a:rPr lang="ru-RU" sz="1200" dirty="0"/>
              <a:t>планирование на основе празднично-событийного цикла, основу которого составляют важные события в жизни детско- взрослого коллектива ( День знаний, день рождения города, Новый год)</a:t>
            </a:r>
          </a:p>
          <a:p>
            <a:r>
              <a:rPr lang="ru-RU" sz="1200" dirty="0" smtClean="0"/>
              <a:t> </a:t>
            </a:r>
            <a:r>
              <a:rPr lang="ru-RU" sz="1200" dirty="0"/>
              <a:t>При выборе и планировании тем мы  руководствуемся </a:t>
            </a:r>
            <a:r>
              <a:rPr lang="ru-RU" sz="1200" dirty="0" err="1"/>
              <a:t>темообразующими</a:t>
            </a:r>
            <a:r>
              <a:rPr lang="ru-RU" sz="1200" dirty="0"/>
              <a:t> факторами:</a:t>
            </a:r>
          </a:p>
          <a:p>
            <a:r>
              <a:rPr lang="ru-RU" sz="1200" dirty="0"/>
              <a:t>o реальных событиях, происходящие в окружающем и вызывающие интерес детей;</a:t>
            </a:r>
          </a:p>
          <a:p>
            <a:r>
              <a:rPr lang="ru-RU" sz="1200" dirty="0"/>
              <a:t>o воображаемые события, описываемые в художественном произведении, которое воспитатель читает детям .Это такой же сильный </a:t>
            </a:r>
            <a:r>
              <a:rPr lang="ru-RU" sz="1200" dirty="0" err="1"/>
              <a:t>темообразующий</a:t>
            </a:r>
            <a:r>
              <a:rPr lang="ru-RU" sz="1200" dirty="0"/>
              <a:t> фактор, как и реальные события;</a:t>
            </a:r>
          </a:p>
          <a:p>
            <a:r>
              <a:rPr lang="ru-RU" sz="1200" dirty="0"/>
              <a:t>o события специально «смоделированные» воспитателем исходя из развивающих задач ( внесение в группу предметов, ранее неизвестных детям с необычным эффектом или значением, вызывающих неподдельный интерес и исследовательскую деятельность « что это такое?» , «Что с этим делать?», «Как это действует</a:t>
            </a:r>
            <a:r>
              <a:rPr lang="ru-RU" sz="1200" dirty="0" smtClean="0"/>
              <a:t>?»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206221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36670"/>
            <a:ext cx="4572000" cy="41228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spcAft>
                <a:spcPts val="0"/>
              </a:spcAft>
              <a:tabLst>
                <a:tab pos="859155" algn="l"/>
              </a:tabLst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Courier New" panose="02070309020205020404" pitchFamily="49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Courier New" panose="02070309020205020404" pitchFamily="49" charset="0"/>
                <a:cs typeface="Times New Roman" pitchFamily="18" charset="0"/>
              </a:rPr>
              <a:t>           Алгоритм составления проекта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ea typeface="Courier New" panose="02070309020205020404" pitchFamily="49" charset="0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endParaRPr lang="ru-RU" sz="1400" b="1" dirty="0" smtClean="0">
              <a:solidFill>
                <a:srgbClr val="000000"/>
              </a:solidFill>
              <a:latin typeface="Times New Roman" pitchFamily="18" charset="0"/>
              <a:ea typeface="Courier New" panose="02070309020205020404" pitchFamily="49" charset="0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Courier New" panose="02070309020205020404" pitchFamily="49" charset="0"/>
                <a:cs typeface="Times New Roman" pitchFamily="18" charset="0"/>
              </a:rPr>
              <a:t>Паспорт проекта</a:t>
            </a:r>
            <a:endParaRPr lang="ru-RU" sz="1400" dirty="0">
              <a:solidFill>
                <a:srgbClr val="000000"/>
              </a:solidFill>
              <a:latin typeface="Times New Roman" pitchFamily="18" charset="0"/>
              <a:ea typeface="Courier New" panose="02070309020205020404" pitchFamily="49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r>
              <a:rPr lang="ru-RU" sz="1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Постановка проблемы или </a:t>
            </a:r>
            <a:r>
              <a:rPr lang="ru-RU" sz="1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актуальность </a:t>
            </a:r>
            <a:r>
              <a:rPr lang="ru-RU" sz="1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данного проекта </a:t>
            </a:r>
            <a:r>
              <a:rPr lang="ru-RU" sz="14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(объясняет, почему возникла необходимость в выполнении проекта, для чего нужен этот проект детям, воспитателям, дошкольному учреждению)</a:t>
            </a:r>
            <a:endParaRPr lang="ru-RU" sz="14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Цель проекта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(должна быть понятна, конкретна, реалистична)</a:t>
            </a:r>
            <a:endParaRPr lang="ru-RU" sz="14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Задачи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(конкретные шаги для достижения цели)</a:t>
            </a:r>
            <a:endParaRPr lang="ru-RU" sz="14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Методы и формы работы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, направленные  на  реализацию задач  проекта</a:t>
            </a:r>
            <a:endParaRPr lang="ru-RU" sz="14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r>
              <a:rPr lang="ru-RU" sz="14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Структура проекта планируется по выбранной тематике, но структура остаётся неизменной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Ожидаемые </a:t>
            </a:r>
            <a:r>
              <a:rPr lang="ru-RU" sz="1400" i="1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результаты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(что необходимо получить для выполнения поставленных задач)</a:t>
            </a:r>
            <a:endParaRPr lang="ru-RU" sz="14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696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274838"/>
            <a:ext cx="4572000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 этапа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– предварительный : мониторинг  знаний детей,  анкетирование родителей, изучение литературы, подготовка материала и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т.д</a:t>
            </a: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этап – основной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– заключительный: подведение итогов работы по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этом этапе планируются итоговые мероприятия: ООД, развлечения, праздник, презентация, выставка, фотовыставка.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Приложения (конспекты, фотоотчёт)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/>
              <a:t> 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040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44408" cy="64557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взаимодействия с семьями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положения ФГОС  подводят нас к необходимости включения в структуру планирования различных форм взаимодействия с семьей и социумом. Среди наиболее эффективных и соответствующих современным требованиям выделяют: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диагностирование (анкетирование);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педагогическое просвещение родителей, обмен опытом (консультации, собрания, круглые столы, педагогические гостиные и т.д.);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мероприятия для детей и взрослых (праздники, викторины, КВН, конкурсы и т.д.);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совместное творчество детей и взрослых (выставки, проекты, мастерские);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совместные мероприятия с учреждениями социума (школы, музеи, спортивные комплексы, учреждения дополнительного образования и т.д.);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индивидуальную работу с родителями.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Внедряя в практику новые формы организации педагогического процесса в ДОУ обязательно должен повыситься: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 педагогического коллектива к образовательно –  воспитательному процессу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профессионального мастерства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образованности воспитанников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повысится стремление родителей учувствовать во всех видах деятельности детского сада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922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55183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«Будущее должно быть заложено в настоящем.    Это называется планом.  Без него ничто в мире не может быть хорошим».</a:t>
            </a:r>
            <a:br>
              <a:rPr lang="ru-RU" dirty="0"/>
            </a:br>
            <a:r>
              <a:rPr lang="ru-RU" dirty="0"/>
              <a:t>                                         Лихтенберг Георг Кристоф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19446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7513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ВЫСТАВКА «ОСЕНЬ В ГОСТИ ПРОСИМ»</a:t>
            </a:r>
            <a:endParaRPr lang="ru-RU" dirty="0"/>
          </a:p>
        </p:txBody>
      </p:sp>
      <p:pic>
        <p:nvPicPr>
          <p:cNvPr id="5" name="Содержимое 4" descr="DSCN014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428736"/>
            <a:ext cx="3643337" cy="2654431"/>
          </a:xfrm>
        </p:spPr>
      </p:pic>
      <p:pic>
        <p:nvPicPr>
          <p:cNvPr id="6" name="Содержимое 5" descr="DSCN425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4876" y="1071546"/>
            <a:ext cx="3786214" cy="2640806"/>
          </a:xfrm>
        </p:spPr>
      </p:pic>
      <p:pic>
        <p:nvPicPr>
          <p:cNvPr id="7" name="Рисунок 6" descr="DSCN59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4018363"/>
            <a:ext cx="4000496" cy="283963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592932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Выставка «новогодняя сказка»</a:t>
            </a:r>
            <a:endParaRPr lang="ru-RU" dirty="0"/>
          </a:p>
        </p:txBody>
      </p:sp>
      <p:pic>
        <p:nvPicPr>
          <p:cNvPr id="5" name="Содержимое 4" descr="новогодние с работы 06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4263623" cy="2424782"/>
          </a:xfrm>
        </p:spPr>
      </p:pic>
      <p:pic>
        <p:nvPicPr>
          <p:cNvPr id="6" name="Содержимое 5" descr="новогодние с работы 08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90696" y="908720"/>
            <a:ext cx="2357436" cy="2869933"/>
          </a:xfrm>
        </p:spPr>
      </p:pic>
      <p:pic>
        <p:nvPicPr>
          <p:cNvPr id="7" name="Рисунок 6" descr="новогодние с работы 0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2987" y="4523709"/>
            <a:ext cx="1585257" cy="2060847"/>
          </a:xfrm>
          <a:prstGeom prst="rect">
            <a:avLst/>
          </a:prstGeom>
        </p:spPr>
      </p:pic>
      <p:pic>
        <p:nvPicPr>
          <p:cNvPr id="8" name="Рисунок 7" descr="новогодние с работы 06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4797152"/>
            <a:ext cx="2696198" cy="1626264"/>
          </a:xfrm>
          <a:prstGeom prst="rect">
            <a:avLst/>
          </a:prstGeom>
        </p:spPr>
      </p:pic>
      <p:pic>
        <p:nvPicPr>
          <p:cNvPr id="9" name="Рисунок 8" descr="новогодние с работы 08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4401216"/>
            <a:ext cx="1801257" cy="218334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4L_41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3646"/>
            <a:ext cx="6108110" cy="4459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357826"/>
            <a:ext cx="7020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-79653"/>
            <a:ext cx="4572000" cy="64325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Изменения в Российском образовании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побуждают педагогов искать новые подходы к реализации задач дошкольного образования. Изменения коснулись не только программных документов, но и, главным образом, деятельности педагогов с детьми. Известно, что первым шагом к деятельности должно стать планирование. От того, насколько качественно планирование, в большой мере зависит эффективность педагогического процесса. </a:t>
            </a:r>
          </a:p>
          <a:p>
            <a:pPr indent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Планы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воспитательно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-образовательной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работы с детьми в возрастных группах ДОУ являются обязательными нормативными документами, регулирующим деятельность воспитателей и специалистов ДОУ, по реализации содержания психолого-педагогической работы по основным направлениям развития детей дошкольного возраста (социально-коммуникативное развитие, познавательное развитие, художественно-эстетическое развитие, речевое развитие, физическое развитие), разрабатываются и реализуются каждым педагогом ДОУ.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2656"/>
            <a:ext cx="4572000" cy="63094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рабочий документ, назначение которого – помочь в достижении намеченных задач. Без этого документа воспитатель не имеет права приступать к работе.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Планирование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это заблаговременное определение порядка, последовательности осуществления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-образовательной работы с указанием необходимых условий, используемых средств, форм и методов. От того, насколько продумано, грамотно осуществлено планирование, зависит эффективность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-образовательной работы в целом.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Планирование позволяет не только значительно уменьшить долю неопределенности в развитии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педагогической ситуации, но и обеспечить преемственность сегодняшних и завтрашних действий.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Планирование воспитательной работы основывается на сотрудничестве педагога, детского коллектива и родителей, на осмыслении ими целей и своих задач в совместной деятельности, на желании сделать жизнь в детском саду интересной, полезной, творческой.</a:t>
            </a:r>
          </a:p>
        </p:txBody>
      </p:sp>
    </p:spTree>
    <p:extLst>
      <p:ext uri="{BB962C8B-B14F-4D97-AF65-F5344CB8AC3E}">
        <p14:creationId xmlns:p14="http://schemas.microsoft.com/office/powerpoint/2010/main" xmlns="" val="218197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Цели и задачи планирования</a:t>
            </a:r>
            <a:endParaRPr lang="ru-RU" dirty="0" smtClean="0"/>
          </a:p>
          <a:p>
            <a:r>
              <a:rPr lang="ru-RU" dirty="0" smtClean="0"/>
              <a:t>1. Обеспечение выполнения образовательной программы  ДОУ в каждой возрастной группе.</a:t>
            </a:r>
            <a:br>
              <a:rPr lang="ru-RU" dirty="0" smtClean="0"/>
            </a:br>
            <a:r>
              <a:rPr lang="ru-RU" dirty="0" smtClean="0"/>
              <a:t>2. Организация целостного, непрерывного, содержательного педагогического процесса.</a:t>
            </a:r>
          </a:p>
          <a:p>
            <a:r>
              <a:rPr lang="ru-RU" dirty="0" smtClean="0"/>
              <a:t>3. Достижение положительных результатов в воспитании, образовании и развитии детей.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88640"/>
            <a:ext cx="4572000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Принципы планирования.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3.1. Системность при изучении материала, который подобран по возрастам с учетом задач ООП.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3.2.В  тематическом  планировании   одна тема объединяет  все виды деятельности.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3.3.Учет  медико-гигиенических требований к последовательности, длительности педагогического процесса и особенно к проведению различных режимных процессов.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3.4. Учет местных и региональных особенностей климата.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3.5. Учет времени года и погодных условий. Этот принцип реализуется при проведении прогулок, закаливающих и оздоровительных мероприятий, занятий по экологии.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3.6. Учет индивидуальных особенностей (тип темперамента ребенка, его  увлечения, достоинства и недостатки, комплексы, чтобы найти подход к его вовлечению в педагогический процесс).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3.7. Разумное чередование в плане организованной и самостоятельной деятельности. (ООД;  игр, совместной работы детей и воспитателя, а так же свободной спонтанной игровой деятельности и общения со сверстниками).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3.8. Учет уровня развития детей (проведение занятий, индивидуальной работы, игр по подгруппам).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Взаимосвязь процессов воспитания и развития (обучающие задачи планируются не только на ООД, но и в других видах деятельности).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3.9. Регулярность, последовательность и повторность воспитательных воздействий (одна игра планируется несколько раз, но изменяются и усложняются задачи – познакомить с игрой, выучить правила игры, выполнять правила, воспитывать доброжелательно отношение к детям, усложнить правила, закрепить знание правил игры и пр.)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3.10. Включение элементов деятельности, способствующих эмоциональной разрядке (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релаксация ежедневно, музыка).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Планирование строится на основе интеграции.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3.11. Планируемая деятельность должна быть мотивирована.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3.12. Планировать разнообразную деятельность, способствующую максимально возможному раскрытию потенциала каждого ребенка.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260648"/>
            <a:ext cx="8072494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Основа планирования педагогического процесса </a:t>
            </a:r>
          </a:p>
          <a:p>
            <a:pPr algn="ctr"/>
            <a:r>
              <a:rPr lang="ru-RU" dirty="0" smtClean="0"/>
              <a:t> -общеобразовательная Программа дошкольного образования </a:t>
            </a:r>
          </a:p>
          <a:p>
            <a:pPr algn="ctr"/>
            <a:r>
              <a:rPr lang="ru-RU" dirty="0" smtClean="0"/>
              <a:t>«От рождения до школы» разработанной под руководством авторского коллектива Н.Е. </a:t>
            </a:r>
            <a:r>
              <a:rPr lang="ru-RU" dirty="0" err="1" smtClean="0"/>
              <a:t>Вераксы</a:t>
            </a:r>
            <a:r>
              <a:rPr lang="ru-RU" dirty="0" smtClean="0"/>
              <a:t>, Т.С. Комаровой, И.А. Васильевой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429000"/>
            <a:ext cx="2428860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Тематический план ДОУ на год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4929198"/>
            <a:ext cx="328614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Комлексно</a:t>
            </a:r>
            <a:r>
              <a:rPr lang="ru-RU" dirty="0" smtClean="0"/>
              <a:t> – тематический план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3643314"/>
            <a:ext cx="321467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Календарный план с интеграцией образовательных областей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H="1">
            <a:off x="6393669" y="2178835"/>
            <a:ext cx="157163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3464711" y="2893215"/>
            <a:ext cx="257176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1107257" y="2250273"/>
            <a:ext cx="157163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857356" y="5857892"/>
            <a:ext cx="192882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Проект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1571604" y="3286124"/>
            <a:ext cx="350046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Циклограмма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составляется на основании плана организации образовательной деятельности для каждой возрастной группы Она разделена на дни недели. Каждый день это: утро, первая половина дня, включающая непосредственно организованную образовательную деятельность, прогулка, вторая половина дня, вторая прогулка, вечер. В циклограмме обозначены только формы организации детей, которые соответствуют каждому виду деятельности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50942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484784"/>
            <a:ext cx="6768752" cy="52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Перспективны план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воспитательно-образовательного процесса в возрастных группах – это заблаговременное определение порядка, последовательности осуществления воспитательно-образовательного  процесса.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 нашей работе мы используем два вида перспективных планов: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14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Перспективный </a:t>
            </a:r>
            <a:r>
              <a:rPr lang="ru-RU" sz="14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план </a:t>
            </a:r>
            <a:r>
              <a:rPr lang="ru-RU" sz="14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ООД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14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Перспективный план  по образовательным областям</a:t>
            </a:r>
          </a:p>
          <a:p>
            <a:r>
              <a:rPr lang="ru-RU" sz="1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Перспективный </a:t>
            </a:r>
            <a:r>
              <a:rPr lang="ru-RU" sz="1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план</a:t>
            </a:r>
            <a:r>
              <a:rPr lang="ru-RU" sz="14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ООД– </a:t>
            </a:r>
            <a:r>
              <a:rPr lang="ru-RU" sz="14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составляется на квартал или на год с учётом тематического плана на год  (допустима коррекция в ходе работы </a:t>
            </a:r>
            <a:r>
              <a:rPr lang="ru-RU" sz="14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)</a:t>
            </a:r>
          </a:p>
          <a:p>
            <a:endParaRPr lang="ru-RU" sz="1400" b="1" dirty="0" smtClean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 перспективном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плане по образовательным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областям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планируются: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  Цели и задачи (на квартал);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  Виды детской деятельности по образовательным областям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 Двигательная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 Игровая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 Изобразительная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 Чтение художественной литературы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 Коммуникативная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 Познавательно-исследовательская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 Трудовая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 Музыкально-художественная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·        Конструирование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Работа с семьей.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513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779</TotalTime>
  <Words>1011</Words>
  <Application>Microsoft Office PowerPoint</Application>
  <PresentationFormat>Экран (4:3)</PresentationFormat>
  <Paragraphs>168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Планирование воспитательно-образовательной работы в соответствии с ФГОС ДО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ВЫСТАВКА «ОСЕНЬ В ГОСТИ ПРОСИМ»</vt:lpstr>
      <vt:lpstr>Выставка «новогодняя сказка»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Планирование воспитательно-образовательной работы в соответствии с ФГОС ДО</dc:title>
  <dc:creator>USER</dc:creator>
  <cp:lastModifiedBy>Елена</cp:lastModifiedBy>
  <cp:revision>78</cp:revision>
  <dcterms:created xsi:type="dcterms:W3CDTF">2017-01-25T18:26:06Z</dcterms:created>
  <dcterms:modified xsi:type="dcterms:W3CDTF">2017-08-22T17:48:23Z</dcterms:modified>
</cp:coreProperties>
</file>